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803" r:id="rId1"/>
  </p:sldMasterIdLst>
  <p:notesMasterIdLst>
    <p:notesMasterId r:id="rId37"/>
  </p:notesMasterIdLst>
  <p:handoutMasterIdLst>
    <p:handoutMasterId r:id="rId38"/>
  </p:handoutMasterIdLst>
  <p:sldIdLst>
    <p:sldId id="277" r:id="rId2"/>
    <p:sldId id="426" r:id="rId3"/>
    <p:sldId id="427" r:id="rId4"/>
    <p:sldId id="428" r:id="rId5"/>
    <p:sldId id="429" r:id="rId6"/>
    <p:sldId id="430" r:id="rId7"/>
    <p:sldId id="431" r:id="rId8"/>
    <p:sldId id="432" r:id="rId9"/>
    <p:sldId id="433" r:id="rId10"/>
    <p:sldId id="434" r:id="rId11"/>
    <p:sldId id="435" r:id="rId12"/>
    <p:sldId id="436" r:id="rId13"/>
    <p:sldId id="437" r:id="rId14"/>
    <p:sldId id="439" r:id="rId15"/>
    <p:sldId id="438" r:id="rId16"/>
    <p:sldId id="440" r:id="rId17"/>
    <p:sldId id="613" r:id="rId18"/>
    <p:sldId id="441" r:id="rId19"/>
    <p:sldId id="442" r:id="rId20"/>
    <p:sldId id="612" r:id="rId21"/>
    <p:sldId id="605" r:id="rId22"/>
    <p:sldId id="607" r:id="rId23"/>
    <p:sldId id="610" r:id="rId24"/>
    <p:sldId id="611" r:id="rId25"/>
    <p:sldId id="615" r:id="rId26"/>
    <p:sldId id="616" r:id="rId27"/>
    <p:sldId id="617" r:id="rId28"/>
    <p:sldId id="618" r:id="rId29"/>
    <p:sldId id="620" r:id="rId30"/>
    <p:sldId id="608" r:id="rId31"/>
    <p:sldId id="609" r:id="rId32"/>
    <p:sldId id="614" r:id="rId33"/>
    <p:sldId id="621" r:id="rId34"/>
    <p:sldId id="445" r:id="rId35"/>
    <p:sldId id="619" r:id="rId36"/>
  </p:sldIdLst>
  <p:sldSz cx="9144000" cy="6858000" type="screen4x3"/>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F2B800"/>
    <a:srgbClr val="E1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5" autoAdjust="0"/>
    <p:restoredTop sz="99112" autoAdjust="0"/>
  </p:normalViewPr>
  <p:slideViewPr>
    <p:cSldViewPr>
      <p:cViewPr>
        <p:scale>
          <a:sx n="81" d="100"/>
          <a:sy n="81" d="100"/>
        </p:scale>
        <p:origin x="-1302"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190EE77-5F38-457B-96A8-67CE15DC456B}" type="datetimeFigureOut">
              <a:rPr lang="es-ES" smtClean="0"/>
              <a:pPr/>
              <a:t>10/10/2018</a:t>
            </a:fld>
            <a:endParaRPr lang="es-ES"/>
          </a:p>
        </p:txBody>
      </p:sp>
      <p:sp>
        <p:nvSpPr>
          <p:cNvPr id="4" name="3 Marcador de pie de página"/>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F8415D2-09C9-45E9-8984-F1E4AAC1ABA2}" type="slidenum">
              <a:rPr lang="es-ES" smtClean="0"/>
              <a:pPr/>
              <a:t>‹Nº›</a:t>
            </a:fld>
            <a:endParaRPr lang="es-ES"/>
          </a:p>
        </p:txBody>
      </p:sp>
    </p:spTree>
    <p:extLst>
      <p:ext uri="{BB962C8B-B14F-4D97-AF65-F5344CB8AC3E}">
        <p14:creationId xmlns:p14="http://schemas.microsoft.com/office/powerpoint/2010/main" val="4068256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6011E10-B218-48E2-B7C9-DEE9015F2796}" type="datetimeFigureOut">
              <a:rPr lang="es-ES" smtClean="0"/>
              <a:pPr/>
              <a:t>10/10/2018</a:t>
            </a:fld>
            <a:endParaRPr lang="es-ES"/>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3F345-9B85-45FE-A289-6E9AEA1DBE5E}" type="slidenum">
              <a:rPr lang="es-ES" smtClean="0"/>
              <a:pPr/>
              <a:t>‹Nº›</a:t>
            </a:fld>
            <a:endParaRPr lang="es-ES"/>
          </a:p>
        </p:txBody>
      </p:sp>
    </p:spTree>
    <p:extLst>
      <p:ext uri="{BB962C8B-B14F-4D97-AF65-F5344CB8AC3E}">
        <p14:creationId xmlns:p14="http://schemas.microsoft.com/office/powerpoint/2010/main" val="7357167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C93F345-9B85-45FE-A289-6E9AEA1DBE5E}" type="slidenum">
              <a:rPr lang="es-ES" smtClean="0"/>
              <a:pPr/>
              <a:t>1</a:t>
            </a:fld>
            <a:endParaRPr lang="es-ES"/>
          </a:p>
        </p:txBody>
      </p:sp>
    </p:spTree>
    <p:extLst>
      <p:ext uri="{BB962C8B-B14F-4D97-AF65-F5344CB8AC3E}">
        <p14:creationId xmlns:p14="http://schemas.microsoft.com/office/powerpoint/2010/main" val="255171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pPr eaLnBrk="1" latinLnBrk="0" hangingPunct="1"/>
            <a:fld id="{EC8F5EBE-D15D-4979-B44E-9A846C4182D8}" type="datetime1">
              <a:rPr lang="en-US" smtClean="0"/>
              <a:t>10/10/2018</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pPr eaLnBrk="1" latinLnBrk="0" hangingPunct="1"/>
            <a:fld id="{91974DF9-AD47-4691-BA21-BBFCE3637A9A}" type="slidenum">
              <a:rPr kumimoji="0" lang="en-US" smtClean="0"/>
              <a:pPr eaLnBrk="1" latinLnBrk="0" hangingPunct="1"/>
              <a:t>‹Nº›</a:t>
            </a:fld>
            <a:endParaRPr kumimoji="0" lang="en-US" dirty="0"/>
          </a:p>
        </p:txBody>
      </p:sp>
      <p:sp>
        <p:nvSpPr>
          <p:cNvPr id="7" name="Rectangle 1"/>
          <p:cNvSpPr>
            <a:spLocks noChangeArrowheads="1"/>
          </p:cNvSpPr>
          <p:nvPr userDrawn="1"/>
        </p:nvSpPr>
        <p:spPr bwMode="auto">
          <a:xfrm>
            <a:off x="2483768" y="5824119"/>
            <a:ext cx="424847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rPr>
              <a:t>I.E.S. </a:t>
            </a:r>
            <a:r>
              <a:rPr kumimoji="0" lang="es-ES_tradnl" sz="2400" b="1" i="0" u="none" strike="noStrike" cap="none" normalizeH="0" baseline="0" dirty="0" err="1" smtClean="0">
                <a:ln>
                  <a:noFill/>
                </a:ln>
                <a:solidFill>
                  <a:schemeClr val="tx2">
                    <a:lumMod val="25000"/>
                  </a:schemeClr>
                </a:solidFill>
                <a:effectLst/>
                <a:latin typeface="+mj-lt"/>
                <a:ea typeface="Times New Roman" pitchFamily="18" charset="0"/>
                <a:cs typeface="Arial" pitchFamily="34" charset="0"/>
              </a:rPr>
              <a:t>Txurdinaga-Artabe</a:t>
            </a:r>
            <a:endParaRPr kumimoji="0" lang="es-ES_tradnl" sz="2400" b="1" i="0" u="none" strike="noStrike" cap="none" normalizeH="0" baseline="0" dirty="0" smtClean="0">
              <a:ln>
                <a:noFill/>
              </a:ln>
              <a:solidFill>
                <a:schemeClr val="tx2">
                  <a:lumMod val="25000"/>
                </a:schemeClr>
              </a:solidFill>
              <a:effectLst/>
              <a:latin typeface="+mj-lt"/>
              <a:ea typeface="Times New Roman" pitchFamily="18"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D2FC5A4F-CAD3-4D49-8F7F-C0223B70D2EE}" type="datetime1">
              <a:rPr lang="en-US" smtClean="0"/>
              <a:t>10/10/2018</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BD3D7A2B-CEF8-4F8B-85EC-76CD387D8B13}" type="datetime1">
              <a:rPr lang="en-US" smtClean="0"/>
              <a:t>10/10/2018</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pPr eaLnBrk="1" latinLnBrk="0" hangingPunct="1"/>
            <a:fld id="{962596F2-6DAB-484A-B3EA-2A00C6A078B3}" type="datetime1">
              <a:rPr lang="en-US" smtClean="0"/>
              <a:t>10/10/2018</a:t>
            </a:fld>
            <a:endParaRPr lang="en-US"/>
          </a:p>
        </p:txBody>
      </p:sp>
      <p:sp>
        <p:nvSpPr>
          <p:cNvPr id="5" name="Footer Placeholder 4"/>
          <p:cNvSpPr>
            <a:spLocks noGrp="1"/>
          </p:cNvSpPr>
          <p:nvPr>
            <p:ph type="ftr" sz="quarter" idx="11"/>
          </p:nvPr>
        </p:nvSpPr>
        <p:spPr/>
        <p:txBody>
          <a:bodyPr/>
          <a:lstStyle/>
          <a:p>
            <a:pPr algn="ctr"/>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pPr eaLnBrk="1" latinLnBrk="0" hangingPunct="1"/>
            <a:fld id="{6E45677C-7103-4026-AEC7-719DD3604233}" type="datetime1">
              <a:rPr lang="en-US" smtClean="0"/>
              <a:t>10/10/2018</a:t>
            </a:fld>
            <a:endParaRPr lang="en-U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33F78F60-EF38-4D24-9E29-087DF885C579}" type="datetime1">
              <a:rPr lang="en-US" smtClean="0"/>
              <a:t>10/10/2018</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pPr eaLnBrk="1" latinLnBrk="0" hangingPunct="1"/>
            <a:fld id="{B328C616-A571-4B28-9F11-B9706C3AA4F6}" type="datetime1">
              <a:rPr lang="en-US" smtClean="0"/>
              <a:t>10/10/2018</a:t>
            </a:fld>
            <a:endParaRPr lang="en-US"/>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pPr eaLnBrk="1" latinLnBrk="0" hangingPunct="1"/>
            <a:fld id="{71701934-CBED-4B3E-ACCF-0BC2CF96F07F}" type="datetime1">
              <a:rPr lang="en-US" smtClean="0"/>
              <a:t>10/10/2018</a:t>
            </a:fld>
            <a:endParaRPr lang="en-US"/>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2520F7D-3AF7-4B81-AC04-DECB38F90354}" type="datetime1">
              <a:rPr lang="en-US" smtClean="0"/>
              <a:t>10/10/2018</a:t>
            </a:fld>
            <a:endParaRPr lang="en-US"/>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pPr eaLnBrk="1" latinLnBrk="0" hangingPunct="1"/>
            <a:fld id="{BDE42B5D-E325-420D-8A79-7C7E7112DD93}" type="datetime1">
              <a:rPr lang="en-US" smtClean="0"/>
              <a:t>10/10/2018</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9C3D5FF-1D01-428C-BF4E-6C13885CA336}" type="slidenum">
              <a:rPr lang="es-ES" smtClean="0"/>
              <a:pPr/>
              <a:t>‹Nº›</a:t>
            </a:fld>
            <a:endParaRPr lang="es-E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pPr eaLnBrk="1" latinLnBrk="0" hangingPunct="1"/>
            <a:fld id="{8BF23FF8-97B8-4246-AF60-916A0235E389}" type="datetime1">
              <a:rPr lang="en-US" smtClean="0"/>
              <a:t>10/10/2018</a:t>
            </a:fld>
            <a:endParaRPr lang="en-U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a:xfrm>
            <a:off x="8077200" y="6356350"/>
            <a:ext cx="609600" cy="365125"/>
          </a:xfrm>
        </p:spPr>
        <p:txBody>
          <a:bodyPr/>
          <a:lstStyle/>
          <a:p>
            <a:fld id="{19C3D5FF-1D01-428C-BF4E-6C13885CA336}" type="slidenum">
              <a:rPr lang="es-ES" smtClean="0"/>
              <a:pPr/>
              <a:t>‹Nº›</a:t>
            </a:fld>
            <a:endParaRPr lang="es-E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B37FA328-F8CC-4DA5-9300-48729342F3F3}" type="datetime1">
              <a:rPr lang="en-US" smtClean="0"/>
              <a:t>10/10/2018</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C3D5FF-1D01-428C-BF4E-6C13885CA336}" type="slidenum">
              <a:rPr lang="es-ES" smtClean="0"/>
              <a:pPr/>
              <a:t>‹Nº›</a:t>
            </a:fld>
            <a:endParaRPr lang="es-E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07" r:id="rId4"/>
    <p:sldLayoutId id="2147484808" r:id="rId5"/>
    <p:sldLayoutId id="2147484809" r:id="rId6"/>
    <p:sldLayoutId id="2147484810" r:id="rId7"/>
    <p:sldLayoutId id="2147484811" r:id="rId8"/>
    <p:sldLayoutId id="2147484812" r:id="rId9"/>
    <p:sldLayoutId id="2147484813" r:id="rId10"/>
    <p:sldLayoutId id="2147484814"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ss-tricks.com/examples/nth-child-tester/" TargetMode="External"/><Relationship Id="rId2" Type="http://schemas.openxmlformats.org/officeDocument/2006/relationships/hyperlink" Target="https://www.w3schools.com/css/css_pseudo_classe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w3schools.com/css/css_pseudo_elements.as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ecificity.keegan.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70048" y="3089347"/>
            <a:ext cx="7772400" cy="1362456"/>
          </a:xfrm>
        </p:spPr>
        <p:txBody>
          <a:bodyPr>
            <a:normAutofit/>
          </a:bodyPr>
          <a:lstStyle/>
          <a:p>
            <a:pPr algn="ctr"/>
            <a:r>
              <a:rPr lang="es-ES" dirty="0" smtClean="0">
                <a:solidFill>
                  <a:schemeClr val="tx1"/>
                </a:solidFill>
              </a:rPr>
              <a:t>CSS - SELECTORES</a:t>
            </a:r>
            <a:endParaRPr lang="es-ES" dirty="0">
              <a:solidFill>
                <a:schemeClr val="tx1"/>
              </a:solidFill>
            </a:endParaRPr>
          </a:p>
        </p:txBody>
      </p:sp>
      <p:sp>
        <p:nvSpPr>
          <p:cNvPr id="3" name="AutoShape 4"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4" name="AutoShape 6" descr="data:image/jpeg;base64,/9j/4AAQSkZJRgABAQAAAQABAAD/2wCEAAkGBxITDxQUEhIWFBQVGBQXFRQVFBQUFRQXFRQWFxcUFRQYHSggGBolGxQUITEhJSkrLi4uFx8zODMsNygtLisBCgoKDg0OGxAQGywkHyQsLCwsLCwsLCwsLCwsLCwsLCwsLCwsLCwsLCwsLCwsLCwsLCwsLCwsLCwsLCwsLCwsLP/AABEIALQBGQMBEQACEQEDEQH/xAAbAAEAAgMBAQAAAAAAAAAAAAAABQYCAwQBB//EAEIQAAEDAgMEBgcFBwIHAAAAAAEAAhEDBBIhMQUGQVETYXGBkaEHIjJCUrHBcoKy0eEUIzNikqLC8PEVFiRDY4Pi/8QAGgEBAAMBAQEAAAAAAAAAAAAAAAIDBAEFBv/EACwRAAICAgIBBAIBAwUBAAAAAAABAhEDBBIhMQUTIkEyUWEUI3EVQoGR8OH/2gAMAwEAAhEDEQA/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xQc4o5/wDmC1mOnpz9ofNW/wBNlq+JX7+P9nBdb7WVNxa6rmDBhro7jEFWQ0c0vohLbxx+zGhvxZu95w68Mj+2VbL0vOldEFu42Ql16T2Mc4fsdxAJAfDS0gH2vVJIB10XV6bOrkHuR/2mih6VqNQFtNg6QghjXEwXRkDlMdikvTrf5HP6ppXRw3PpA2i1pJtqMDM4HPcYHU4BaF6bFdO2VPdb8Mz2L6Ua1Z5YbaCAXEmWiAQNZPNcfpi/lf5D3JLt0XPd3eB1y9zTSwYQCXYpGZ00WHa1PYSuRp19j3CwLIaQgCAIAgCAwe8DXJEm/BxtLycjLzHPRwQJBcdARGUd6scOLqRSsvLuJC3u0ndJhFQmNSMhPUOS14sCceTPPz7MlLiib2cT0Ykkk5yVlyJKXR6GFtxtnQMgoFjaXbOX9rafZcJ61L22Zv6iLtJmuy2xTe7CfVfyPHsPFTnryirI4t7HN8fskgVnNx4XBd7ONpGp93Tb7T2jtcApKE34RFzivLPaN0x4lj2uHNpB+S44SXlBZIvwzg2zvFa2pY24qtpl8lgOrsMTHiPFShjlP8Tk8ih5I5++1oNHOd2MP1WqGhml4Rne7iRust77SoYx4D/OMPnouZNDPD/aSht45fZX96/SZRtLnoRSNUYGv6Rrxh9actDOg05qOLWb/J0Snnr8ezitvSh0pAptpydGlzsXgYW7H6ZGXfIyZNzJHzE67rfas6kRTptZUkQ4nG2OOWo81JelJS7doqfqVxIK533vGkhz4I+BrPyV8dHAvMSP9VkkrTO/Zm910WtcH42nOHtE8tRHEJP07A/CorW/ODpuymbzXF7Rmq28qu6SoZY4y1uLE6BJ9kREQux1eLqBOG17rfIx3W2xc1axa8wA0uL2kg8ABketXe211OJDLPgrgyc2psWlcOx1gX1IAxlzsWWmc8FxYYLpIzx2sj8lItGVBUaxlR4OIN9oke1GhW+WrCOPki/3X9n0N9Fo4LMm/Bju2UY1JuQ4aGo0jsxBblNSxUWuNF3qtyOXArEn3TIq0ypbt2TDcYmgeoCcuZyH18Ffmx44pcS5zlXZZdofwqn2XfIqmMlF2RUbZCbnEPY+qBEkME9Qk/MeCty51lkqJThw6Prm41rhoF/F7vJuXzlfM+o5OWWv0erpQqFlmWE2hAEAQHhXAYVqoa0ucYAzJPBdSb6RyTUVbKbtTatVxdUeHNotgMpADFUxSA5+ct7OC9LDigkkvP3/AAebmyTbbfg8qXD7axOWF7nmSDIGI5RyyAVkYRy5/wCCpuWLB15Nm7NkHtFV85mWjgY4nvXN3LxfCI09fkuUiyWjngHG4O5Q3DA+q8+VPwejBSXTMNrXWCi5wGLh2TlKlhhymkQ2JNQdEBQqlzHEHA6lm+QQQDp26ada2SXGSXlM8XhKUG/DRA3t+CZnPg4ZFeljwdUzxnkalaLPurvB0n7qofX90/GB9V5e7qPH84ro+i9M3/c/tzfZCekei5tWnUBIDmlpEmJaZ07D5KOnOrRu2I32UrH60EcJ18fp4r6DA4zXSPG2G8b7Oq1uX0zLHOYebXEfLVWT14T6kjNHblHwVv0g7SrV61I1XYsNPC0xHvEunr9nwXk5taOKfxR62tneWHy8nBusXmsAHODQCS2cjlGmmpC060ZXZVuSUYF1H+s1vaPI5tld31t5p03j3XEHscB9QsWzi5VR6GjlfaZwbpUZuB/KHHyj6q/FBRiWbUriy8NUzy0V68fiqOPWfLL6LLJ9nr4lUSV2Af3UcnO8/W/yV0X0Yc6qZq3uH/SOPJzT5x9VKD4uyWurlRzbjUf3b6nxHCD1NzJ8T5JknzJ7KrotEKpdGaPkomy6BO13t92m57/qPxBdeeUvj9HpTSjiv7LbtWthovPVA7TkPmumOK7KUdQeRB8CpQnSaNUl0XypoVFlMPJX9y7TBbufxqPce5pLR9T3rkLLs0raRNVvWpujMFrvMFSfghD8uzg3ZtOjtKTYzLcRHW/OPMKPUI2WZHzmfaNmWvR0WMHutA7+Pmvlssuc3I9vFHjBI61AsCAIAgPCgKhvptsU6tGjORmpU6mNBI8x5Lfo6sskZSMG1nUZpFQ2Rt4vviTEVCGjF7rWyWgDnML2NjRcNdV9HnYNnln7+y7GsCIIBHI5r55Nxdo9uUVJdmyjVDQABAGQAyAC6227YUUvBlcXbwxxYAXx6oOhPWuw48kpHMilxbiQw22+2LxVbLIxA4hm8gFzWg5lsnuW2Gqs1e2efPYlhtTKxX3kquDwA1ofk6BLi3P1S46jMr18fp2OLVni5Nyck0jiovc9wa0FzjkANStc+OONy6RijBzlxR30baqx5AltVoFSmPjggkAnWBi8IWLJnxzj12n0zVDWyY534a8Fr3hri72U2uNWFriORHqvHmSvC9v2M7g//I+lx5Vmwc/s+c1DD2nrLfH9QF7enKpNHm70bx2dQXonjLwQO+FGadN3JxB7CP8A5WPZx8uz0dGdNow3Po+2/saPmforcaVdHd19UWcKxnn+Di29QxW1QcQMX9Of0Krn+Jo13U0Q24gnpXx8LR5k/RV45cjZvLjUS429Iuc1o1cQ0d5j6ruSajFt/RhxR5SSKvWplrnNOrSQe4wsifJWevVOiT3ed/EHW0+II+gWiHgwbXUjZvZTxWNb7IP9Lgfok/BzVlWRHTu/a9Fa0mcQ0E9rsz81yKpHM0uU2dtCuHiW6S4d7SQfMFdIVRF2FjhvbmrHtCkB3tl3yCikrNGTJeNI17zVfUa3mZ7m/qQpsYkVmsPVPYVwufZe5kdykUfZx1iKFuY0Y2B28PNShG3RK7dnmxjNtTn4APDJGu6O/ZO7uWgfc02xk04iOpvD5LHuz44WX60eU0fTQvmk/s90yXQEAQBAeFcYPiG/V4X31Q6w4tH3ThhfZelwUMFs+Z2m5ZmbNn7LaaQeGONVpzYXYRAPExrHCeKy7W9/ccW+jVravwUq7LiyuvnpP9Hsm1tVcQNoqqcU26X2Rk0lbKRtPagvHMpso4ahdAcSJIg5Expx7l9Hra71YubfVHz+zljstRS7J2huoxoGeIw4kvHqRkC2BmDmSCOSyZPUJydfRatGEUjVQ3ffTqtq0zhhpcySHAPGjXGPZM5cUlu88fCXZGOlUuUSJ23Vu2OpurvkyXMEg4SIOUZcR4LbqQwTTUF9dmfaWaEk5f8ABZNw6pq07qg8RjGOIgDpAWmBwGhXmeqY4xlGUf8AH/Rt9LbcZRf+SjXlMgOB9ppOXW06eIU8E6pl+eHJNHRTMgEcV7V+D55qpNEdvNTm0qRq2HeB/KVVmVxNOm0sq/k93WoYbVnN0u8dPIBMKqPZ3cleRr9EqagBaDq6Y7hKm32UKNq0bHNkEHQgg9hUZK1Qi2pJkTunZdFQc069I/8AtOEfJV44cTVtzU5J/wAFz3Ut8d3T5Nlx+6MvMhZPUJ8cL/ks9PhyzIq29lv0d9cN/wDIT/VDv8lTryvGj0Mq+bNOwnRVI5t+RH5rbjMG0icuaIexzDo4QVNmOLa7PbmsGMc7kCR3aBRonFcpERunWJoOB1D3T96HfMqVF2ZEyXIkVV0Q29dthbQf8YqeDXAfUrOsnLI4/o3QhxgmVt5yVlnS621SabDza38IVqXRm+2Qe996G02snNxk9jf1K458C3FDkjt3aq4rWmftfiKKV9iSpn0DcG1l1SpGkMHfmf8AFeP6pk7UD0dGH2XMLyao9H7PUAQGMoD2UB45cYfg+TWmzcVzWfUb7D3YSfixTMdh1619BsbK/p4wgzydfB/dlJkg6QvFlyvs9NUZMqLiOs3tqKSRBs3MqdauxRbkqK5tKLso1XaMVHOosbSnIEAFw4EgnSY4L6jHq3Bc2fNZdmpPijKw2lUbUbUxkuaZGIly7m1YTjxoze/OE+Vktf713D2NAIY4HNzYz6iDKyYvTscZd9mt+o5XHwR3TOuMQqPc6pBNPlIzLABpIHkr5QjhacVS+znKWdNPyWz0X1nuNTEfVa0BuXIzr3ryvV1FNcT1fTeTTbRBb52fR31UAZOIePvCT5ys+tK4GrLGmyGsT6kfCS3wOXlC97FLlBM+d2Y8Zs23FLGxzfiBHiFNq0Vwlxaf6MranhY1o90AeAhKpCb5Nv8AZx7SP7xjp/hkHuMYv7Vmnk/uJGzDj/ttkoCtJiaPWADT/UrlHV/JbvR/QmpUf8LQ3vcZP4V4fq2TpRPa9Kx+ZFZ9Jlvh2gT8bGO8BhP4U0ZXA07CqRW9mviuzrkeLT+S9HGzBnjcSydIr6PProitv3YbSifaPyz/ACVeV8UadeFs4N2boF9UDk0/MfkuYJci3YgTVSstDVFCJP0jbOIt7VjPbpsOKRkcWGc+0FfP4Mz5yl+2e1PElGK/g+XXLazfaYe7MLV7xV7RZbK9JpMAmcLch2L0458agrMLxTcmcW1tlOrODi4gxAHLu715+fJKc7ibcGPiiZ3e2RXZRa3E3DJIMHQnkpR2JVVEJYVKR9V3RinbtYRnJJdzJ49S8bbm55OTPR14KMOiwgrMXnqAIDFAJQCVxgpG124bioIIkyOvKcu4jwWpdxRR4bOBz1KhdnmIcl1RRFtmTSF2l9nLIHey7cAxgya6STOscPOV7fpmCMuzzN/K0qK4169ujxHH7NtJy5JEXE9NwNFHiTUTNlUtIc0wQZB5EKM4KS4v7LYNxdo+oejqmTbmoWhoccgOsyT3zPevkvUmll4r6PptNP27I70nWedGqP5mO/E3/JVakvKJ514ZRLcw9w5gHwyP+K+g05WqPC3od2dQcttHn0ZByi0dSdkfcmS6eM/kvKyzTnZ7WGFY6OuwrYqTTxiD2jI+YXo43yimeXlhxmzpxKdEEj6JuDQw2hd8b3HubDR+Er5j1GfLMz6P0+HHEVL0v1GipRc3N+FwI6pBBnxUdTLw6LdjHy7PmlvtB3TMkR67fnB+a9LDluRizY/iy3VLmOK9dcftnlqLIrall04BmImF5e5kuVI9LUh12c2wtlV2VjgGIFpBgxxEEyo62V4/KJ7GNSiW7ZWzKvTUzVAwhzSQDJMGY5K7PstwaXRVi11yRYduVRWrO6ob4a+a8rBBqJvyO2Q1TY86DVXUVkzS2KGgANAjkFYskaK+PZG3WyR0pEakR3x+an7i4E0ix0dkhoAHAALN7xziT+zLUCmO/wCa87LK5G7EuiQCrLAgCAxQHiA8KAr29Vk0t6UjICH/AGZkHuJPirsUn4RVNJdsrburPrV0k4vvz+iEfNLs1EriYPQV2zlEdtzZhrNBaYc2YB0M8Oor0tLcWGVMx7Wv7iK23ZleSOidI6vrovee5iq7PI/pcl1R3f8AAa4ZiIboSRiEgATms/8AqOJz4pk5aU1HkyMbC331ZlJHZNh0tVrOeZHUOA7TAWLb2Pag5GnUw+5ko+1bKtBSpNYOAzjmvi8k3KTkfURgoLiiL33s+ksakDNkPH3dfKVZglU0Ryq4nxqpct6RsHOSO4j8wF72lkSnR5G3juNnYKq9nieRxNtA4nNaPeIb4kD6qjP8INluGHOaRHb4XRddVeiGFmKAPsiCZ7l8xDO35PovZrwc+wLz1HNccw6c+Tv1BXuaeSLh2zyNvE1LpErTuwTAzPVJV88+OP2UQ15y+j7JsSh0drSYODGzHMiT5kr5LYnyyNn0mCHGCR8+35pdJdOGuABvlJ+alBUhJ9lZo7Ca+o1pbMuHdnqr8TdlWT8WW+huzRHuSebiXfNb3k/bMCOXauy8L4aIBAMDTl9FBfJl8PB37vbJhrnEamO4Lk506OSX0TtOzDSDGmfgqp5LVCHTI5luHEniST4mUg0kWNOzts7WajRyzPcmSdROUTIt1l5nUji/YJuZ4AA9+il7nxJUSbaIVXJnaOugICpk7NOPwbFwmEAQHiAxKAxcUBpqkEEHMHIg6Eciuq76ONJqj5Xt/Z9Wwql1MY7dxyB92fdJ908jxX0OvLDtw4z6mjx8vu4JWvBls/abKzZGR0LTE93MLBs6uTC/FmzBnhlX6OvEsjdGhJszBQ5Rm0pyYo25FpxezBmdIjOVZjclL4kJ/j2Uio1oqnCCQS7AwCSQT6ohfWwk1i+R83OPKfFH0ncvdnof31b+I4ezwbPBfN+ob/uvhHwe5p6ntdy8lrrXQaF5R6KKfvptGobWoA4gERllrkkSMl0fHqli8GWjMGV6WDLxyJmTLBSiTVCzru0pnvyC+ge9FrpHjrWlfZM7H2Y+nUFWrEMBdAM5gGJWHb2Jzh0a9bFGM7ZEG1LjJzJM+K8SKZ6j8k9u/sFjgXOYHZgCRy1+a34korsxZ5uyy0NmgaNA7BCm8iRnV/st2y2xSb2R4LyMn5nr4pXAod4zpKr3/E4nzy8lavBBvs7NhbOBrSR7IJ8cvqpKVFObwWRtoF15GZ6IzbltGEgcx9VPHkLYIlbC0w02jqz7TmVVOduw12dJohQ5HUivU7YSrI2y76JjZlHU9gXM0voi0d0Zqk4keinmTxMeX+642So9a3VGdSs3MGSgXx8GSEggCAIDByA56z4QEfcXMJVghtoXQc0tcAWkQQdCFLHNxfJdM5OKmqaPn219gtDsVEx/KTp9ly9zW9UT+OY8vNoPzBmGwq9cVgx5dhg5EYhPD1uCnuf008fLGR1/fjOploYvEPT8mxpQUKlUQRIzBHiFOGTjIjKFxIvZ+wmsIeyrUZVGlRuHKeGBwIWzN6jKfVdGfFpRx9/ZYKFa+aMq1KoP56bmHvLHEeSw8sL8po0pZF9nSLm+P/Ztz/76o8jSK6o4f2zjeVeKIfef9p6ICpSpNDnD2az3nLPQ0xkrIRw/tkHLN9pf9/8AwrlvY1C4DCzMji78lfCOLl02VTeVR7os1OxuPipD7jz/AJBbHkivBh4y+2b/APhtyQRjomRGdN41+8qpZItU0SXTIQWVdhM0mPj4Hw7+l4A81VCEF4NnKTRZth3FLC2mcVOpmejqNLHGcyWg5OGmYlRk39GaTt9k/ToqlyCR01H4aD+wx35LPLuRvwv4FZZbqwkTWxbaA484Hh/uoyZRPskozAUbIcTVdW+IN6nA93FdjKiaVG94yKidoyaFxkkiMNDM9pWiL6Okja04aFRN2yVHrD6y4EjY4LlnUjGiwgLsmiXE3BQJo9Q6EAQHhQGqoUBHXdVAQN7cICFubhAcDmlxQ4aLotYOs6cytGLHOX30Vymo/wCTOkxwzLjPaYHUFFpLpHY2+zbhPEnxK4SNlOkuAkbYdSNAl7YhRoEzbUwokiE3vIx02hpMAnxMfRWQK5kXsy0JqA4YjPNacXTtlOZ/EnG0DxIHcr3NGOjeyh1uPYqnMcSMvNmE1fbcMUEDLPmuqao0R/E772zD2YKrMbeB9lzSNHNcPZPWFFP9FLhbPdm1q1Om5tQGthdDHNLcbmRljbPtDMGNdVXKCkyXGUV0jtNV1WgCGOaXH2HiHQCeCr8SNGH8TiZRzVkeybZM2lOGDxVUn2VtGZ9oLn0SUTdCjZ3ia6qkjvE2NGSizqRz1aJnTIqan0d4nUGquySQwBc5EqMgEFHqHQgCAIAgBQGitogIa/KAr14gIuqwkoDKoAxhJ71bixuUiucklZAtl9UE8/DqC9Vw9uHRgUuU7J1tJeW/2egbqdqVwHbRsl0GylXaH4XNgAxK1PWahaM6zfKmSjDSBHrDPiDMdqz+2/st9xEza3LcMNBd2NPzKqlAmpddEJtX16xJkQAI4jL9SrIxog5WZ2NuMzmO9XXSKMhI06QGgUGyqjOmZErjFGupRl7XfDPmEvo6nRA73bR6NjYHvAns4qyOP4ncb7JLddxOcyCJ/VZpt3TNsaZYoUCTijhu7bOeZVuOX0VTjR0sGSgyKBYuWT4mwBcs6kMHNLJ8TIBcO0eoAgCAIAgCAIAgCAIDVV0QEResQEJcUUByfs0AuPBTxwcpURlLjGyKvKDnmT3DgF7mHFGK6PMnNy8nMNnqcl8WQj5LTS2fkF4cvyZ6kO0dlKxXCR3ULHqQicNzZ/vXZcfot2PJ8DDl/M7bLL1SAWnUEc1TlV9ncc3dE20ABYvs9BVRXqtOXuPMlXorZ32dL1V1szz7Ojo1GzkYnjKUI5E5wDqa7ZDj0VveXZ5fTceDYJ78svFXLJSOwifNGb83Ng8Mphr2QRDpyLSQQD3LTk14zimiMcriyTb6YLojK3p/1O/JI+m33ZyW7X0dltvpfXApvJYxgq08bWNMluMSC4k5R2LX/p2KMX+6Mkt+UpqJ9aptyXz7f0evGCo2LhYEAQBAEAQBAEAQBAEAQBAEBregOG4poCPqW6A03lCKOmpH5/RadX87KM7+NHCLcHgvQeWvsw8bO2nsHnA7iqXtl8cBL0bIAAAaCFilK3ZqiqVHSy3HJQ5HaNzWQotnUjiv6EkEa8Vbik0qMmyknZgyjCm5GdHVRcdDoqZLs14pv7OAUlMuZ3UWQAotlLXZtYFFkors9c1Ey2UbMcKWV8TF9sHNc0jJwgpyd2TjDo+N74bg1jUJZDhJMGRmeIPWvVwbEeNSMeTC14IrZ26Fy3J1IHtd+i9LFuY4RqjDl1Zz8MuW7+6NY5Ow02EgmJccuUgZrLteoJrolg9P+SbZ9NY2O5eA+3Z7aVGSHQgCAIAgCAIAgCAIAgCAIAgMXBAaKjEBzmkgNlG2bnImeBU1N/RBwV2zdStmt0aAuSm2OCNuFRJUewgoIDzGOa7TOOcV9nNUMlWR6MeWSk+jyF0ro3U2Kts1Y4WY1aXEImXNdGbWJZBQ7M2tXGyajR6uEj1AeIDCpSDtRK6pNHHFM1CyYPdUubI8Eb2sAGQUG2ySVGSHQgCAIAgCAIAgCAIAgCAIAgCAIDBwQGBYgGHwXURZtC4SPUB4UBz3LzorIIy55tdI0ypmX/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8" name="Marcador de número de diapositiva 7"/>
          <p:cNvSpPr>
            <a:spLocks noGrp="1"/>
          </p:cNvSpPr>
          <p:nvPr>
            <p:ph type="sldNum" sz="quarter" idx="12"/>
          </p:nvPr>
        </p:nvSpPr>
        <p:spPr/>
        <p:txBody>
          <a:bodyPr/>
          <a:lstStyle/>
          <a:p>
            <a:fld id="{19C3D5FF-1D01-428C-BF4E-6C13885CA336}" type="slidenum">
              <a:rPr lang="es-ES" smtClean="0"/>
              <a:pPr/>
              <a:t>1</a:t>
            </a:fld>
            <a:endParaRPr lang="es-ES" dirty="0"/>
          </a:p>
        </p:txBody>
      </p:sp>
      <p:sp>
        <p:nvSpPr>
          <p:cNvPr id="5" name="AutoShape 2" descr="Resultado de imagen de cs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Imagen 6"/>
          <p:cNvPicPr>
            <a:picLocks noChangeAspect="1"/>
          </p:cNvPicPr>
          <p:nvPr/>
        </p:nvPicPr>
        <p:blipFill>
          <a:blip r:embed="rId3"/>
          <a:stretch>
            <a:fillRect/>
          </a:stretch>
        </p:blipFill>
        <p:spPr>
          <a:xfrm>
            <a:off x="3563888" y="1484784"/>
            <a:ext cx="2133600" cy="1905000"/>
          </a:xfrm>
          <a:prstGeom prst="rect">
            <a:avLst/>
          </a:prstGeom>
        </p:spPr>
      </p:pic>
    </p:spTree>
    <p:extLst>
      <p:ext uri="{BB962C8B-B14F-4D97-AF65-F5344CB8AC3E}">
        <p14:creationId xmlns:p14="http://schemas.microsoft.com/office/powerpoint/2010/main" val="103204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de </a:t>
            </a:r>
            <a:r>
              <a:rPr lang="es-ES" sz="2400" b="1" dirty="0" smtClean="0">
                <a:latin typeface="+mj-lt"/>
              </a:rPr>
              <a:t>clase</a:t>
            </a:r>
            <a:endParaRPr lang="es-ES" sz="2400" b="1" dirty="0">
              <a:latin typeface="+mj-lt"/>
            </a:endParaRPr>
          </a:p>
          <a:p>
            <a:pPr marL="630873" lvl="1" indent="-265113">
              <a:lnSpc>
                <a:spcPct val="120000"/>
              </a:lnSpc>
              <a:spcBef>
                <a:spcPts val="0"/>
              </a:spcBef>
              <a:spcAft>
                <a:spcPts val="600"/>
              </a:spcAft>
              <a:buClr>
                <a:schemeClr val="accent1">
                  <a:lumMod val="75000"/>
                </a:schemeClr>
              </a:buClr>
            </a:pPr>
            <a:r>
              <a:rPr lang="es-ES" sz="1700" dirty="0">
                <a:latin typeface="+mj-lt"/>
              </a:rPr>
              <a:t>No debe confundirse el selector de clase con los selectores </a:t>
            </a:r>
            <a:r>
              <a:rPr lang="es-ES" sz="1700" dirty="0" smtClean="0">
                <a:latin typeface="+mj-lt"/>
              </a:rPr>
              <a:t>descendentes ni con la agrupación de selectores. Sus sintaxis son muy parecidas pero sus significados muy diferentes.</a:t>
            </a: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365760" lvl="1" indent="0">
              <a:lnSpc>
                <a:spcPct val="120000"/>
              </a:lnSpc>
              <a:spcBef>
                <a:spcPts val="0"/>
              </a:spcBef>
              <a:spcAft>
                <a:spcPts val="600"/>
              </a:spcAft>
              <a:buClr>
                <a:schemeClr val="accent1">
                  <a:lumMod val="75000"/>
                </a:schemeClr>
              </a:buClr>
              <a:buNone/>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10</a:t>
            </a:fld>
            <a:endParaRPr lang="es-ES" dirty="0"/>
          </a:p>
        </p:txBody>
      </p:sp>
      <p:sp>
        <p:nvSpPr>
          <p:cNvPr id="6" name="Text Box 4"/>
          <p:cNvSpPr txBox="1">
            <a:spLocks noChangeArrowheads="1"/>
          </p:cNvSpPr>
          <p:nvPr/>
        </p:nvSpPr>
        <p:spPr bwMode="auto">
          <a:xfrm>
            <a:off x="1056766" y="3140968"/>
            <a:ext cx="7630033" cy="317009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lnSpc>
                <a:spcPts val="1200"/>
              </a:lnSpc>
              <a:buFont typeface="Wingdings" pitchFamily="2" charset="2"/>
              <a:buNone/>
            </a:pPr>
            <a:r>
              <a:rPr lang="es-ES" altLang="es-ES" sz="1400" dirty="0">
                <a:latin typeface="Courier New" panose="02070309020205020404" pitchFamily="49" charset="0"/>
                <a:cs typeface="Courier New" panose="02070309020205020404" pitchFamily="49" charset="0"/>
              </a:rPr>
              <a:t>/* </a:t>
            </a:r>
            <a:r>
              <a:rPr lang="es-ES" altLang="es-ES" sz="1400" b="1" dirty="0" smtClean="0">
                <a:latin typeface="Courier New" panose="02070309020205020404" pitchFamily="49" charset="0"/>
                <a:cs typeface="Courier New" panose="02070309020205020404" pitchFamily="49" charset="0"/>
              </a:rPr>
              <a:t>Selector </a:t>
            </a:r>
            <a:r>
              <a:rPr lang="es-ES" altLang="es-ES" sz="1400" b="1" dirty="0">
                <a:latin typeface="Courier New" panose="02070309020205020404" pitchFamily="49" charset="0"/>
                <a:cs typeface="Courier New" panose="02070309020205020404" pitchFamily="49" charset="0"/>
              </a:rPr>
              <a:t>de </a:t>
            </a:r>
            <a:r>
              <a:rPr lang="es-ES" altLang="es-ES" sz="1400" b="1" dirty="0" smtClean="0">
                <a:latin typeface="Courier New" panose="02070309020205020404" pitchFamily="49" charset="0"/>
                <a:cs typeface="Courier New" panose="02070309020205020404" pitchFamily="49" charset="0"/>
              </a:rPr>
              <a:t>clase: </a:t>
            </a:r>
            <a:r>
              <a:rPr lang="es-ES" altLang="es-ES" sz="1400" dirty="0" smtClean="0">
                <a:latin typeface="Courier New" panose="02070309020205020404" pitchFamily="49" charset="0"/>
                <a:cs typeface="Courier New" panose="02070309020205020404" pitchFamily="49" charset="0"/>
              </a:rPr>
              <a:t>pone </a:t>
            </a:r>
            <a:r>
              <a:rPr lang="es-ES" altLang="es-ES" sz="1400" dirty="0">
                <a:latin typeface="Courier New" panose="02070309020205020404" pitchFamily="49" charset="0"/>
                <a:cs typeface="Courier New" panose="02070309020205020404" pitchFamily="49" charset="0"/>
              </a:rPr>
              <a:t>en rojo todos los </a:t>
            </a:r>
            <a:r>
              <a:rPr lang="es-ES" altLang="es-ES" sz="1400" dirty="0" smtClean="0">
                <a:latin typeface="Courier New" panose="02070309020205020404" pitchFamily="49" charset="0"/>
                <a:cs typeface="Courier New" panose="02070309020205020404" pitchFamily="49" charset="0"/>
              </a:rPr>
              <a:t>&lt;p&gt; con </a:t>
            </a:r>
            <a:r>
              <a:rPr lang="es-ES" altLang="es-ES" sz="1400" dirty="0">
                <a:latin typeface="Courier New" panose="02070309020205020404" pitchFamily="49" charset="0"/>
                <a:cs typeface="Courier New" panose="02070309020205020404" pitchFamily="49" charset="0"/>
              </a:rPr>
              <a:t>atributo </a:t>
            </a:r>
            <a:r>
              <a:rPr lang="es-ES" altLang="es-ES" sz="1400" dirty="0" err="1" smtClean="0">
                <a:latin typeface="Courier New" panose="02070309020205020404" pitchFamily="49" charset="0"/>
                <a:cs typeface="Courier New" panose="02070309020205020404" pitchFamily="49" charset="0"/>
              </a:rPr>
              <a:t>class</a:t>
            </a:r>
            <a:r>
              <a:rPr lang="es-ES" altLang="es-ES" sz="1400" dirty="0">
                <a:latin typeface="Courier New" panose="02070309020205020404" pitchFamily="49" charset="0"/>
                <a:cs typeface="Courier New" panose="02070309020205020404" pitchFamily="49" charset="0"/>
              </a:rPr>
              <a:t>="aviso" </a:t>
            </a:r>
            <a:r>
              <a:rPr lang="es-ES" altLang="es-ES" sz="1400" dirty="0" smtClean="0">
                <a:latin typeface="Courier New" panose="02070309020205020404" pitchFamily="49" charset="0"/>
                <a:cs typeface="Courier New" panose="02070309020205020404" pitchFamily="49" charset="0"/>
              </a:rPr>
              <a:t>*/</a:t>
            </a:r>
          </a:p>
          <a:p>
            <a:pPr marL="0" indent="0" eaLnBrk="1" hangingPunct="1">
              <a:lnSpc>
                <a:spcPts val="1200"/>
              </a:lnSpc>
              <a:buFont typeface="Wingdings" pitchFamily="2" charset="2"/>
              <a:buNone/>
            </a:pPr>
            <a:endParaRPr lang="es-ES" altLang="es-ES" sz="1400" dirty="0">
              <a:latin typeface="Courier New" panose="02070309020205020404" pitchFamily="49" charset="0"/>
              <a:cs typeface="Courier New" panose="02070309020205020404" pitchFamily="49" charset="0"/>
            </a:endParaRPr>
          </a:p>
          <a:p>
            <a:pPr marL="2419350" indent="-2419350" eaLnBrk="1" hangingPunct="1">
              <a:lnSpc>
                <a:spcPts val="1200"/>
              </a:lnSpc>
              <a:buFont typeface="Wingdings" pitchFamily="2" charset="2"/>
              <a:buNone/>
            </a:pPr>
            <a:r>
              <a:rPr lang="es-ES" altLang="es-ES" sz="1400" dirty="0" err="1" smtClean="0">
                <a:latin typeface="Courier New" panose="02070309020205020404" pitchFamily="49" charset="0"/>
                <a:cs typeface="Courier New" panose="02070309020205020404" pitchFamily="49" charset="0"/>
              </a:rPr>
              <a:t>p.aviso</a:t>
            </a:r>
            <a:r>
              <a:rPr lang="es-ES" altLang="es-ES" sz="1400" dirty="0" smtClean="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 </a:t>
            </a:r>
            <a:endParaRPr lang="es-ES" altLang="es-ES" sz="1400" dirty="0" smtClean="0">
              <a:latin typeface="Courier New" panose="02070309020205020404" pitchFamily="49" charset="0"/>
              <a:cs typeface="Courier New" panose="02070309020205020404" pitchFamily="49" charset="0"/>
            </a:endParaRPr>
          </a:p>
          <a:p>
            <a:pPr marL="2419350" indent="-2063750" eaLnBrk="1" hangingPunct="1">
              <a:lnSpc>
                <a:spcPts val="1200"/>
              </a:lnSpc>
              <a:buFont typeface="Wingdings" pitchFamily="2" charset="2"/>
              <a:buNone/>
            </a:pPr>
            <a:r>
              <a:rPr lang="es-ES" altLang="es-ES" sz="1400" dirty="0" err="1" smtClean="0">
                <a:latin typeface="Courier New" panose="02070309020205020404" pitchFamily="49" charset="0"/>
                <a:cs typeface="Courier New" panose="02070309020205020404" pitchFamily="49" charset="0"/>
              </a:rPr>
              <a:t>color:red</a:t>
            </a:r>
            <a:r>
              <a:rPr lang="es-ES" altLang="es-ES" sz="1400" dirty="0" smtClean="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r>
              <a:rPr lang="es-ES" altLang="es-ES" sz="1400" dirty="0" smtClean="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endParaRPr lang="es-ES" altLang="es-ES" sz="1400" dirty="0">
              <a:latin typeface="Courier New" panose="02070309020205020404" pitchFamily="49" charset="0"/>
              <a:cs typeface="Courier New" panose="02070309020205020404" pitchFamily="49" charset="0"/>
            </a:endParaRPr>
          </a:p>
          <a:p>
            <a:pPr marL="0" indent="0" eaLnBrk="1" hangingPunct="1">
              <a:lnSpc>
                <a:spcPts val="1200"/>
              </a:lnSpc>
              <a:buFont typeface="Wingdings" pitchFamily="2" charset="2"/>
              <a:buNone/>
            </a:pPr>
            <a:r>
              <a:rPr lang="es-ES" altLang="es-ES" sz="1400" dirty="0" smtClean="0">
                <a:latin typeface="Courier New" panose="02070309020205020404" pitchFamily="49" charset="0"/>
                <a:cs typeface="Courier New" panose="02070309020205020404" pitchFamily="49" charset="0"/>
              </a:rPr>
              <a:t>/* </a:t>
            </a:r>
            <a:r>
              <a:rPr lang="es-ES" altLang="es-ES" sz="1400" b="1" dirty="0" smtClean="0">
                <a:latin typeface="Courier New" panose="02070309020205020404" pitchFamily="49" charset="0"/>
                <a:cs typeface="Courier New" panose="02070309020205020404" pitchFamily="49" charset="0"/>
              </a:rPr>
              <a:t>Selector descendente: </a:t>
            </a:r>
            <a:r>
              <a:rPr lang="es-ES" altLang="es-ES" sz="1400" dirty="0" smtClean="0">
                <a:latin typeface="Courier New" panose="02070309020205020404" pitchFamily="49" charset="0"/>
                <a:cs typeface="Courier New" panose="02070309020205020404" pitchFamily="49" charset="0"/>
              </a:rPr>
              <a:t>pone </a:t>
            </a:r>
            <a:r>
              <a:rPr lang="es-ES" altLang="es-ES" sz="1400" dirty="0">
                <a:latin typeface="Courier New" panose="02070309020205020404" pitchFamily="49" charset="0"/>
                <a:cs typeface="Courier New" panose="02070309020205020404" pitchFamily="49" charset="0"/>
              </a:rPr>
              <a:t>en rojo </a:t>
            </a:r>
            <a:r>
              <a:rPr lang="es-ES" altLang="es-ES" sz="1400" dirty="0" smtClean="0">
                <a:latin typeface="Courier New" panose="02070309020205020404" pitchFamily="49" charset="0"/>
                <a:cs typeface="Courier New" panose="02070309020205020404" pitchFamily="49" charset="0"/>
              </a:rPr>
              <a:t>todos </a:t>
            </a:r>
            <a:r>
              <a:rPr lang="es-ES" altLang="es-ES" sz="1400" dirty="0">
                <a:latin typeface="Courier New" panose="02070309020205020404" pitchFamily="49" charset="0"/>
                <a:cs typeface="Courier New" panose="02070309020205020404" pitchFamily="49" charset="0"/>
              </a:rPr>
              <a:t>los elementos con atributo </a:t>
            </a:r>
            <a:r>
              <a:rPr lang="es-ES" altLang="es-ES" sz="1400" dirty="0" err="1">
                <a:latin typeface="Courier New" panose="02070309020205020404" pitchFamily="49" charset="0"/>
                <a:cs typeface="Courier New" panose="02070309020205020404" pitchFamily="49" charset="0"/>
              </a:rPr>
              <a:t>class</a:t>
            </a:r>
            <a:r>
              <a:rPr lang="es-ES" altLang="es-ES" sz="1400" dirty="0">
                <a:latin typeface="Courier New" panose="02070309020205020404" pitchFamily="49" charset="0"/>
                <a:cs typeface="Courier New" panose="02070309020205020404" pitchFamily="49" charset="0"/>
              </a:rPr>
              <a:t>="aviso" que estén </a:t>
            </a:r>
            <a:r>
              <a:rPr lang="es-ES" altLang="es-ES" sz="1400" dirty="0" smtClean="0">
                <a:latin typeface="Courier New" panose="02070309020205020404" pitchFamily="49" charset="0"/>
                <a:cs typeface="Courier New" panose="02070309020205020404" pitchFamily="49" charset="0"/>
              </a:rPr>
              <a:t>dentro de cualquier &lt;p&gt;*/</a:t>
            </a:r>
          </a:p>
          <a:p>
            <a:pPr marL="266700" indent="-266700" eaLnBrk="1" hangingPunct="1">
              <a:lnSpc>
                <a:spcPts val="1200"/>
              </a:lnSpc>
              <a:buFont typeface="Wingdings" pitchFamily="2" charset="2"/>
              <a:buNone/>
            </a:pPr>
            <a:endParaRPr lang="es-ES" altLang="es-ES" sz="1400" dirty="0">
              <a:latin typeface="Courier New" panose="02070309020205020404" pitchFamily="49" charset="0"/>
              <a:cs typeface="Courier New" panose="02070309020205020404" pitchFamily="49" charset="0"/>
            </a:endParaRPr>
          </a:p>
          <a:p>
            <a:pPr marL="2419350" indent="-2419350" eaLnBrk="1" hangingPunct="1">
              <a:lnSpc>
                <a:spcPts val="1200"/>
              </a:lnSpc>
              <a:buFont typeface="Wingdings" pitchFamily="2" charset="2"/>
              <a:buNone/>
            </a:pPr>
            <a:r>
              <a:rPr lang="es-ES" altLang="es-ES" sz="1400" dirty="0">
                <a:latin typeface="Courier New" panose="02070309020205020404" pitchFamily="49" charset="0"/>
                <a:cs typeface="Courier New" panose="02070309020205020404" pitchFamily="49" charset="0"/>
              </a:rPr>
              <a:t>p  .aviso </a:t>
            </a:r>
            <a:r>
              <a:rPr lang="es-ES" altLang="es-ES" sz="1400" dirty="0" smtClean="0">
                <a:latin typeface="Courier New" panose="02070309020205020404" pitchFamily="49" charset="0"/>
                <a:cs typeface="Courier New" panose="02070309020205020404" pitchFamily="49" charset="0"/>
              </a:rPr>
              <a:t>{</a:t>
            </a:r>
          </a:p>
          <a:p>
            <a:pPr marL="2419350" indent="-2063750" eaLnBrk="1" hangingPunct="1">
              <a:lnSpc>
                <a:spcPts val="1200"/>
              </a:lnSpc>
              <a:buFont typeface="Wingdings" pitchFamily="2" charset="2"/>
              <a:buNone/>
            </a:pPr>
            <a:r>
              <a:rPr lang="es-ES" altLang="es-ES" sz="1400" dirty="0" err="1" smtClean="0">
                <a:latin typeface="Courier New" panose="02070309020205020404" pitchFamily="49" charset="0"/>
                <a:cs typeface="Courier New" panose="02070309020205020404" pitchFamily="49" charset="0"/>
              </a:rPr>
              <a:t>color:red</a:t>
            </a:r>
            <a:r>
              <a:rPr lang="es-ES" altLang="es-ES" sz="1400" dirty="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r>
              <a:rPr lang="es-ES" altLang="es-ES" sz="1400" dirty="0" smtClean="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endParaRPr lang="es-ES" altLang="es-ES" sz="1400" dirty="0" smtClean="0">
              <a:latin typeface="Courier New" panose="02070309020205020404" pitchFamily="49" charset="0"/>
              <a:cs typeface="Courier New" panose="02070309020205020404" pitchFamily="49" charset="0"/>
            </a:endParaRPr>
          </a:p>
          <a:p>
            <a:pPr marL="0" indent="0" eaLnBrk="1" hangingPunct="1">
              <a:lnSpc>
                <a:spcPts val="1200"/>
              </a:lnSpc>
              <a:buFont typeface="Wingdings" pitchFamily="2" charset="2"/>
              <a:buNone/>
            </a:pPr>
            <a:r>
              <a:rPr lang="es-ES" altLang="es-ES" sz="1400" dirty="0" smtClean="0">
                <a:latin typeface="Courier New" panose="02070309020205020404" pitchFamily="49" charset="0"/>
                <a:cs typeface="Courier New" panose="02070309020205020404" pitchFamily="49" charset="0"/>
              </a:rPr>
              <a:t>/* </a:t>
            </a:r>
            <a:r>
              <a:rPr lang="es-ES" altLang="es-ES" sz="1400" b="1" dirty="0" err="1" smtClean="0">
                <a:latin typeface="Courier New" panose="02070309020205020404" pitchFamily="49" charset="0"/>
                <a:cs typeface="Courier New" panose="02070309020205020404" pitchFamily="49" charset="0"/>
              </a:rPr>
              <a:t>Agrupacion</a:t>
            </a:r>
            <a:r>
              <a:rPr lang="es-ES" altLang="es-ES" sz="1400" b="1" dirty="0" smtClean="0">
                <a:latin typeface="Courier New" panose="02070309020205020404" pitchFamily="49" charset="0"/>
                <a:cs typeface="Courier New" panose="02070309020205020404" pitchFamily="49" charset="0"/>
              </a:rPr>
              <a:t> </a:t>
            </a:r>
            <a:r>
              <a:rPr lang="es-ES" altLang="es-ES" sz="1400" b="1" dirty="0">
                <a:latin typeface="Courier New" panose="02070309020205020404" pitchFamily="49" charset="0"/>
                <a:cs typeface="Courier New" panose="02070309020205020404" pitchFamily="49" charset="0"/>
              </a:rPr>
              <a:t>de </a:t>
            </a:r>
            <a:r>
              <a:rPr lang="es-ES" altLang="es-ES" sz="1400" b="1" dirty="0" smtClean="0">
                <a:latin typeface="Courier New" panose="02070309020205020404" pitchFamily="49" charset="0"/>
                <a:cs typeface="Courier New" panose="02070309020205020404" pitchFamily="49" charset="0"/>
              </a:rPr>
              <a:t>selectores: </a:t>
            </a:r>
            <a:r>
              <a:rPr lang="es-ES" altLang="es-ES" sz="1400" dirty="0" smtClean="0">
                <a:latin typeface="Courier New" panose="02070309020205020404" pitchFamily="49" charset="0"/>
                <a:cs typeface="Courier New" panose="02070309020205020404" pitchFamily="49" charset="0"/>
              </a:rPr>
              <a:t>pone </a:t>
            </a:r>
            <a:r>
              <a:rPr lang="es-ES" altLang="es-ES" sz="1400" dirty="0">
                <a:latin typeface="Courier New" panose="02070309020205020404" pitchFamily="49" charset="0"/>
                <a:cs typeface="Courier New" panose="02070309020205020404" pitchFamily="49" charset="0"/>
              </a:rPr>
              <a:t>en rojo todos los </a:t>
            </a:r>
            <a:r>
              <a:rPr lang="es-ES" altLang="es-ES" sz="1400" dirty="0" smtClean="0">
                <a:latin typeface="Courier New" panose="02070309020205020404" pitchFamily="49" charset="0"/>
                <a:cs typeface="Courier New" panose="02070309020205020404" pitchFamily="49" charset="0"/>
              </a:rPr>
              <a:t>&lt;p&gt; de </a:t>
            </a:r>
            <a:r>
              <a:rPr lang="es-ES" altLang="es-ES" sz="1400" dirty="0">
                <a:latin typeface="Courier New" panose="02070309020205020404" pitchFamily="49" charset="0"/>
                <a:cs typeface="Courier New" panose="02070309020205020404" pitchFamily="49" charset="0"/>
              </a:rPr>
              <a:t>la página y todos los </a:t>
            </a:r>
            <a:r>
              <a:rPr lang="es-ES" altLang="es-ES" sz="1400" dirty="0" smtClean="0">
                <a:latin typeface="Courier New" panose="02070309020205020404" pitchFamily="49" charset="0"/>
                <a:cs typeface="Courier New" panose="02070309020205020404" pitchFamily="49" charset="0"/>
              </a:rPr>
              <a:t>elementos con atributo </a:t>
            </a:r>
            <a:r>
              <a:rPr lang="es-ES" altLang="es-ES" sz="1400" dirty="0" err="1">
                <a:latin typeface="Courier New" panose="02070309020205020404" pitchFamily="49" charset="0"/>
                <a:cs typeface="Courier New" panose="02070309020205020404" pitchFamily="49" charset="0"/>
              </a:rPr>
              <a:t>class</a:t>
            </a:r>
            <a:r>
              <a:rPr lang="es-ES" altLang="es-ES" sz="1400" dirty="0">
                <a:latin typeface="Courier New" panose="02070309020205020404" pitchFamily="49" charset="0"/>
                <a:cs typeface="Courier New" panose="02070309020205020404" pitchFamily="49" charset="0"/>
              </a:rPr>
              <a:t>="aviso" de la página </a:t>
            </a:r>
            <a:r>
              <a:rPr lang="es-ES" altLang="es-ES" sz="1400" dirty="0" smtClean="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endParaRPr lang="es-ES" altLang="es-ES" sz="1400" dirty="0">
              <a:latin typeface="Courier New" panose="02070309020205020404" pitchFamily="49" charset="0"/>
              <a:cs typeface="Courier New" panose="02070309020205020404" pitchFamily="49" charset="0"/>
            </a:endParaRPr>
          </a:p>
          <a:p>
            <a:pPr marL="2419350" indent="-2419350" eaLnBrk="1" hangingPunct="1">
              <a:lnSpc>
                <a:spcPts val="1200"/>
              </a:lnSpc>
              <a:buFont typeface="Wingdings" pitchFamily="2" charset="2"/>
              <a:buNone/>
            </a:pPr>
            <a:r>
              <a:rPr lang="es-ES" altLang="es-ES" sz="1400" dirty="0">
                <a:latin typeface="Courier New" panose="02070309020205020404" pitchFamily="49" charset="0"/>
                <a:cs typeface="Courier New" panose="02070309020205020404" pitchFamily="49" charset="0"/>
              </a:rPr>
              <a:t>p, .aviso { </a:t>
            </a:r>
            <a:endParaRPr lang="es-ES" altLang="es-ES" sz="1400" dirty="0" smtClean="0">
              <a:latin typeface="Courier New" panose="02070309020205020404" pitchFamily="49" charset="0"/>
              <a:cs typeface="Courier New" panose="02070309020205020404" pitchFamily="49" charset="0"/>
            </a:endParaRPr>
          </a:p>
          <a:p>
            <a:pPr marL="2419350" indent="-2063750" eaLnBrk="1" hangingPunct="1">
              <a:lnSpc>
                <a:spcPts val="1200"/>
              </a:lnSpc>
              <a:buFont typeface="Wingdings" pitchFamily="2" charset="2"/>
              <a:buNone/>
            </a:pPr>
            <a:r>
              <a:rPr lang="es-ES" altLang="es-ES" sz="1400" dirty="0" err="1" smtClean="0">
                <a:latin typeface="Courier New" panose="02070309020205020404" pitchFamily="49" charset="0"/>
                <a:cs typeface="Courier New" panose="02070309020205020404" pitchFamily="49" charset="0"/>
              </a:rPr>
              <a:t>color:red</a:t>
            </a:r>
            <a:r>
              <a:rPr lang="es-ES" altLang="es-ES" sz="1400" dirty="0">
                <a:latin typeface="Courier New" panose="02070309020205020404" pitchFamily="49" charset="0"/>
                <a:cs typeface="Courier New" panose="02070309020205020404" pitchFamily="49" charset="0"/>
              </a:rPr>
              <a:t>;</a:t>
            </a:r>
          </a:p>
          <a:p>
            <a:pPr marL="2419350" indent="-2419350" eaLnBrk="1" hangingPunct="1">
              <a:lnSpc>
                <a:spcPts val="1200"/>
              </a:lnSpc>
              <a:buFont typeface="Wingdings" pitchFamily="2" charset="2"/>
              <a:buNone/>
            </a:pPr>
            <a:r>
              <a:rPr lang="es-ES"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30814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de </a:t>
            </a:r>
            <a:r>
              <a:rPr lang="es-ES" sz="2400" b="1" dirty="0" smtClean="0">
                <a:latin typeface="+mj-lt"/>
              </a:rPr>
              <a:t>clase</a:t>
            </a:r>
            <a:endParaRPr lang="es-ES" sz="2400" b="1" dirty="0">
              <a:latin typeface="+mj-lt"/>
            </a:endParaRPr>
          </a:p>
          <a:p>
            <a:pPr marL="630873" lvl="1" indent="-265113" algn="just">
              <a:lnSpc>
                <a:spcPct val="120000"/>
              </a:lnSpc>
              <a:spcBef>
                <a:spcPts val="0"/>
              </a:spcBef>
              <a:spcAft>
                <a:spcPts val="600"/>
              </a:spcAft>
              <a:buClr>
                <a:schemeClr val="accent1">
                  <a:lumMod val="75000"/>
                </a:schemeClr>
              </a:buClr>
            </a:pPr>
            <a:r>
              <a:rPr lang="es-ES" sz="1700" dirty="0">
                <a:latin typeface="+mj-lt"/>
              </a:rPr>
              <a:t>Es posible aplicar los estilos de varias clases CSS sobre un </a:t>
            </a:r>
            <a:r>
              <a:rPr lang="es-ES" sz="1700" b="1" dirty="0">
                <a:latin typeface="+mj-lt"/>
              </a:rPr>
              <a:t>mismo elemento</a:t>
            </a:r>
            <a:r>
              <a:rPr lang="es-ES" sz="1700" dirty="0">
                <a:latin typeface="+mj-lt"/>
              </a:rPr>
              <a:t>.</a:t>
            </a: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gn="just">
              <a:lnSpc>
                <a:spcPct val="120000"/>
              </a:lnSpc>
              <a:spcBef>
                <a:spcPts val="0"/>
              </a:spcBef>
              <a:spcAft>
                <a:spcPts val="600"/>
              </a:spcAft>
              <a:buClr>
                <a:schemeClr val="accent1">
                  <a:lumMod val="75000"/>
                </a:schemeClr>
              </a:buClr>
            </a:pPr>
            <a:r>
              <a:rPr lang="es-ES" sz="1700" dirty="0" smtClean="0">
                <a:latin typeface="+mj-lt"/>
              </a:rPr>
              <a:t>Si </a:t>
            </a:r>
            <a:r>
              <a:rPr lang="es-ES" sz="1700" dirty="0">
                <a:latin typeface="+mj-lt"/>
              </a:rPr>
              <a:t>un elemento dispone de un atributo </a:t>
            </a:r>
            <a:r>
              <a:rPr lang="es-ES" sz="1700" dirty="0" err="1">
                <a:latin typeface="+mj-lt"/>
              </a:rPr>
              <a:t>class</a:t>
            </a:r>
            <a:r>
              <a:rPr lang="es-ES" sz="1700" dirty="0">
                <a:latin typeface="+mj-lt"/>
              </a:rPr>
              <a:t> con más de un valor, es posible utilizar un selector más avanzado:</a:t>
            </a: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365760" lvl="1" indent="0">
              <a:lnSpc>
                <a:spcPct val="120000"/>
              </a:lnSpc>
              <a:spcBef>
                <a:spcPts val="0"/>
              </a:spcBef>
              <a:spcAft>
                <a:spcPts val="600"/>
              </a:spcAft>
              <a:buClr>
                <a:schemeClr val="accent1">
                  <a:lumMod val="75000"/>
                </a:schemeClr>
              </a:buClr>
              <a:buNone/>
            </a:pPr>
            <a:endParaRPr lang="es-ES" sz="1700" dirty="0" smtClean="0">
              <a:latin typeface="+mj-lt"/>
            </a:endParaRPr>
          </a:p>
          <a:p>
            <a:pPr marL="640080" lvl="2" indent="0" algn="just">
              <a:lnSpc>
                <a:spcPct val="120000"/>
              </a:lnSpc>
              <a:spcBef>
                <a:spcPts val="0"/>
              </a:spcBef>
              <a:spcAft>
                <a:spcPts val="600"/>
              </a:spcAft>
              <a:buClr>
                <a:schemeClr val="accent1">
                  <a:lumMod val="75000"/>
                </a:schemeClr>
              </a:buClr>
              <a:buNone/>
            </a:pPr>
            <a:r>
              <a:rPr lang="es-ES" sz="1700" dirty="0" smtClean="0">
                <a:latin typeface="+mj-lt"/>
              </a:rPr>
              <a:t>El </a:t>
            </a:r>
            <a:r>
              <a:rPr lang="es-ES" sz="1700" dirty="0">
                <a:latin typeface="+mj-lt"/>
              </a:rPr>
              <a:t>color de la letra del texto </a:t>
            </a:r>
            <a:r>
              <a:rPr lang="es-ES" sz="1700" dirty="0" smtClean="0">
                <a:latin typeface="+mj-lt"/>
              </a:rPr>
              <a:t>del párrafo será </a:t>
            </a:r>
            <a:r>
              <a:rPr lang="es-ES" sz="1700" dirty="0">
                <a:latin typeface="+mj-lt"/>
              </a:rPr>
              <a:t>azul y no rojo. El motivo es que se </a:t>
            </a:r>
            <a:r>
              <a:rPr lang="es-ES" sz="1700" dirty="0" smtClean="0">
                <a:latin typeface="+mj-lt"/>
              </a:rPr>
              <a:t>ha utilizado </a:t>
            </a:r>
            <a:r>
              <a:rPr lang="es-ES" sz="1700" dirty="0">
                <a:latin typeface="+mj-lt"/>
              </a:rPr>
              <a:t>un selector de clase múltiple </a:t>
            </a:r>
            <a:r>
              <a:rPr lang="es-ES" sz="1700" i="1" dirty="0">
                <a:latin typeface="+mj-lt"/>
              </a:rPr>
              <a:t>.</a:t>
            </a:r>
            <a:r>
              <a:rPr lang="es-ES" sz="1700" i="1" dirty="0" err="1">
                <a:latin typeface="+mj-lt"/>
              </a:rPr>
              <a:t>error.destacado</a:t>
            </a:r>
            <a:r>
              <a:rPr lang="es-ES" sz="1700" dirty="0">
                <a:latin typeface="+mj-lt"/>
              </a:rPr>
              <a:t>, que se interpreta como "</a:t>
            </a:r>
            <a:r>
              <a:rPr lang="es-ES" sz="1700" i="1" dirty="0" smtClean="0">
                <a:latin typeface="+mj-lt"/>
              </a:rPr>
              <a:t>aquellos elementos </a:t>
            </a:r>
            <a:r>
              <a:rPr lang="es-ES" sz="1700" i="1" dirty="0">
                <a:latin typeface="+mj-lt"/>
              </a:rPr>
              <a:t>de la página que dispongan de un atributo </a:t>
            </a:r>
            <a:r>
              <a:rPr lang="es-ES" sz="1700" i="1" dirty="0" err="1">
                <a:latin typeface="+mj-lt"/>
              </a:rPr>
              <a:t>class</a:t>
            </a:r>
            <a:r>
              <a:rPr lang="es-ES" sz="1700" i="1" dirty="0">
                <a:latin typeface="+mj-lt"/>
              </a:rPr>
              <a:t> con al menos los valores error </a:t>
            </a:r>
            <a:r>
              <a:rPr lang="es-ES" sz="1700" i="1" dirty="0" smtClean="0">
                <a:latin typeface="+mj-lt"/>
              </a:rPr>
              <a:t>y destacado</a:t>
            </a:r>
            <a:r>
              <a:rPr lang="es-ES" sz="1700" dirty="0" smtClean="0">
                <a:latin typeface="+mj-lt"/>
              </a:rPr>
              <a:t>".</a:t>
            </a: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11</a:t>
            </a:fld>
            <a:endParaRPr lang="es-ES" dirty="0"/>
          </a:p>
        </p:txBody>
      </p:sp>
      <p:sp>
        <p:nvSpPr>
          <p:cNvPr id="6" name="Text Box 4"/>
          <p:cNvSpPr txBox="1">
            <a:spLocks noChangeArrowheads="1"/>
          </p:cNvSpPr>
          <p:nvPr/>
        </p:nvSpPr>
        <p:spPr bwMode="auto">
          <a:xfrm>
            <a:off x="1187624" y="2447418"/>
            <a:ext cx="6480720" cy="1015663"/>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.error { color: red; }</a:t>
            </a: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.destacado { </a:t>
            </a:r>
            <a:r>
              <a:rPr lang="es-ES" altLang="es-ES" sz="1200" dirty="0" err="1">
                <a:latin typeface="Courier New" panose="02070309020205020404" pitchFamily="49" charset="0"/>
                <a:cs typeface="Courier New" panose="02070309020205020404" pitchFamily="49" charset="0"/>
              </a:rPr>
              <a:t>font-size</a:t>
            </a:r>
            <a:r>
              <a:rPr lang="es-ES" altLang="es-ES" sz="1200" dirty="0">
                <a:latin typeface="Courier New" panose="02070309020205020404" pitchFamily="49" charset="0"/>
                <a:cs typeface="Courier New" panose="02070309020205020404" pitchFamily="49" charset="0"/>
              </a:rPr>
              <a:t>: 15px; }</a:t>
            </a: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.especial { </a:t>
            </a:r>
            <a:r>
              <a:rPr lang="es-ES" altLang="es-ES" sz="1200" dirty="0" err="1">
                <a:latin typeface="Courier New" panose="02070309020205020404" pitchFamily="49" charset="0"/>
                <a:cs typeface="Courier New" panose="02070309020205020404" pitchFamily="49" charset="0"/>
              </a:rPr>
              <a:t>font-weight</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bold</a:t>
            </a:r>
            <a:r>
              <a:rPr lang="es-ES" altLang="es-ES" sz="1200" dirty="0">
                <a:latin typeface="Courier New" panose="02070309020205020404" pitchFamily="49" charset="0"/>
                <a:cs typeface="Courier New" panose="02070309020205020404" pitchFamily="49" charset="0"/>
              </a:rPr>
              <a:t>;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&lt;p </a:t>
            </a:r>
            <a:r>
              <a:rPr lang="es-ES" altLang="es-ES" sz="1200" dirty="0" err="1">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="especial destacado error"&gt;Párrafo de texto...&lt;/p&gt;</a:t>
            </a:r>
          </a:p>
        </p:txBody>
      </p:sp>
      <p:sp>
        <p:nvSpPr>
          <p:cNvPr id="7" name="Text Box 4"/>
          <p:cNvSpPr txBox="1">
            <a:spLocks noChangeArrowheads="1"/>
          </p:cNvSpPr>
          <p:nvPr/>
        </p:nvSpPr>
        <p:spPr bwMode="auto">
          <a:xfrm>
            <a:off x="1259632" y="4353706"/>
            <a:ext cx="6480720" cy="120032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.error { color: red; }</a:t>
            </a: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a:t>
            </a:r>
            <a:r>
              <a:rPr lang="es-ES" altLang="es-ES" sz="1200" dirty="0" err="1">
                <a:latin typeface="Courier New" panose="02070309020205020404" pitchFamily="49" charset="0"/>
                <a:cs typeface="Courier New" panose="02070309020205020404" pitchFamily="49" charset="0"/>
              </a:rPr>
              <a:t>error.destacado</a:t>
            </a:r>
            <a:r>
              <a:rPr lang="es-ES" altLang="es-ES" sz="1200" dirty="0">
                <a:latin typeface="Courier New" panose="02070309020205020404" pitchFamily="49" charset="0"/>
                <a:cs typeface="Courier New" panose="02070309020205020404" pitchFamily="49" charset="0"/>
              </a:rPr>
              <a:t> { color: blue; }</a:t>
            </a: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.destacado { </a:t>
            </a:r>
            <a:r>
              <a:rPr lang="es-ES" altLang="es-ES" sz="1200" dirty="0" err="1">
                <a:latin typeface="Courier New" panose="02070309020205020404" pitchFamily="49" charset="0"/>
                <a:cs typeface="Courier New" panose="02070309020205020404" pitchFamily="49" charset="0"/>
              </a:rPr>
              <a:t>font-size</a:t>
            </a:r>
            <a:r>
              <a:rPr lang="es-ES" altLang="es-ES" sz="1200" dirty="0">
                <a:latin typeface="Courier New" panose="02070309020205020404" pitchFamily="49" charset="0"/>
                <a:cs typeface="Courier New" panose="02070309020205020404" pitchFamily="49" charset="0"/>
              </a:rPr>
              <a:t>: 15px; }</a:t>
            </a: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.especial { </a:t>
            </a:r>
            <a:r>
              <a:rPr lang="es-ES" altLang="es-ES" sz="1200" dirty="0" err="1">
                <a:latin typeface="Courier New" panose="02070309020205020404" pitchFamily="49" charset="0"/>
                <a:cs typeface="Courier New" panose="02070309020205020404" pitchFamily="49" charset="0"/>
              </a:rPr>
              <a:t>font-weight</a:t>
            </a:r>
            <a:r>
              <a:rPr lang="es-ES" altLang="es-ES" sz="1200" dirty="0">
                <a:latin typeface="Courier New" panose="02070309020205020404" pitchFamily="49" charset="0"/>
                <a:cs typeface="Courier New" panose="02070309020205020404" pitchFamily="49" charset="0"/>
              </a:rPr>
              <a:t>: </a:t>
            </a:r>
            <a:r>
              <a:rPr lang="es-ES" altLang="es-ES" sz="1200" dirty="0" err="1">
                <a:latin typeface="Courier New" panose="02070309020205020404" pitchFamily="49" charset="0"/>
                <a:cs typeface="Courier New" panose="02070309020205020404" pitchFamily="49" charset="0"/>
              </a:rPr>
              <a:t>bold</a:t>
            </a:r>
            <a:r>
              <a:rPr lang="es-ES" altLang="es-ES" sz="1200" dirty="0">
                <a:latin typeface="Courier New" panose="02070309020205020404" pitchFamily="49" charset="0"/>
                <a:cs typeface="Courier New" panose="02070309020205020404" pitchFamily="49" charset="0"/>
              </a:rPr>
              <a:t>;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&lt;p </a:t>
            </a:r>
            <a:r>
              <a:rPr lang="es-ES" altLang="es-ES" sz="1200" dirty="0" err="1">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="especial destacado error"&gt;Párrafo de texto...&lt;/p&gt;</a:t>
            </a:r>
          </a:p>
        </p:txBody>
      </p:sp>
    </p:spTree>
    <p:extLst>
      <p:ext uri="{BB962C8B-B14F-4D97-AF65-F5344CB8AC3E}">
        <p14:creationId xmlns:p14="http://schemas.microsoft.com/office/powerpoint/2010/main" val="2664061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a:t>
            </a:r>
            <a:r>
              <a:rPr lang="es-ES" sz="2400" b="1" dirty="0">
                <a:latin typeface="+mj-lt"/>
              </a:rPr>
              <a:t>de </a:t>
            </a:r>
            <a:r>
              <a:rPr lang="es-ES" sz="2400" b="1" dirty="0" smtClean="0">
                <a:latin typeface="+mj-lt"/>
              </a:rPr>
              <a:t>ID</a:t>
            </a:r>
            <a:endParaRPr lang="es-ES" sz="2400" b="1" dirty="0">
              <a:latin typeface="+mj-lt"/>
            </a:endParaRPr>
          </a:p>
          <a:p>
            <a:pPr marL="630873" lvl="1" indent="-265113" algn="just">
              <a:lnSpc>
                <a:spcPct val="120000"/>
              </a:lnSpc>
              <a:spcBef>
                <a:spcPts val="0"/>
              </a:spcBef>
              <a:buClr>
                <a:schemeClr val="accent1">
                  <a:lumMod val="75000"/>
                </a:schemeClr>
              </a:buClr>
            </a:pPr>
            <a:r>
              <a:rPr lang="es-ES" sz="1700" kern="100" dirty="0">
                <a:latin typeface="+mj-lt"/>
              </a:rPr>
              <a:t>El selector de ID permite seleccionar un elemento de la página a través del valor de su atributo </a:t>
            </a:r>
            <a:r>
              <a:rPr lang="es-ES" sz="1700" b="1" kern="100" dirty="0">
                <a:latin typeface="+mj-lt"/>
              </a:rPr>
              <a:t>id</a:t>
            </a:r>
            <a:r>
              <a:rPr lang="es-ES" sz="1700" kern="100" dirty="0">
                <a:latin typeface="+mj-lt"/>
              </a:rPr>
              <a:t>. </a:t>
            </a:r>
          </a:p>
          <a:p>
            <a:pPr marL="630873" lvl="1" indent="-265113" algn="just">
              <a:lnSpc>
                <a:spcPct val="120000"/>
              </a:lnSpc>
              <a:spcBef>
                <a:spcPts val="0"/>
              </a:spcBef>
              <a:buClr>
                <a:schemeClr val="accent1">
                  <a:lumMod val="75000"/>
                </a:schemeClr>
              </a:buClr>
            </a:pPr>
            <a:r>
              <a:rPr lang="es-ES" sz="1700" kern="100" dirty="0" smtClean="0">
                <a:latin typeface="+mj-lt"/>
              </a:rPr>
              <a:t>En este caso se </a:t>
            </a:r>
            <a:r>
              <a:rPr lang="es-ES" sz="1700" kern="100" dirty="0">
                <a:latin typeface="+mj-lt"/>
              </a:rPr>
              <a:t>utiliza el símbolo </a:t>
            </a:r>
            <a:r>
              <a:rPr lang="es-ES" sz="1700" kern="100" dirty="0" smtClean="0">
                <a:latin typeface="+mj-lt"/>
              </a:rPr>
              <a:t>almohadilla </a:t>
            </a:r>
            <a:r>
              <a:rPr lang="es-ES" sz="1700" kern="100" dirty="0">
                <a:latin typeface="+mj-lt"/>
              </a:rPr>
              <a:t>(</a:t>
            </a:r>
            <a:r>
              <a:rPr lang="es-ES" sz="1700" b="1" kern="100" dirty="0">
                <a:latin typeface="+mj-lt"/>
              </a:rPr>
              <a:t>#</a:t>
            </a:r>
            <a:r>
              <a:rPr lang="es-ES" sz="1700" kern="100" dirty="0">
                <a:latin typeface="+mj-lt"/>
              </a:rPr>
              <a:t>) en vez del punto (.) como prefijo del nombre de la regla CSS:</a:t>
            </a: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40080" lvl="2" indent="0" algn="just">
              <a:spcBef>
                <a:spcPts val="1800"/>
              </a:spcBef>
              <a:spcAft>
                <a:spcPts val="600"/>
              </a:spcAft>
              <a:buClr>
                <a:schemeClr val="accent1">
                  <a:lumMod val="75000"/>
                </a:schemeClr>
              </a:buClr>
              <a:buNone/>
            </a:pPr>
            <a:r>
              <a:rPr lang="es-ES" sz="1700" dirty="0" smtClean="0">
                <a:latin typeface="+mj-lt"/>
              </a:rPr>
              <a:t>El </a:t>
            </a:r>
            <a:r>
              <a:rPr lang="es-ES" sz="1700" dirty="0">
                <a:latin typeface="+mj-lt"/>
              </a:rPr>
              <a:t>valor del atributo id debe ser </a:t>
            </a:r>
            <a:r>
              <a:rPr lang="es-ES" sz="1700" dirty="0" smtClean="0">
                <a:latin typeface="+mj-lt"/>
              </a:rPr>
              <a:t>único en la página HTML, </a:t>
            </a:r>
            <a:r>
              <a:rPr lang="es-ES" sz="1700" dirty="0">
                <a:latin typeface="+mj-lt"/>
              </a:rPr>
              <a:t>de forma que dos elementos diferentes no pueden tener el mismo valor de id. </a:t>
            </a:r>
          </a:p>
          <a:p>
            <a:pPr marL="640080" lvl="2" indent="0" algn="just">
              <a:spcBef>
                <a:spcPts val="0"/>
              </a:spcBef>
              <a:buClr>
                <a:schemeClr val="accent1">
                  <a:lumMod val="75000"/>
                </a:schemeClr>
              </a:buClr>
              <a:buNone/>
            </a:pPr>
            <a:r>
              <a:rPr lang="es-ES" sz="1700" dirty="0">
                <a:latin typeface="+mj-lt"/>
              </a:rPr>
              <a:t>Sin embargo, el atributo </a:t>
            </a:r>
            <a:r>
              <a:rPr lang="es-ES" sz="1700" dirty="0" err="1">
                <a:latin typeface="+mj-lt"/>
              </a:rPr>
              <a:t>class</a:t>
            </a:r>
            <a:r>
              <a:rPr lang="es-ES" sz="1700" dirty="0">
                <a:latin typeface="+mj-lt"/>
              </a:rPr>
              <a:t> no es obligatorio que sea único, de forma que muchos elementos HTML diferentes pueden compartir el mismo valor para su atributo </a:t>
            </a:r>
            <a:r>
              <a:rPr lang="es-ES" sz="1700" dirty="0" err="1">
                <a:latin typeface="+mj-lt"/>
              </a:rPr>
              <a:t>class</a:t>
            </a:r>
            <a:r>
              <a:rPr lang="es-ES" sz="1700" dirty="0">
                <a:latin typeface="+mj-lt"/>
              </a:rPr>
              <a:t>.</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12</a:t>
            </a:fld>
            <a:endParaRPr lang="es-ES" dirty="0"/>
          </a:p>
        </p:txBody>
      </p:sp>
      <p:sp>
        <p:nvSpPr>
          <p:cNvPr id="7" name="Text Box 4"/>
          <p:cNvSpPr txBox="1">
            <a:spLocks noChangeArrowheads="1"/>
          </p:cNvSpPr>
          <p:nvPr/>
        </p:nvSpPr>
        <p:spPr bwMode="auto">
          <a:xfrm>
            <a:off x="1165920" y="3429000"/>
            <a:ext cx="7200800"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a:latin typeface="Courier New" panose="02070309020205020404" pitchFamily="49" charset="0"/>
                <a:cs typeface="Courier New" panose="02070309020205020404" pitchFamily="49" charset="0"/>
              </a:rPr>
              <a:t>/* Pondrá en rojo el párrafo con id igual a destacado, es </a:t>
            </a:r>
            <a:r>
              <a:rPr lang="es-ES" altLang="es-ES" sz="1400" dirty="0" smtClean="0">
                <a:latin typeface="Courier New" panose="02070309020205020404" pitchFamily="49" charset="0"/>
                <a:cs typeface="Courier New" panose="02070309020205020404" pitchFamily="49" charset="0"/>
              </a:rPr>
              <a:t>decir, el </a:t>
            </a:r>
            <a:r>
              <a:rPr lang="es-ES" altLang="es-ES" sz="1400" dirty="0">
                <a:latin typeface="Courier New" panose="02070309020205020404" pitchFamily="49" charset="0"/>
                <a:cs typeface="Courier New" panose="02070309020205020404" pitchFamily="49" charset="0"/>
              </a:rPr>
              <a:t>segundo párrafo </a:t>
            </a:r>
            <a:r>
              <a:rPr lang="es-ES" altLang="es-ES" sz="1400" dirty="0" smtClean="0">
                <a:latin typeface="Courier New" panose="02070309020205020404" pitchFamily="49" charset="0"/>
                <a:cs typeface="Courier New" panose="02070309020205020404" pitchFamily="49" charset="0"/>
              </a:rPr>
              <a:t>*/</a:t>
            </a:r>
            <a:endParaRPr lang="es-ES" altLang="es-ES" sz="14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400" dirty="0" smtClean="0">
                <a:latin typeface="Courier New" panose="02070309020205020404" pitchFamily="49" charset="0"/>
                <a:cs typeface="Courier New" panose="02070309020205020404" pitchFamily="49" charset="0"/>
              </a:rPr>
              <a:t>#</a:t>
            </a:r>
            <a:r>
              <a:rPr lang="es-ES" altLang="es-ES" sz="1400" dirty="0">
                <a:latin typeface="Courier New" panose="02070309020205020404" pitchFamily="49" charset="0"/>
                <a:cs typeface="Courier New" panose="02070309020205020404" pitchFamily="49" charset="0"/>
              </a:rPr>
              <a:t>destacado { color: red; </a:t>
            </a:r>
            <a:r>
              <a:rPr lang="es-ES" altLang="es-ES" sz="1400" dirty="0" smtClean="0">
                <a:latin typeface="Courier New" panose="02070309020205020404" pitchFamily="49" charset="0"/>
                <a:cs typeface="Courier New" panose="02070309020205020404" pitchFamily="49" charset="0"/>
              </a:rPr>
              <a:t>} </a:t>
            </a:r>
          </a:p>
          <a:p>
            <a:pPr marL="266700" indent="-266700" eaLnBrk="1" hangingPunct="1">
              <a:buFont typeface="Wingdings" pitchFamily="2" charset="2"/>
              <a:buNone/>
            </a:pPr>
            <a:endParaRPr lang="es-ES" altLang="es-ES" sz="14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400" dirty="0" smtClean="0">
                <a:latin typeface="Courier New" panose="02070309020205020404" pitchFamily="49" charset="0"/>
                <a:cs typeface="Courier New" panose="02070309020205020404" pitchFamily="49" charset="0"/>
              </a:rPr>
              <a:t>&lt;</a:t>
            </a:r>
            <a:r>
              <a:rPr lang="es-ES" altLang="es-ES" sz="1400" dirty="0">
                <a:latin typeface="Courier New" panose="02070309020205020404" pitchFamily="49" charset="0"/>
                <a:cs typeface="Courier New" panose="02070309020205020404" pitchFamily="49" charset="0"/>
              </a:rPr>
              <a:t>p&gt;Primer párrafo&lt;/p&gt;</a:t>
            </a:r>
          </a:p>
          <a:p>
            <a:pPr marL="266700" indent="-266700" eaLnBrk="1" hangingPunct="1">
              <a:buFont typeface="Wingdings" pitchFamily="2" charset="2"/>
              <a:buNone/>
            </a:pPr>
            <a:r>
              <a:rPr lang="es-ES" altLang="es-ES" sz="1400" dirty="0">
                <a:latin typeface="Courier New" panose="02070309020205020404" pitchFamily="49" charset="0"/>
                <a:cs typeface="Courier New" panose="02070309020205020404" pitchFamily="49" charset="0"/>
              </a:rPr>
              <a:t>&lt;p id="destacado"&gt;Segundo párrafo&lt;/p&gt;</a:t>
            </a:r>
          </a:p>
          <a:p>
            <a:pPr marL="266700" indent="-266700" eaLnBrk="1" hangingPunct="1">
              <a:buFont typeface="Wingdings" pitchFamily="2" charset="2"/>
              <a:buNone/>
            </a:pPr>
            <a:r>
              <a:rPr lang="es-ES" altLang="es-ES" sz="1400" dirty="0">
                <a:latin typeface="Courier New" panose="02070309020205020404" pitchFamily="49" charset="0"/>
                <a:cs typeface="Courier New" panose="02070309020205020404" pitchFamily="49" charset="0"/>
              </a:rPr>
              <a:t>&lt;p&gt;Tercer párrafo&lt;/p&gt;</a:t>
            </a:r>
          </a:p>
        </p:txBody>
      </p:sp>
    </p:spTree>
    <p:extLst>
      <p:ext uri="{BB962C8B-B14F-4D97-AF65-F5344CB8AC3E}">
        <p14:creationId xmlns:p14="http://schemas.microsoft.com/office/powerpoint/2010/main" val="1225597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a:t>
            </a:r>
            <a:r>
              <a:rPr lang="es-ES" sz="2400" b="1" dirty="0">
                <a:latin typeface="+mj-lt"/>
              </a:rPr>
              <a:t>de </a:t>
            </a:r>
            <a:r>
              <a:rPr lang="es-ES" sz="2400" b="1" dirty="0" smtClean="0">
                <a:latin typeface="+mj-lt"/>
              </a:rPr>
              <a:t>ID</a:t>
            </a:r>
            <a:endParaRPr lang="es-ES" sz="2400" b="1" dirty="0">
              <a:latin typeface="+mj-lt"/>
            </a:endParaRPr>
          </a:p>
          <a:p>
            <a:pPr marL="630873" lvl="1" indent="-265113" algn="just">
              <a:spcBef>
                <a:spcPts val="0"/>
              </a:spcBef>
              <a:spcAft>
                <a:spcPts val="600"/>
              </a:spcAft>
              <a:buClr>
                <a:schemeClr val="accent1">
                  <a:lumMod val="75000"/>
                </a:schemeClr>
              </a:buClr>
            </a:pPr>
            <a:r>
              <a:rPr lang="es-ES" sz="1700" dirty="0">
                <a:latin typeface="+mj-lt"/>
              </a:rPr>
              <a:t>No debe confundirse el selector de ID </a:t>
            </a:r>
            <a:r>
              <a:rPr lang="es-ES" sz="1700" dirty="0" smtClean="0">
                <a:latin typeface="+mj-lt"/>
              </a:rPr>
              <a:t>con </a:t>
            </a:r>
            <a:r>
              <a:rPr lang="es-ES" sz="1700" dirty="0">
                <a:latin typeface="+mj-lt"/>
              </a:rPr>
              <a:t>los selectores descendentes ni con la </a:t>
            </a:r>
            <a:r>
              <a:rPr lang="es-ES" sz="1700" dirty="0" smtClean="0">
                <a:latin typeface="+mj-lt"/>
              </a:rPr>
              <a:t>agrupación </a:t>
            </a:r>
            <a:r>
              <a:rPr lang="es-ES" sz="1700" dirty="0">
                <a:latin typeface="+mj-lt"/>
              </a:rPr>
              <a:t>de </a:t>
            </a:r>
            <a:r>
              <a:rPr lang="es-ES" sz="1700" dirty="0" smtClean="0">
                <a:latin typeface="+mj-lt"/>
              </a:rPr>
              <a:t>selectores</a:t>
            </a:r>
            <a:r>
              <a:rPr lang="es-ES" sz="1700" dirty="0">
                <a:latin typeface="+mj-lt"/>
              </a:rPr>
              <a:t>. Sus sintaxis son muy parecidas pero sus significados muy diferentes.</a:t>
            </a:r>
          </a:p>
          <a:p>
            <a:pPr marL="630873" lvl="1" indent="-265113" algn="just">
              <a:lnSpc>
                <a:spcPct val="120000"/>
              </a:lnSpc>
              <a:spcBef>
                <a:spcPts val="0"/>
              </a:spcBef>
              <a:spcAft>
                <a:spcPts val="600"/>
              </a:spcAft>
              <a:buClr>
                <a:schemeClr val="accent1">
                  <a:lumMod val="75000"/>
                </a:schemeClr>
              </a:buClr>
            </a:pPr>
            <a:endParaRPr lang="es-ES" sz="1700" dirty="0">
              <a:latin typeface="+mj-lt"/>
            </a:endParaRPr>
          </a:p>
          <a:p>
            <a:pPr marL="365760" lvl="1" indent="0" algn="just">
              <a:lnSpc>
                <a:spcPct val="120000"/>
              </a:lnSpc>
              <a:spcBef>
                <a:spcPts val="0"/>
              </a:spcBef>
              <a:spcAft>
                <a:spcPts val="600"/>
              </a:spcAft>
              <a:buClr>
                <a:schemeClr val="accent1">
                  <a:lumMod val="75000"/>
                </a:schemeClr>
              </a:buClr>
              <a:buNone/>
            </a:pPr>
            <a:endParaRPr lang="es-ES" sz="1700" dirty="0" smtClean="0">
              <a:latin typeface="+mj-lt"/>
            </a:endParaRPr>
          </a:p>
          <a:p>
            <a:pPr marL="630873" lvl="1" indent="-265113" algn="just">
              <a:lnSpc>
                <a:spcPct val="120000"/>
              </a:lnSpc>
              <a:spcBef>
                <a:spcPts val="0"/>
              </a:spcBef>
              <a:spcAft>
                <a:spcPts val="600"/>
              </a:spcAft>
              <a:buClr>
                <a:schemeClr val="accent1">
                  <a:lumMod val="75000"/>
                </a:schemeClr>
              </a:buClr>
            </a:pPr>
            <a:endParaRPr lang="es-ES" sz="1700" dirty="0">
              <a:latin typeface="+mj-lt"/>
            </a:endParaRPr>
          </a:p>
          <a:p>
            <a:pPr marL="630873" lvl="1" indent="-265113" algn="just">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gn="just">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gn="just">
              <a:lnSpc>
                <a:spcPct val="120000"/>
              </a:lnSpc>
              <a:spcBef>
                <a:spcPts val="0"/>
              </a:spcBef>
              <a:spcAft>
                <a:spcPts val="600"/>
              </a:spcAft>
              <a:buClr>
                <a:schemeClr val="accent1">
                  <a:lumMod val="75000"/>
                </a:schemeClr>
              </a:buClr>
            </a:pPr>
            <a:endParaRPr lang="es-ES" sz="1700" dirty="0">
              <a:latin typeface="+mj-lt"/>
            </a:endParaRPr>
          </a:p>
          <a:p>
            <a:pPr marL="925830" lvl="2" indent="-285750" algn="just">
              <a:lnSpc>
                <a:spcPct val="120000"/>
              </a:lnSpc>
              <a:spcBef>
                <a:spcPts val="0"/>
              </a:spcBef>
              <a:spcAft>
                <a:spcPts val="600"/>
              </a:spcAft>
              <a:buClr>
                <a:schemeClr val="accent1">
                  <a:lumMod val="75000"/>
                </a:schemeClr>
              </a:buClr>
              <a:buFont typeface="Wingdings" panose="05000000000000000000" pitchFamily="2" charset="2"/>
              <a:buChar char="Ø"/>
            </a:pPr>
            <a:endParaRPr lang="es-ES" sz="1600" dirty="0" smtClean="0">
              <a:latin typeface="+mj-lt"/>
            </a:endParaRPr>
          </a:p>
          <a:p>
            <a:pPr marL="925830" lvl="2" indent="-285750" algn="just">
              <a:lnSpc>
                <a:spcPct val="120000"/>
              </a:lnSpc>
              <a:spcBef>
                <a:spcPts val="0"/>
              </a:spcBef>
              <a:spcAft>
                <a:spcPts val="600"/>
              </a:spcAft>
              <a:buClr>
                <a:schemeClr val="accent1">
                  <a:lumMod val="75000"/>
                </a:schemeClr>
              </a:buClr>
              <a:buFont typeface="Wingdings" panose="05000000000000000000" pitchFamily="2" charset="2"/>
              <a:buChar char="Ø"/>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13</a:t>
            </a:fld>
            <a:endParaRPr lang="es-ES" dirty="0"/>
          </a:p>
        </p:txBody>
      </p:sp>
      <p:sp>
        <p:nvSpPr>
          <p:cNvPr id="6" name="Text Box 4"/>
          <p:cNvSpPr txBox="1">
            <a:spLocks noChangeArrowheads="1"/>
          </p:cNvSpPr>
          <p:nvPr/>
        </p:nvSpPr>
        <p:spPr bwMode="auto">
          <a:xfrm>
            <a:off x="1067408" y="2990120"/>
            <a:ext cx="7465032" cy="3600986"/>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 </a:t>
            </a:r>
            <a:r>
              <a:rPr lang="es-ES" altLang="es-ES" sz="1200" b="1" dirty="0">
                <a:latin typeface="Courier New" panose="02070309020205020404" pitchFamily="49" charset="0"/>
                <a:cs typeface="Courier New" panose="02070309020205020404" pitchFamily="49" charset="0"/>
              </a:rPr>
              <a:t>Selector de </a:t>
            </a:r>
            <a:r>
              <a:rPr lang="es-ES" altLang="es-ES" sz="1200" b="1" dirty="0" smtClean="0">
                <a:latin typeface="Courier New" panose="02070309020205020404" pitchFamily="49" charset="0"/>
                <a:cs typeface="Courier New" panose="02070309020205020404" pitchFamily="49" charset="0"/>
              </a:rPr>
              <a:t>id: </a:t>
            </a:r>
            <a:r>
              <a:rPr lang="es-ES" altLang="es-ES" sz="1200" dirty="0">
                <a:latin typeface="Courier New" panose="02070309020205020404" pitchFamily="49" charset="0"/>
                <a:cs typeface="Courier New" panose="02070309020205020404" pitchFamily="49" charset="0"/>
              </a:rPr>
              <a:t>pone en rojo </a:t>
            </a:r>
            <a:r>
              <a:rPr lang="es-ES" altLang="es-ES" sz="1200" dirty="0" smtClean="0">
                <a:latin typeface="Courier New" panose="02070309020205020404" pitchFamily="49" charset="0"/>
                <a:cs typeface="Courier New" panose="02070309020205020404" pitchFamily="49" charset="0"/>
              </a:rPr>
              <a:t>el elemento &lt;p&gt; </a:t>
            </a:r>
            <a:r>
              <a:rPr lang="es-ES" altLang="es-ES" sz="1200" dirty="0">
                <a:latin typeface="Courier New" panose="02070309020205020404" pitchFamily="49" charset="0"/>
                <a:cs typeface="Courier New" panose="02070309020205020404" pitchFamily="49" charset="0"/>
              </a:rPr>
              <a:t>con atributo id="</a:t>
            </a:r>
            <a:r>
              <a:rPr lang="es-ES" altLang="es-ES" sz="1200" dirty="0" smtClean="0">
                <a:latin typeface="Courier New" panose="02070309020205020404" pitchFamily="49" charset="0"/>
                <a:cs typeface="Courier New" panose="02070309020205020404" pitchFamily="49" charset="0"/>
              </a:rPr>
              <a:t>aviso</a:t>
            </a:r>
            <a:r>
              <a:rPr lang="es-ES" altLang="es-ES" sz="1200" dirty="0">
                <a:latin typeface="Courier New" panose="02070309020205020404" pitchFamily="49" charset="0"/>
                <a:cs typeface="Courier New" panose="02070309020205020404" pitchFamily="49" charset="0"/>
              </a:rPr>
              <a:t>"</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200" dirty="0" err="1" smtClean="0">
                <a:latin typeface="Courier New" panose="02070309020205020404" pitchFamily="49" charset="0"/>
                <a:cs typeface="Courier New" panose="02070309020205020404" pitchFamily="49" charset="0"/>
              </a:rPr>
              <a:t>p#aviso</a:t>
            </a:r>
            <a:r>
              <a:rPr lang="es-ES" altLang="es-ES" sz="1200" dirty="0" smtClean="0">
                <a:latin typeface="Courier New" panose="02070309020205020404" pitchFamily="49" charset="0"/>
                <a:cs typeface="Courier New" panose="02070309020205020404" pitchFamily="49" charset="0"/>
              </a:rPr>
              <a:t> { </a:t>
            </a:r>
          </a:p>
          <a:p>
            <a:pPr marL="355600" indent="0" eaLnBrk="1" hangingPunct="1">
              <a:buFont typeface="Wingdings" pitchFamily="2" charset="2"/>
              <a:buNone/>
              <a:tabLst>
                <a:tab pos="355600" algn="l"/>
              </a:tabLst>
            </a:pPr>
            <a:r>
              <a:rPr lang="es-ES" altLang="es-ES" sz="1200" dirty="0" err="1" smtClean="0">
                <a:latin typeface="Courier New" panose="02070309020205020404" pitchFamily="49" charset="0"/>
                <a:cs typeface="Courier New" panose="02070309020205020404" pitchFamily="49" charset="0"/>
              </a:rPr>
              <a:t>color:red</a:t>
            </a:r>
            <a:r>
              <a:rPr lang="es-ES" altLang="es-ES" sz="1200" dirty="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a:latin typeface="Courier New" panose="02070309020205020404" pitchFamily="49" charset="0"/>
              <a:cs typeface="Courier New" panose="02070309020205020404" pitchFamily="49" charset="0"/>
            </a:endParaRPr>
          </a:p>
          <a:p>
            <a:pPr marL="0" indent="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 </a:t>
            </a:r>
            <a:r>
              <a:rPr lang="es-ES" altLang="es-ES" sz="1200" b="1" dirty="0">
                <a:latin typeface="Courier New" panose="02070309020205020404" pitchFamily="49" charset="0"/>
                <a:cs typeface="Courier New" panose="02070309020205020404" pitchFamily="49" charset="0"/>
              </a:rPr>
              <a:t>Selector </a:t>
            </a:r>
            <a:r>
              <a:rPr lang="es-ES" altLang="es-ES" sz="1200" b="1" dirty="0" smtClean="0">
                <a:latin typeface="Courier New" panose="02070309020205020404" pitchFamily="49" charset="0"/>
                <a:cs typeface="Courier New" panose="02070309020205020404" pitchFamily="49" charset="0"/>
              </a:rPr>
              <a:t>descendente</a:t>
            </a:r>
            <a:r>
              <a:rPr lang="es-ES" altLang="es-ES" sz="1200" b="1" dirty="0">
                <a:latin typeface="Courier New" panose="02070309020205020404" pitchFamily="49" charset="0"/>
                <a:cs typeface="Courier New" panose="02070309020205020404" pitchFamily="49" charset="0"/>
              </a:rPr>
              <a:t>: </a:t>
            </a:r>
            <a:r>
              <a:rPr lang="es-ES" altLang="es-ES" sz="1200" dirty="0">
                <a:latin typeface="Courier New" panose="02070309020205020404" pitchFamily="49" charset="0"/>
                <a:cs typeface="Courier New" panose="02070309020205020404" pitchFamily="49" charset="0"/>
              </a:rPr>
              <a:t>pone en rojo </a:t>
            </a:r>
            <a:r>
              <a:rPr lang="es-ES" altLang="es-ES" sz="1200" dirty="0" smtClean="0">
                <a:latin typeface="Courier New" panose="02070309020205020404" pitchFamily="49" charset="0"/>
                <a:cs typeface="Courier New" panose="02070309020205020404" pitchFamily="49" charset="0"/>
              </a:rPr>
              <a:t>el elemento con </a:t>
            </a:r>
            <a:r>
              <a:rPr lang="es-ES" altLang="es-ES" sz="1200" dirty="0">
                <a:latin typeface="Courier New" panose="02070309020205020404" pitchFamily="49" charset="0"/>
                <a:cs typeface="Courier New" panose="02070309020205020404" pitchFamily="49" charset="0"/>
              </a:rPr>
              <a:t>atributo id="aviso" que estén </a:t>
            </a:r>
            <a:r>
              <a:rPr lang="es-ES" altLang="es-ES" sz="1200" dirty="0" smtClean="0">
                <a:latin typeface="Courier New" panose="02070309020205020404" pitchFamily="49" charset="0"/>
                <a:cs typeface="Courier New" panose="02070309020205020404" pitchFamily="49" charset="0"/>
              </a:rPr>
              <a:t>dentro de </a:t>
            </a:r>
            <a:r>
              <a:rPr lang="es-ES" altLang="es-ES" sz="1200" dirty="0">
                <a:latin typeface="Courier New" panose="02070309020205020404" pitchFamily="49" charset="0"/>
                <a:cs typeface="Courier New" panose="02070309020205020404" pitchFamily="49" charset="0"/>
              </a:rPr>
              <a:t>cualquier elemento </a:t>
            </a:r>
            <a:r>
              <a:rPr lang="es-ES" altLang="es-ES" sz="1200" dirty="0" smtClean="0">
                <a:latin typeface="Courier New" panose="02070309020205020404" pitchFamily="49" charset="0"/>
                <a:cs typeface="Courier New" panose="02070309020205020404" pitchFamily="49" charset="0"/>
              </a:rPr>
              <a:t>&lt;p&gt; */</a:t>
            </a:r>
          </a:p>
          <a:p>
            <a:pPr marL="266700" indent="-266700" eaLnBrk="1" hangingPunct="1">
              <a:buFont typeface="Wingdings" pitchFamily="2" charset="2"/>
              <a:buNone/>
            </a:pP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200" dirty="0" smtClean="0">
                <a:latin typeface="Courier New" panose="02070309020205020404" pitchFamily="49" charset="0"/>
                <a:cs typeface="Courier New" panose="02070309020205020404" pitchFamily="49" charset="0"/>
              </a:rPr>
              <a:t>p </a:t>
            </a:r>
            <a:r>
              <a:rPr lang="es-ES" altLang="es-ES" sz="1200" dirty="0">
                <a:latin typeface="Courier New" panose="02070309020205020404" pitchFamily="49" charset="0"/>
                <a:cs typeface="Courier New" panose="02070309020205020404" pitchFamily="49" charset="0"/>
              </a:rPr>
              <a:t>#aviso { </a:t>
            </a:r>
            <a:endParaRPr lang="es-ES" altLang="es-ES" sz="1200" dirty="0" smtClean="0">
              <a:latin typeface="Courier New" panose="02070309020205020404" pitchFamily="49" charset="0"/>
              <a:cs typeface="Courier New" panose="02070309020205020404" pitchFamily="49" charset="0"/>
            </a:endParaRPr>
          </a:p>
          <a:p>
            <a:pPr marL="355600" indent="0" eaLnBrk="1" hangingPunct="1">
              <a:buFont typeface="Wingdings" pitchFamily="2" charset="2"/>
              <a:buNone/>
            </a:pPr>
            <a:r>
              <a:rPr lang="es-ES" altLang="es-ES" sz="1200" dirty="0" err="1" smtClean="0">
                <a:latin typeface="Courier New" panose="02070309020205020404" pitchFamily="49" charset="0"/>
                <a:cs typeface="Courier New" panose="02070309020205020404" pitchFamily="49" charset="0"/>
              </a:rPr>
              <a:t>color:red</a:t>
            </a:r>
            <a:r>
              <a:rPr lang="es-ES" altLang="es-ES" sz="1200" dirty="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smtClean="0">
              <a:latin typeface="Courier New" panose="02070309020205020404" pitchFamily="49" charset="0"/>
              <a:cs typeface="Courier New" panose="02070309020205020404" pitchFamily="49" charset="0"/>
            </a:endParaRPr>
          </a:p>
          <a:p>
            <a:pPr marL="0" indent="0" eaLnBrk="1" hangingPunct="1">
              <a:buFont typeface="Wingdings" pitchFamily="2" charset="2"/>
              <a:buNone/>
            </a:pPr>
            <a:r>
              <a:rPr lang="es-ES" altLang="es-ES" sz="1200" dirty="0" smtClean="0">
                <a:latin typeface="Courier New" panose="02070309020205020404" pitchFamily="49" charset="0"/>
                <a:cs typeface="Courier New" panose="02070309020205020404" pitchFamily="49" charset="0"/>
              </a:rPr>
              <a:t>/* </a:t>
            </a:r>
            <a:r>
              <a:rPr lang="es-ES" altLang="es-ES" sz="1200" b="1" dirty="0" err="1">
                <a:latin typeface="Courier New" panose="02070309020205020404" pitchFamily="49" charset="0"/>
                <a:cs typeface="Courier New" panose="02070309020205020404" pitchFamily="49" charset="0"/>
              </a:rPr>
              <a:t>Agrupacion</a:t>
            </a:r>
            <a:r>
              <a:rPr lang="es-ES" altLang="es-ES" sz="1200" b="1" dirty="0">
                <a:latin typeface="Courier New" panose="02070309020205020404" pitchFamily="49" charset="0"/>
                <a:cs typeface="Courier New" panose="02070309020205020404" pitchFamily="49" charset="0"/>
              </a:rPr>
              <a:t> de selectores: </a:t>
            </a:r>
            <a:r>
              <a:rPr lang="es-ES" altLang="es-ES" sz="1200" dirty="0">
                <a:latin typeface="Courier New" panose="02070309020205020404" pitchFamily="49" charset="0"/>
                <a:cs typeface="Courier New" panose="02070309020205020404" pitchFamily="49" charset="0"/>
              </a:rPr>
              <a:t>pone en rojo todos </a:t>
            </a:r>
            <a:r>
              <a:rPr lang="es-ES" altLang="es-ES" sz="1200" dirty="0" smtClean="0">
                <a:latin typeface="Courier New" panose="02070309020205020404" pitchFamily="49" charset="0"/>
                <a:cs typeface="Courier New" panose="02070309020205020404" pitchFamily="49" charset="0"/>
              </a:rPr>
              <a:t>los elementos &lt;p&gt; </a:t>
            </a:r>
            <a:r>
              <a:rPr lang="es-ES" altLang="es-ES" sz="1200" dirty="0">
                <a:latin typeface="Courier New" panose="02070309020205020404" pitchFamily="49" charset="0"/>
                <a:cs typeface="Courier New" panose="02070309020205020404" pitchFamily="49" charset="0"/>
              </a:rPr>
              <a:t>de la página y </a:t>
            </a:r>
            <a:r>
              <a:rPr lang="es-ES" altLang="es-ES" sz="1200" dirty="0" smtClean="0">
                <a:latin typeface="Courier New" panose="02070309020205020404" pitchFamily="49" charset="0"/>
                <a:cs typeface="Courier New" panose="02070309020205020404" pitchFamily="49" charset="0"/>
              </a:rPr>
              <a:t>el elemento con atributo </a:t>
            </a:r>
            <a:r>
              <a:rPr lang="es-ES" altLang="es-ES" sz="1200" dirty="0">
                <a:latin typeface="Courier New" panose="02070309020205020404" pitchFamily="49" charset="0"/>
                <a:cs typeface="Courier New" panose="02070309020205020404" pitchFamily="49" charset="0"/>
              </a:rPr>
              <a:t>id="aviso" de la página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s-ES" altLang="es-ES" sz="1200" dirty="0">
                <a:latin typeface="Courier New" panose="02070309020205020404" pitchFamily="49" charset="0"/>
                <a:cs typeface="Courier New" panose="02070309020205020404" pitchFamily="49" charset="0"/>
              </a:rPr>
              <a:t>p, #</a:t>
            </a:r>
            <a:r>
              <a:rPr lang="es-ES" altLang="es-ES" sz="1200" dirty="0" smtClean="0">
                <a:latin typeface="Courier New" panose="02070309020205020404" pitchFamily="49" charset="0"/>
                <a:cs typeface="Courier New" panose="02070309020205020404" pitchFamily="49" charset="0"/>
              </a:rPr>
              <a:t>aviso { </a:t>
            </a:r>
          </a:p>
          <a:p>
            <a:pPr marL="355600" indent="0" eaLnBrk="1" hangingPunct="1">
              <a:buFont typeface="Wingdings" pitchFamily="2" charset="2"/>
              <a:buNone/>
            </a:pPr>
            <a:r>
              <a:rPr lang="es-ES" altLang="es-ES" sz="1200" dirty="0" err="1" smtClean="0">
                <a:latin typeface="Courier New" panose="02070309020205020404" pitchFamily="49" charset="0"/>
                <a:cs typeface="Courier New" panose="02070309020205020404" pitchFamily="49" charset="0"/>
              </a:rPr>
              <a:t>color:red</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r>
              <a:rPr lang="es-ES" altLang="es-ES" sz="1200" dirty="0" smtClean="0">
                <a:latin typeface="Courier New" panose="02070309020205020404" pitchFamily="49" charset="0"/>
                <a:cs typeface="Courier New" panose="02070309020205020404" pitchFamily="49" charset="0"/>
              </a:rPr>
              <a:t>}</a:t>
            </a:r>
            <a:endParaRPr lang="es-ES" alt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6919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Combinación de selectores </a:t>
            </a:r>
            <a:r>
              <a:rPr lang="es-ES" sz="2400" b="1" dirty="0" smtClean="0">
                <a:latin typeface="+mj-lt"/>
              </a:rPr>
              <a:t>básicos</a:t>
            </a:r>
            <a:endParaRPr lang="es-ES" sz="2400" b="1" dirty="0">
              <a:latin typeface="+mj-lt"/>
            </a:endParaRPr>
          </a:p>
          <a:p>
            <a:pPr marL="630873" lvl="1" indent="-265113" algn="just">
              <a:lnSpc>
                <a:spcPct val="120000"/>
              </a:lnSpc>
              <a:spcBef>
                <a:spcPts val="0"/>
              </a:spcBef>
              <a:buClr>
                <a:schemeClr val="accent1">
                  <a:lumMod val="75000"/>
                </a:schemeClr>
              </a:buClr>
            </a:pPr>
            <a:r>
              <a:rPr lang="es-ES" sz="1700" dirty="0">
                <a:latin typeface="+mj-lt"/>
              </a:rPr>
              <a:t>Selecciona aquellos elementos con un </a:t>
            </a:r>
            <a:r>
              <a:rPr lang="es-ES" sz="1700" dirty="0" err="1" smtClean="0">
                <a:latin typeface="+mj-lt"/>
              </a:rPr>
              <a:t>class</a:t>
            </a:r>
            <a:r>
              <a:rPr lang="es-ES" sz="1700" dirty="0" smtClean="0">
                <a:latin typeface="+mj-lt"/>
              </a:rPr>
              <a:t>="</a:t>
            </a:r>
            <a:r>
              <a:rPr lang="es-ES" sz="1700" i="1" dirty="0" smtClean="0">
                <a:latin typeface="+mj-lt"/>
              </a:rPr>
              <a:t>especial</a:t>
            </a:r>
            <a:r>
              <a:rPr lang="es-ES" sz="1700" dirty="0">
                <a:latin typeface="+mj-lt"/>
              </a:rPr>
              <a:t>" que se encuentren dentro de cualquier elemento con un </a:t>
            </a:r>
            <a:r>
              <a:rPr lang="es-ES" sz="1700" dirty="0" err="1">
                <a:latin typeface="+mj-lt"/>
              </a:rPr>
              <a:t>class</a:t>
            </a:r>
            <a:r>
              <a:rPr lang="es-ES" sz="1700" dirty="0">
                <a:latin typeface="+mj-lt"/>
              </a:rPr>
              <a:t>="</a:t>
            </a:r>
            <a:r>
              <a:rPr lang="es-ES" sz="1700" i="1" dirty="0">
                <a:latin typeface="+mj-lt"/>
              </a:rPr>
              <a:t>aviso</a:t>
            </a:r>
            <a:r>
              <a:rPr lang="es-ES" sz="1700" dirty="0">
                <a:latin typeface="+mj-lt"/>
              </a:rPr>
              <a:t>".</a:t>
            </a:r>
          </a:p>
          <a:p>
            <a:pPr marL="630873" lvl="1" indent="-265113" algn="just">
              <a:lnSpc>
                <a:spcPct val="120000"/>
              </a:lnSpc>
              <a:spcBef>
                <a:spcPts val="0"/>
              </a:spcBef>
              <a:buClr>
                <a:schemeClr val="accent1">
                  <a:lumMod val="75000"/>
                </a:schemeClr>
              </a:buClr>
            </a:pPr>
            <a:endParaRPr lang="es-ES" sz="1700" dirty="0" smtClean="0">
              <a:latin typeface="+mj-lt"/>
            </a:endParaRPr>
          </a:p>
          <a:p>
            <a:pPr marL="630873" lvl="1" indent="-265113" algn="just">
              <a:lnSpc>
                <a:spcPct val="120000"/>
              </a:lnSpc>
              <a:spcBef>
                <a:spcPts val="1200"/>
              </a:spcBef>
              <a:buClr>
                <a:schemeClr val="accent1">
                  <a:lumMod val="75000"/>
                </a:schemeClr>
              </a:buClr>
            </a:pPr>
            <a:r>
              <a:rPr lang="es-ES" sz="1700" dirty="0" smtClean="0">
                <a:latin typeface="+mj-lt"/>
              </a:rPr>
              <a:t>Selecciona </a:t>
            </a:r>
            <a:r>
              <a:rPr lang="es-ES" sz="1700" dirty="0">
                <a:latin typeface="+mj-lt"/>
              </a:rPr>
              <a:t>aquellos elementos de tipo </a:t>
            </a:r>
            <a:r>
              <a:rPr lang="es-ES" sz="1700" dirty="0" smtClean="0">
                <a:latin typeface="+mj-lt"/>
              </a:rPr>
              <a:t>&lt;</a:t>
            </a:r>
            <a:r>
              <a:rPr lang="es-ES" sz="1700" dirty="0" err="1" smtClean="0">
                <a:latin typeface="+mj-lt"/>
              </a:rPr>
              <a:t>span</a:t>
            </a:r>
            <a:r>
              <a:rPr lang="es-ES" sz="1700" dirty="0" smtClean="0">
                <a:latin typeface="+mj-lt"/>
              </a:rPr>
              <a:t>&gt; </a:t>
            </a:r>
            <a:r>
              <a:rPr lang="es-ES" sz="1700" dirty="0">
                <a:latin typeface="+mj-lt"/>
              </a:rPr>
              <a:t>con un atributo </a:t>
            </a:r>
            <a:r>
              <a:rPr lang="es-ES" sz="1700" dirty="0" err="1">
                <a:latin typeface="+mj-lt"/>
              </a:rPr>
              <a:t>class</a:t>
            </a:r>
            <a:r>
              <a:rPr lang="es-ES" sz="1700" dirty="0">
                <a:latin typeface="+mj-lt"/>
              </a:rPr>
              <a:t>="</a:t>
            </a:r>
            <a:r>
              <a:rPr lang="es-ES" sz="1700" i="1" dirty="0">
                <a:latin typeface="+mj-lt"/>
              </a:rPr>
              <a:t>especial</a:t>
            </a:r>
            <a:r>
              <a:rPr lang="es-ES" sz="1700" dirty="0">
                <a:latin typeface="+mj-lt"/>
              </a:rPr>
              <a:t>" que estén dentro de cualquier elemento de tipo &lt;div&gt; que tenga un atributo </a:t>
            </a:r>
            <a:r>
              <a:rPr lang="es-ES" sz="1700" dirty="0" err="1">
                <a:latin typeface="+mj-lt"/>
              </a:rPr>
              <a:t>class</a:t>
            </a:r>
            <a:r>
              <a:rPr lang="es-ES" sz="1700" dirty="0">
                <a:latin typeface="+mj-lt"/>
              </a:rPr>
              <a:t>="</a:t>
            </a:r>
            <a:r>
              <a:rPr lang="es-ES" sz="1700" i="1" dirty="0" smtClean="0">
                <a:latin typeface="+mj-lt"/>
              </a:rPr>
              <a:t>aviso</a:t>
            </a:r>
            <a:r>
              <a:rPr lang="es-ES" sz="1700" dirty="0"/>
              <a:t>"</a:t>
            </a:r>
            <a:r>
              <a:rPr lang="es-ES" sz="1700" dirty="0" smtClean="0">
                <a:latin typeface="+mj-lt"/>
              </a:rPr>
              <a:t>.</a:t>
            </a:r>
          </a:p>
          <a:p>
            <a:pPr marL="630873" lvl="1" indent="-265113" algn="just">
              <a:lnSpc>
                <a:spcPct val="120000"/>
              </a:lnSpc>
              <a:spcBef>
                <a:spcPts val="0"/>
              </a:spcBef>
              <a:buClr>
                <a:schemeClr val="accent1">
                  <a:lumMod val="75000"/>
                </a:schemeClr>
              </a:buClr>
            </a:pPr>
            <a:endParaRPr lang="es-ES" sz="1700" dirty="0">
              <a:latin typeface="+mj-lt"/>
            </a:endParaRPr>
          </a:p>
          <a:p>
            <a:pPr marL="630873" lvl="1" indent="-265113" algn="just">
              <a:lnSpc>
                <a:spcPct val="120000"/>
              </a:lnSpc>
              <a:spcBef>
                <a:spcPts val="1200"/>
              </a:spcBef>
              <a:buClr>
                <a:schemeClr val="accent1">
                  <a:lumMod val="75000"/>
                </a:schemeClr>
              </a:buClr>
            </a:pPr>
            <a:r>
              <a:rPr lang="es-ES" sz="1700" dirty="0">
                <a:latin typeface="+mj-lt"/>
              </a:rPr>
              <a:t>Selecciona </a:t>
            </a:r>
            <a:r>
              <a:rPr lang="es-ES" sz="1700" dirty="0" smtClean="0">
                <a:latin typeface="+mj-lt"/>
              </a:rPr>
              <a:t>el </a:t>
            </a:r>
            <a:r>
              <a:rPr lang="es-ES" sz="1700" dirty="0">
                <a:latin typeface="+mj-lt"/>
              </a:rPr>
              <a:t>enlace con un atributo id igual a </a:t>
            </a:r>
            <a:r>
              <a:rPr lang="es-ES" sz="1700" dirty="0"/>
              <a:t>"</a:t>
            </a:r>
            <a:r>
              <a:rPr lang="es-ES" sz="1700" i="1" dirty="0" smtClean="0">
                <a:latin typeface="+mj-lt"/>
              </a:rPr>
              <a:t>inicio</a:t>
            </a:r>
            <a:r>
              <a:rPr lang="es-ES" sz="1700" dirty="0"/>
              <a:t>"</a:t>
            </a:r>
            <a:r>
              <a:rPr lang="es-ES" sz="1700" dirty="0" smtClean="0">
                <a:latin typeface="+mj-lt"/>
              </a:rPr>
              <a:t> </a:t>
            </a:r>
            <a:r>
              <a:rPr lang="es-ES" sz="1700" dirty="0">
                <a:latin typeface="+mj-lt"/>
              </a:rPr>
              <a:t>que se encuentra dentro de un elemento de tipo &lt;li&gt; con un atributo </a:t>
            </a:r>
            <a:r>
              <a:rPr lang="es-ES" sz="1700" dirty="0" err="1" smtClean="0">
                <a:latin typeface="+mj-lt"/>
              </a:rPr>
              <a:t>class</a:t>
            </a:r>
            <a:r>
              <a:rPr lang="es-ES" sz="1700" dirty="0">
                <a:latin typeface="+mj-lt"/>
              </a:rPr>
              <a:t>=</a:t>
            </a:r>
            <a:r>
              <a:rPr lang="es-ES" sz="1700" dirty="0" smtClean="0"/>
              <a:t>"</a:t>
            </a:r>
            <a:r>
              <a:rPr lang="es-ES" sz="1700" i="1" dirty="0" smtClean="0">
                <a:latin typeface="+mj-lt"/>
              </a:rPr>
              <a:t>destacado</a:t>
            </a:r>
            <a:r>
              <a:rPr lang="es-ES" sz="1700" dirty="0"/>
              <a:t>"</a:t>
            </a:r>
            <a:r>
              <a:rPr lang="es-ES" sz="1700" dirty="0" smtClean="0">
                <a:latin typeface="+mj-lt"/>
              </a:rPr>
              <a:t>, </a:t>
            </a:r>
            <a:r>
              <a:rPr lang="es-ES" sz="1700" dirty="0">
                <a:latin typeface="+mj-lt"/>
              </a:rPr>
              <a:t>que forma parte de una lista &lt;</a:t>
            </a:r>
            <a:r>
              <a:rPr lang="es-ES" sz="1700" dirty="0" err="1">
                <a:latin typeface="+mj-lt"/>
              </a:rPr>
              <a:t>ul</a:t>
            </a:r>
            <a:r>
              <a:rPr lang="es-ES" sz="1700" dirty="0">
                <a:latin typeface="+mj-lt"/>
              </a:rPr>
              <a:t>&gt; con un atributo </a:t>
            </a:r>
            <a:r>
              <a:rPr lang="es-ES" sz="1700" dirty="0" smtClean="0">
                <a:latin typeface="+mj-lt"/>
              </a:rPr>
              <a:t>id=</a:t>
            </a:r>
            <a:r>
              <a:rPr lang="es-ES" sz="1700" dirty="0" smtClean="0"/>
              <a:t>"</a:t>
            </a:r>
            <a:r>
              <a:rPr lang="es-ES" sz="1700" i="1" dirty="0" err="1" smtClean="0">
                <a:latin typeface="+mj-lt"/>
              </a:rPr>
              <a:t>menuPrincipal</a:t>
            </a:r>
            <a:r>
              <a:rPr lang="es-ES" sz="1700" dirty="0"/>
              <a:t>"</a:t>
            </a:r>
            <a:r>
              <a:rPr lang="es-ES" sz="1700" dirty="0" smtClean="0">
                <a:latin typeface="+mj-lt"/>
              </a:rPr>
              <a:t>.</a:t>
            </a: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14</a:t>
            </a:fld>
            <a:endParaRPr lang="es-ES" dirty="0"/>
          </a:p>
        </p:txBody>
      </p:sp>
      <p:sp>
        <p:nvSpPr>
          <p:cNvPr id="7" name="Text Box 4"/>
          <p:cNvSpPr txBox="1">
            <a:spLocks noChangeArrowheads="1"/>
          </p:cNvSpPr>
          <p:nvPr/>
        </p:nvSpPr>
        <p:spPr bwMode="auto">
          <a:xfrm>
            <a:off x="1178496" y="2818892"/>
            <a:ext cx="7200800" cy="30777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Font typeface="Wingdings" pitchFamily="2" charset="2"/>
              <a:buNone/>
            </a:pPr>
            <a:r>
              <a:rPr lang="es-ES" altLang="es-ES" sz="1400">
                <a:latin typeface="Courier New" panose="02070309020205020404" pitchFamily="49" charset="0"/>
                <a:cs typeface="Courier New" panose="02070309020205020404" pitchFamily="49" charset="0"/>
              </a:rPr>
              <a:t>.aviso .especial { ... }</a:t>
            </a:r>
          </a:p>
        </p:txBody>
      </p:sp>
      <p:sp>
        <p:nvSpPr>
          <p:cNvPr id="8" name="Text Box 4"/>
          <p:cNvSpPr txBox="1">
            <a:spLocks noChangeArrowheads="1"/>
          </p:cNvSpPr>
          <p:nvPr/>
        </p:nvSpPr>
        <p:spPr bwMode="auto">
          <a:xfrm>
            <a:off x="1187624" y="4259052"/>
            <a:ext cx="7200800" cy="30777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Font typeface="Wingdings" pitchFamily="2" charset="2"/>
              <a:buNone/>
            </a:pPr>
            <a:r>
              <a:rPr lang="es-ES" altLang="es-ES" sz="1400">
                <a:latin typeface="Courier New" panose="02070309020205020404" pitchFamily="49" charset="0"/>
                <a:cs typeface="Courier New" panose="02070309020205020404" pitchFamily="49" charset="0"/>
              </a:rPr>
              <a:t>div.aviso span.especial { ... }</a:t>
            </a:r>
          </a:p>
        </p:txBody>
      </p:sp>
      <p:sp>
        <p:nvSpPr>
          <p:cNvPr id="9" name="Text Box 4"/>
          <p:cNvSpPr txBox="1">
            <a:spLocks noChangeArrowheads="1"/>
          </p:cNvSpPr>
          <p:nvPr/>
        </p:nvSpPr>
        <p:spPr bwMode="auto">
          <a:xfrm>
            <a:off x="1187624" y="5675040"/>
            <a:ext cx="7200800" cy="30777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Font typeface="Wingdings" pitchFamily="2" charset="2"/>
              <a:buNone/>
            </a:pPr>
            <a:r>
              <a:rPr lang="es-ES" altLang="es-ES" sz="1400">
                <a:latin typeface="Courier New" panose="02070309020205020404" pitchFamily="49" charset="0"/>
                <a:cs typeface="Courier New" panose="02070309020205020404" pitchFamily="49" charset="0"/>
              </a:rPr>
              <a:t>ul#menuPrincipal li.destacado a#inicio { ... }</a:t>
            </a:r>
          </a:p>
        </p:txBody>
      </p:sp>
    </p:spTree>
    <p:extLst>
      <p:ext uri="{BB962C8B-B14F-4D97-AF65-F5344CB8AC3E}">
        <p14:creationId xmlns:p14="http://schemas.microsoft.com/office/powerpoint/2010/main" val="798447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a:t>
            </a:r>
            <a:r>
              <a:rPr lang="es-ES" sz="2400" b="1" dirty="0">
                <a:latin typeface="+mj-lt"/>
              </a:rPr>
              <a:t>de </a:t>
            </a:r>
            <a:r>
              <a:rPr lang="es-ES" sz="2400" b="1" dirty="0" smtClean="0">
                <a:latin typeface="+mj-lt"/>
              </a:rPr>
              <a:t>hijos</a:t>
            </a:r>
            <a:endParaRPr lang="es-ES" sz="2400" b="1" dirty="0">
              <a:latin typeface="+mj-lt"/>
            </a:endParaRPr>
          </a:p>
          <a:p>
            <a:pPr marL="630873" lvl="1" indent="-265113">
              <a:lnSpc>
                <a:spcPct val="120000"/>
              </a:lnSpc>
              <a:spcBef>
                <a:spcPts val="0"/>
              </a:spcBef>
              <a:buClr>
                <a:schemeClr val="accent1">
                  <a:lumMod val="75000"/>
                </a:schemeClr>
              </a:buClr>
            </a:pPr>
            <a:r>
              <a:rPr lang="es-ES" sz="1700" dirty="0">
                <a:latin typeface="+mj-lt"/>
              </a:rPr>
              <a:t>Se utiliza para seleccionar un elemento que es </a:t>
            </a:r>
            <a:r>
              <a:rPr lang="es-ES" sz="1700" b="1" dirty="0">
                <a:latin typeface="+mj-lt"/>
              </a:rPr>
              <a:t>hijo directo </a:t>
            </a:r>
            <a:r>
              <a:rPr lang="es-ES" sz="1700" dirty="0">
                <a:latin typeface="+mj-lt"/>
              </a:rPr>
              <a:t>de otro elemento y se indica mediante el </a:t>
            </a:r>
            <a:r>
              <a:rPr lang="es-ES" sz="1700" dirty="0" smtClean="0">
                <a:latin typeface="+mj-lt"/>
              </a:rPr>
              <a:t>signo </a:t>
            </a:r>
            <a:r>
              <a:rPr lang="es-ES" sz="1700" dirty="0">
                <a:latin typeface="+mj-lt"/>
              </a:rPr>
              <a:t>de </a:t>
            </a:r>
            <a:r>
              <a:rPr lang="es-ES" sz="1700" dirty="0" smtClean="0">
                <a:latin typeface="+mj-lt"/>
              </a:rPr>
              <a:t>“mayor que” (</a:t>
            </a:r>
            <a:r>
              <a:rPr lang="es-ES" sz="1700" b="1" dirty="0" smtClean="0">
                <a:latin typeface="+mj-lt"/>
              </a:rPr>
              <a:t>&gt;</a:t>
            </a:r>
            <a:r>
              <a:rPr lang="es-ES" sz="1700" dirty="0" smtClean="0">
                <a:latin typeface="+mj-lt"/>
              </a:rPr>
              <a:t>).</a:t>
            </a:r>
          </a:p>
          <a:p>
            <a:pPr marL="630873" lvl="1" indent="-265113">
              <a:lnSpc>
                <a:spcPct val="120000"/>
              </a:lnSpc>
              <a:spcBef>
                <a:spcPts val="0"/>
              </a:spcBef>
              <a:buClr>
                <a:schemeClr val="accent1">
                  <a:lumMod val="75000"/>
                </a:schemeClr>
              </a:buClr>
            </a:pPr>
            <a:endParaRPr lang="es-ES" sz="1700" dirty="0" smtClean="0">
              <a:latin typeface="+mj-lt"/>
            </a:endParaRPr>
          </a:p>
          <a:p>
            <a:pPr marL="630873" lvl="1" indent="-265113">
              <a:lnSpc>
                <a:spcPct val="120000"/>
              </a:lnSpc>
              <a:spcBef>
                <a:spcPts val="0"/>
              </a:spcBef>
              <a:buClr>
                <a:schemeClr val="accent1">
                  <a:lumMod val="75000"/>
                </a:schemeClr>
              </a:buClr>
            </a:pPr>
            <a:endParaRPr lang="es-ES" sz="1700" dirty="0" smtClean="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640080" lvl="2" indent="0">
              <a:spcBef>
                <a:spcPts val="0"/>
              </a:spcBef>
              <a:buClr>
                <a:schemeClr val="accent1">
                  <a:lumMod val="75000"/>
                </a:schemeClr>
              </a:buClr>
              <a:buNone/>
            </a:pPr>
            <a:endParaRPr lang="es-ES" sz="1600" dirty="0" smtClean="0">
              <a:latin typeface="+mj-lt"/>
            </a:endParaRPr>
          </a:p>
          <a:p>
            <a:pPr marL="630873" lvl="1" indent="-265113">
              <a:lnSpc>
                <a:spcPct val="120000"/>
              </a:lnSpc>
              <a:spcBef>
                <a:spcPts val="0"/>
              </a:spcBef>
              <a:buClr>
                <a:schemeClr val="accent1">
                  <a:lumMod val="75000"/>
                </a:schemeClr>
              </a:buClr>
            </a:pPr>
            <a:endParaRPr lang="es-ES" sz="1700" dirty="0" smtClean="0">
              <a:latin typeface="+mj-lt"/>
            </a:endParaRPr>
          </a:p>
          <a:p>
            <a:pPr marL="630873" lvl="1" indent="-265113">
              <a:lnSpc>
                <a:spcPct val="120000"/>
              </a:lnSpc>
              <a:spcBef>
                <a:spcPts val="0"/>
              </a:spcBef>
              <a:buClr>
                <a:schemeClr val="accent1">
                  <a:lumMod val="75000"/>
                </a:schemeClr>
              </a:buClr>
            </a:pPr>
            <a:r>
              <a:rPr lang="es-ES" sz="1700" dirty="0" smtClean="0">
                <a:latin typeface="+mj-lt"/>
              </a:rPr>
              <a:t>Diferencias </a:t>
            </a:r>
            <a:r>
              <a:rPr lang="es-ES" sz="1700" dirty="0">
                <a:latin typeface="+mj-lt"/>
              </a:rPr>
              <a:t>entre el selector descendente y el selector de hijos</a:t>
            </a:r>
            <a:r>
              <a:rPr lang="es-ES" sz="1700" dirty="0" smtClean="0">
                <a:latin typeface="+mj-lt"/>
              </a:rPr>
              <a:t>:</a:t>
            </a:r>
          </a:p>
          <a:p>
            <a:pPr marL="630873" lvl="1" indent="-265113">
              <a:lnSpc>
                <a:spcPct val="120000"/>
              </a:lnSpc>
              <a:spcBef>
                <a:spcPts val="1200"/>
              </a:spcBef>
              <a:buClr>
                <a:schemeClr val="accent1">
                  <a:lumMod val="75000"/>
                </a:schemeClr>
              </a:buClr>
            </a:pPr>
            <a:endParaRPr lang="es-ES" sz="1700" dirty="0">
              <a:latin typeface="+mj-lt"/>
            </a:endParaRPr>
          </a:p>
          <a:p>
            <a:pPr marL="630873" lvl="1" indent="-265113">
              <a:lnSpc>
                <a:spcPct val="120000"/>
              </a:lnSpc>
              <a:spcBef>
                <a:spcPts val="1200"/>
              </a:spcBef>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15</a:t>
            </a:fld>
            <a:endParaRPr lang="es-ES" dirty="0"/>
          </a:p>
        </p:txBody>
      </p:sp>
      <p:sp>
        <p:nvSpPr>
          <p:cNvPr id="7" name="Text Box 4"/>
          <p:cNvSpPr txBox="1">
            <a:spLocks noChangeArrowheads="1"/>
          </p:cNvSpPr>
          <p:nvPr/>
        </p:nvSpPr>
        <p:spPr bwMode="auto">
          <a:xfrm>
            <a:off x="1191096" y="2819713"/>
            <a:ext cx="7500614"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smtClean="0">
                <a:latin typeface="Courier New" panose="02070309020205020404" pitchFamily="49" charset="0"/>
                <a:cs typeface="Courier New" panose="02070309020205020404" pitchFamily="49" charset="0"/>
              </a:rPr>
              <a:t>/* Texto1 </a:t>
            </a:r>
            <a:r>
              <a:rPr lang="es-ES" altLang="es-ES" sz="1400" dirty="0">
                <a:latin typeface="Courier New" panose="02070309020205020404" pitchFamily="49" charset="0"/>
                <a:cs typeface="Courier New" panose="02070309020205020404" pitchFamily="49" charset="0"/>
              </a:rPr>
              <a:t>se pondrá en azul, ya que </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span</a:t>
            </a:r>
            <a:r>
              <a:rPr lang="es-ES" altLang="es-ES" sz="1400" dirty="0" smtClean="0">
                <a:latin typeface="Courier New" panose="02070309020205020404" pitchFamily="49" charset="0"/>
                <a:cs typeface="Courier New" panose="02070309020205020404" pitchFamily="49" charset="0"/>
              </a:rPr>
              <a:t>&gt; </a:t>
            </a:r>
            <a:r>
              <a:rPr lang="es-ES" altLang="es-ES" sz="1400" dirty="0">
                <a:latin typeface="Courier New" panose="02070309020205020404" pitchFamily="49" charset="0"/>
                <a:cs typeface="Courier New" panose="02070309020205020404" pitchFamily="49" charset="0"/>
              </a:rPr>
              <a:t>es hijo directo </a:t>
            </a:r>
            <a:r>
              <a:rPr lang="es-ES" altLang="es-ES" sz="1400" dirty="0" smtClean="0">
                <a:latin typeface="Courier New" panose="02070309020205020404" pitchFamily="49" charset="0"/>
                <a:cs typeface="Courier New" panose="02070309020205020404" pitchFamily="49" charset="0"/>
              </a:rPr>
              <a:t>de &lt;p&gt;. Texto2 </a:t>
            </a:r>
            <a:r>
              <a:rPr lang="es-ES" altLang="es-ES" sz="1400" dirty="0">
                <a:latin typeface="Courier New" panose="02070309020205020404" pitchFamily="49" charset="0"/>
                <a:cs typeface="Courier New" panose="02070309020205020404" pitchFamily="49" charset="0"/>
              </a:rPr>
              <a:t>no se pondrá en azul ya que </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span</a:t>
            </a:r>
            <a:r>
              <a:rPr lang="es-ES" altLang="es-ES" sz="1400" dirty="0" smtClean="0">
                <a:latin typeface="Courier New" panose="02070309020205020404" pitchFamily="49" charset="0"/>
                <a:cs typeface="Courier New" panose="02070309020205020404" pitchFamily="49" charset="0"/>
              </a:rPr>
              <a:t>&gt; </a:t>
            </a:r>
            <a:r>
              <a:rPr lang="es-ES" altLang="es-ES" sz="1400" dirty="0">
                <a:latin typeface="Courier New" panose="02070309020205020404" pitchFamily="49" charset="0"/>
                <a:cs typeface="Courier New" panose="02070309020205020404" pitchFamily="49" charset="0"/>
              </a:rPr>
              <a:t>no es hijo directo </a:t>
            </a:r>
            <a:r>
              <a:rPr lang="es-ES" altLang="es-ES" sz="1400" dirty="0" smtClean="0">
                <a:latin typeface="Courier New" panose="02070309020205020404" pitchFamily="49" charset="0"/>
                <a:cs typeface="Courier New" panose="02070309020205020404" pitchFamily="49" charset="0"/>
              </a:rPr>
              <a:t>de &lt;p&gt; sino de &lt;a&gt; */</a:t>
            </a:r>
          </a:p>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p </a:t>
            </a:r>
            <a:r>
              <a:rPr lang="es-ES" altLang="es-ES" sz="1400" dirty="0">
                <a:latin typeface="Courier New" panose="02070309020205020404" pitchFamily="49" charset="0"/>
                <a:cs typeface="Courier New" panose="02070309020205020404" pitchFamily="49" charset="0"/>
              </a:rPr>
              <a:t>&gt; </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 </a:t>
            </a:r>
            <a:r>
              <a:rPr lang="es-ES" altLang="es-ES" sz="1400" dirty="0" smtClean="0">
                <a:latin typeface="Courier New" panose="02070309020205020404" pitchFamily="49" charset="0"/>
                <a:cs typeface="Courier New" panose="02070309020205020404" pitchFamily="49" charset="0"/>
              </a:rPr>
              <a:t>{color</a:t>
            </a:r>
            <a:r>
              <a:rPr lang="es-ES" altLang="es-ES" sz="1400" dirty="0">
                <a:latin typeface="Courier New" panose="02070309020205020404" pitchFamily="49" charset="0"/>
                <a:cs typeface="Courier New" panose="02070309020205020404" pitchFamily="49" charset="0"/>
              </a:rPr>
              <a:t>: blue</a:t>
            </a:r>
            <a:r>
              <a:rPr lang="es-ES" altLang="es-ES" sz="1400" dirty="0" smtClean="0">
                <a:latin typeface="Courier New" panose="02070309020205020404" pitchFamily="49" charset="0"/>
                <a:cs typeface="Courier New" panose="02070309020205020404" pitchFamily="49" charset="0"/>
              </a:rPr>
              <a:t>;}</a:t>
            </a:r>
          </a:p>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                                          </a:t>
            </a:r>
          </a:p>
          <a:p>
            <a:pPr marL="3857625" indent="-3857625" eaLnBrk="1" hangingPunct="1">
              <a:buFont typeface="Wingdings" pitchFamily="2" charset="2"/>
              <a:buNone/>
            </a:pPr>
            <a:r>
              <a:rPr lang="es-ES" altLang="es-ES" sz="1400" dirty="0" smtClean="0">
                <a:latin typeface="Courier New" panose="02070309020205020404" pitchFamily="49" charset="0"/>
                <a:cs typeface="Courier New" panose="02070309020205020404" pitchFamily="49" charset="0"/>
              </a:rPr>
              <a:t>&lt;</a:t>
            </a:r>
            <a:r>
              <a:rPr lang="es-ES" altLang="es-ES" sz="1400" dirty="0">
                <a:latin typeface="Courier New" panose="02070309020205020404" pitchFamily="49" charset="0"/>
                <a:cs typeface="Courier New" panose="02070309020205020404" pitchFamily="49" charset="0"/>
              </a:rPr>
              <a:t>p&gt;&lt;</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&gt;Texto1&lt;/</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&gt;&lt;/p</a:t>
            </a:r>
            <a:r>
              <a:rPr lang="es-ES" altLang="es-ES" sz="1400" dirty="0" smtClean="0">
                <a:latin typeface="Courier New" panose="02070309020205020404" pitchFamily="49" charset="0"/>
                <a:cs typeface="Courier New" panose="02070309020205020404" pitchFamily="49" charset="0"/>
              </a:rPr>
              <a:t>&gt;</a:t>
            </a:r>
            <a:endParaRPr lang="es-ES" altLang="es-ES" sz="1400" dirty="0">
              <a:latin typeface="Courier New" panose="02070309020205020404" pitchFamily="49" charset="0"/>
              <a:cs typeface="Courier New" panose="02070309020205020404" pitchFamily="49" charset="0"/>
            </a:endParaRPr>
          </a:p>
          <a:p>
            <a:pPr marL="3857625" indent="-3857625" eaLnBrk="1" hangingPunct="1">
              <a:buFont typeface="Wingdings" pitchFamily="2" charset="2"/>
              <a:buNone/>
            </a:pPr>
            <a:r>
              <a:rPr lang="es-ES" altLang="es-ES" sz="1400" dirty="0" smtClean="0">
                <a:latin typeface="Courier New" panose="02070309020205020404" pitchFamily="49" charset="0"/>
                <a:cs typeface="Courier New" panose="02070309020205020404" pitchFamily="49" charset="0"/>
              </a:rPr>
              <a:t>&lt;</a:t>
            </a:r>
            <a:r>
              <a:rPr lang="es-ES" altLang="es-ES" sz="1400" dirty="0">
                <a:latin typeface="Courier New" panose="02070309020205020404" pitchFamily="49" charset="0"/>
                <a:cs typeface="Courier New" panose="02070309020205020404" pitchFamily="49" charset="0"/>
              </a:rPr>
              <a:t>p&gt;&lt;a </a:t>
            </a:r>
            <a:r>
              <a:rPr lang="es-ES" altLang="es-ES" sz="1400" dirty="0" err="1">
                <a:latin typeface="Courier New" panose="02070309020205020404" pitchFamily="49" charset="0"/>
                <a:cs typeface="Courier New" panose="02070309020205020404" pitchFamily="49" charset="0"/>
              </a:rPr>
              <a:t>href</a:t>
            </a:r>
            <a:r>
              <a:rPr lang="es-ES" altLang="es-ES" sz="1400" dirty="0">
                <a:latin typeface="Courier New" panose="02070309020205020404" pitchFamily="49" charset="0"/>
                <a:cs typeface="Courier New" panose="02070309020205020404" pitchFamily="49" charset="0"/>
              </a:rPr>
              <a:t>="#"&gt;&lt;</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&gt;Texto2&lt;/</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&gt;&lt;/a&gt;&lt;/</a:t>
            </a:r>
            <a:r>
              <a:rPr lang="es-ES" altLang="es-ES" sz="1400" dirty="0" smtClean="0">
                <a:latin typeface="Courier New" panose="02070309020205020404" pitchFamily="49" charset="0"/>
                <a:cs typeface="Courier New" panose="02070309020205020404" pitchFamily="49" charset="0"/>
              </a:rPr>
              <a:t>p</a:t>
            </a:r>
            <a:endParaRPr lang="es-ES" altLang="es-ES" sz="1400" dirty="0">
              <a:latin typeface="Courier New" panose="02070309020205020404" pitchFamily="49" charset="0"/>
              <a:cs typeface="Courier New" panose="02070309020205020404" pitchFamily="49" charset="0"/>
            </a:endParaRPr>
          </a:p>
        </p:txBody>
      </p:sp>
      <p:sp>
        <p:nvSpPr>
          <p:cNvPr id="9" name="Text Box 4"/>
          <p:cNvSpPr txBox="1">
            <a:spLocks noChangeArrowheads="1"/>
          </p:cNvSpPr>
          <p:nvPr/>
        </p:nvSpPr>
        <p:spPr bwMode="auto">
          <a:xfrm>
            <a:off x="1191096" y="4898242"/>
            <a:ext cx="7485359" cy="1815882"/>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n-US" altLang="es-ES" sz="1400" dirty="0">
                <a:latin typeface="Courier New" panose="02070309020205020404" pitchFamily="49" charset="0"/>
                <a:cs typeface="Courier New" panose="02070309020205020404" pitchFamily="49" charset="0"/>
              </a:rPr>
              <a:t>/* Enlace1 se </a:t>
            </a:r>
            <a:r>
              <a:rPr lang="en-US" altLang="es-ES" sz="1400" dirty="0" err="1">
                <a:latin typeface="Courier New" panose="02070309020205020404" pitchFamily="49" charset="0"/>
                <a:cs typeface="Courier New" panose="02070309020205020404" pitchFamily="49" charset="0"/>
              </a:rPr>
              <a:t>pondrá</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en</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azul</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ya</a:t>
            </a:r>
            <a:r>
              <a:rPr lang="en-US" altLang="es-ES" sz="1400" dirty="0">
                <a:latin typeface="Courier New" panose="02070309020205020404" pitchFamily="49" charset="0"/>
                <a:cs typeface="Courier New" panose="02070309020205020404" pitchFamily="49" charset="0"/>
              </a:rPr>
              <a:t> que </a:t>
            </a:r>
            <a:r>
              <a:rPr lang="en-US" altLang="es-ES" sz="1400" dirty="0" err="1" smtClean="0">
                <a:latin typeface="Courier New" panose="02070309020205020404" pitchFamily="49" charset="0"/>
                <a:cs typeface="Courier New" panose="02070309020205020404" pitchFamily="49" charset="0"/>
              </a:rPr>
              <a:t>es</a:t>
            </a:r>
            <a:r>
              <a:rPr lang="en-US" altLang="es-ES" sz="1400" dirty="0" smtClean="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hijo</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directo</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de &lt;p&gt;. </a:t>
            </a:r>
            <a:r>
              <a:rPr lang="en-US" altLang="es-ES" sz="1400" dirty="0">
                <a:latin typeface="Courier New" panose="02070309020205020404" pitchFamily="49" charset="0"/>
                <a:cs typeface="Courier New" panose="02070309020205020404" pitchFamily="49" charset="0"/>
              </a:rPr>
              <a:t>Enlace2 se </a:t>
            </a:r>
            <a:r>
              <a:rPr lang="en-US" altLang="es-ES" sz="1400" dirty="0" err="1">
                <a:latin typeface="Courier New" panose="02070309020205020404" pitchFamily="49" charset="0"/>
                <a:cs typeface="Courier New" panose="02070309020205020404" pitchFamily="49" charset="0"/>
              </a:rPr>
              <a:t>pondrá</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en</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rojo</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ya</a:t>
            </a:r>
            <a:r>
              <a:rPr lang="en-US" altLang="es-ES" sz="1400" dirty="0">
                <a:latin typeface="Courier New" panose="02070309020205020404" pitchFamily="49" charset="0"/>
                <a:cs typeface="Courier New" panose="02070309020205020404" pitchFamily="49" charset="0"/>
              </a:rPr>
              <a:t> que </a:t>
            </a:r>
            <a:r>
              <a:rPr lang="en-US" altLang="es-ES" sz="1400" dirty="0" err="1">
                <a:latin typeface="Courier New" panose="02070309020205020404" pitchFamily="49" charset="0"/>
                <a:cs typeface="Courier New" panose="02070309020205020404" pitchFamily="49" charset="0"/>
              </a:rPr>
              <a:t>está</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dentro</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de &lt;p&gt; </a:t>
            </a:r>
            <a:r>
              <a:rPr lang="en-US" altLang="es-ES" sz="1400" dirty="0" err="1" smtClean="0">
                <a:latin typeface="Courier New" panose="02070309020205020404" pitchFamily="49" charset="0"/>
                <a:cs typeface="Courier New" panose="02070309020205020404" pitchFamily="49" charset="0"/>
              </a:rPr>
              <a:t>pero</a:t>
            </a:r>
            <a:r>
              <a:rPr lang="en-US" altLang="es-ES" sz="1400" dirty="0" smtClean="0">
                <a:latin typeface="Courier New" panose="02070309020205020404" pitchFamily="49"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no </a:t>
            </a:r>
            <a:r>
              <a:rPr lang="en-US" altLang="es-ES" sz="1400" dirty="0" err="1">
                <a:latin typeface="Courier New" panose="02070309020205020404" pitchFamily="49" charset="0"/>
                <a:cs typeface="Courier New" panose="02070309020205020404" pitchFamily="49" charset="0"/>
              </a:rPr>
              <a:t>es</a:t>
            </a:r>
            <a:r>
              <a:rPr lang="en-US" altLang="es-ES" sz="1400" dirty="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hijo</a:t>
            </a:r>
            <a:r>
              <a:rPr lang="en-US" altLang="es-ES" sz="1400" dirty="0" smtClean="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directo</a:t>
            </a:r>
            <a:r>
              <a:rPr lang="en-US" altLang="es-ES" sz="1400" dirty="0" smtClean="0">
                <a:latin typeface="Courier New" panose="02070309020205020404" pitchFamily="49" charset="0"/>
                <a:cs typeface="Courier New" panose="02070309020205020404" pitchFamily="49" charset="0"/>
              </a:rPr>
              <a:t> del </a:t>
            </a:r>
            <a:r>
              <a:rPr lang="en-US" altLang="es-ES" sz="1400" dirty="0" err="1" smtClean="0">
                <a:latin typeface="Courier New" panose="02070309020205020404" pitchFamily="49" charset="0"/>
                <a:cs typeface="Courier New" panose="02070309020205020404" pitchFamily="49" charset="0"/>
              </a:rPr>
              <a:t>mismo</a:t>
            </a:r>
            <a:r>
              <a:rPr lang="en-US" altLang="es-ES" sz="1400" dirty="0" smtClean="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sino</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de &lt;span&gt;. </a:t>
            </a:r>
            <a:r>
              <a:rPr lang="en-US" altLang="es-ES" sz="1400" dirty="0">
                <a:latin typeface="Courier New" panose="02070309020205020404" pitchFamily="49" charset="0"/>
                <a:cs typeface="Courier New" panose="02070309020205020404" pitchFamily="49" charset="0"/>
              </a:rPr>
              <a:t>*/</a:t>
            </a:r>
          </a:p>
          <a:p>
            <a:pPr marL="266700" indent="-26670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p </a:t>
            </a:r>
            <a:r>
              <a:rPr lang="en-US" altLang="es-ES" sz="1400" dirty="0">
                <a:latin typeface="Courier New" panose="02070309020205020404" pitchFamily="49" charset="0"/>
                <a:cs typeface="Courier New" panose="02070309020205020404" pitchFamily="49" charset="0"/>
              </a:rPr>
              <a:t>a { color: red; </a:t>
            </a:r>
            <a:r>
              <a:rPr lang="en-US" altLang="es-ES" sz="1400" dirty="0" smtClean="0">
                <a:latin typeface="Courier New" panose="02070309020205020404" pitchFamily="49" charset="0"/>
                <a:cs typeface="Courier New" panose="02070309020205020404" pitchFamily="49" charset="0"/>
              </a:rPr>
              <a:t>} </a:t>
            </a:r>
          </a:p>
          <a:p>
            <a:pPr marL="266700" indent="-26670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p </a:t>
            </a:r>
            <a:r>
              <a:rPr lang="en-US" altLang="es-ES" sz="1400" dirty="0">
                <a:latin typeface="Courier New" panose="02070309020205020404" pitchFamily="49" charset="0"/>
                <a:cs typeface="Courier New" panose="02070309020205020404" pitchFamily="49" charset="0"/>
              </a:rPr>
              <a:t>&gt; a { color: blue; }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endParaRPr lang="en-US" altLang="es-ES" sz="1400" dirty="0">
              <a:latin typeface="Courier New" panose="02070309020205020404" pitchFamily="49" charset="0"/>
              <a:cs typeface="Courier New" panose="02070309020205020404" pitchFamily="49" charset="0"/>
            </a:endParaRPr>
          </a:p>
          <a:p>
            <a:pPr marL="266700" indent="-26670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&lt;p&gt;&lt;a </a:t>
            </a:r>
            <a:r>
              <a:rPr lang="en-US" altLang="es-ES" sz="1400" dirty="0" err="1">
                <a:latin typeface="Courier New" panose="02070309020205020404" pitchFamily="49" charset="0"/>
                <a:cs typeface="Courier New" panose="02070309020205020404" pitchFamily="49" charset="0"/>
              </a:rPr>
              <a:t>href</a:t>
            </a:r>
            <a:r>
              <a:rPr lang="en-US" altLang="es-ES" sz="1400" dirty="0">
                <a:latin typeface="Courier New" panose="02070309020205020404" pitchFamily="49" charset="0"/>
                <a:cs typeface="Courier New" panose="02070309020205020404" pitchFamily="49" charset="0"/>
              </a:rPr>
              <a:t>="#"&gt;Enlace1&lt;/a&gt;&lt;/p</a:t>
            </a:r>
            <a:r>
              <a:rPr lang="en-US" altLang="es-ES" sz="1400" dirty="0" smtClean="0">
                <a:latin typeface="Courier New" panose="02070309020205020404" pitchFamily="49" charset="0"/>
                <a:cs typeface="Courier New" panose="02070309020205020404" pitchFamily="49" charset="0"/>
              </a:rPr>
              <a:t>&gt;                </a:t>
            </a:r>
          </a:p>
          <a:p>
            <a:pPr marL="266700" indent="-26670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&lt;</a:t>
            </a:r>
            <a:r>
              <a:rPr lang="en-US" altLang="es-ES" sz="1400" dirty="0">
                <a:latin typeface="Courier New" panose="02070309020205020404" pitchFamily="49" charset="0"/>
                <a:cs typeface="Courier New" panose="02070309020205020404" pitchFamily="49" charset="0"/>
              </a:rPr>
              <a:t>p&gt;&lt;span&gt;&lt;a </a:t>
            </a:r>
            <a:r>
              <a:rPr lang="en-US" altLang="es-ES" sz="1400" dirty="0" err="1">
                <a:latin typeface="Courier New" panose="02070309020205020404" pitchFamily="49" charset="0"/>
                <a:cs typeface="Courier New" panose="02070309020205020404" pitchFamily="49" charset="0"/>
              </a:rPr>
              <a:t>href</a:t>
            </a:r>
            <a:r>
              <a:rPr lang="en-US" altLang="es-ES" sz="1400" dirty="0">
                <a:latin typeface="Courier New" panose="02070309020205020404" pitchFamily="49" charset="0"/>
                <a:cs typeface="Courier New" panose="02070309020205020404" pitchFamily="49" charset="0"/>
              </a:rPr>
              <a:t>="#"&gt;Enlace2&lt;/a&gt;&lt;/span&gt;&lt;/p</a:t>
            </a:r>
            <a:r>
              <a:rPr lang="en-US" altLang="es-ES" sz="1400" dirty="0" smtClean="0">
                <a:latin typeface="Courier New" panose="02070309020205020404" pitchFamily="49" charset="0"/>
                <a:cs typeface="Courier New" panose="02070309020205020404" pitchFamily="49" charset="0"/>
              </a:rPr>
              <a:t>&gt;</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3181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adyacente</a:t>
            </a:r>
            <a:endParaRPr lang="es-ES" sz="2400" b="1" dirty="0">
              <a:latin typeface="+mj-lt"/>
            </a:endParaRPr>
          </a:p>
          <a:p>
            <a:pPr marL="630873" lvl="1" indent="-265113">
              <a:lnSpc>
                <a:spcPct val="120000"/>
              </a:lnSpc>
              <a:spcBef>
                <a:spcPts val="0"/>
              </a:spcBef>
              <a:buClr>
                <a:schemeClr val="accent1">
                  <a:lumMod val="75000"/>
                </a:schemeClr>
              </a:buClr>
            </a:pPr>
            <a:r>
              <a:rPr lang="es-ES" sz="1700" dirty="0">
                <a:latin typeface="+mj-lt"/>
              </a:rPr>
              <a:t>El selector adyacente utiliza el signo </a:t>
            </a:r>
            <a:r>
              <a:rPr lang="es-ES" sz="1700" dirty="0" smtClean="0">
                <a:latin typeface="+mj-lt"/>
              </a:rPr>
              <a:t>+: </a:t>
            </a:r>
            <a:r>
              <a:rPr lang="es-ES" sz="1700" b="1" dirty="0" smtClean="0">
                <a:latin typeface="+mj-lt"/>
              </a:rPr>
              <a:t>elemento1 + elemento2 { ... }</a:t>
            </a:r>
          </a:p>
          <a:p>
            <a:pPr marL="630873" lvl="1" indent="-265113">
              <a:lnSpc>
                <a:spcPct val="120000"/>
              </a:lnSpc>
              <a:spcBef>
                <a:spcPts val="0"/>
              </a:spcBef>
              <a:buClr>
                <a:schemeClr val="accent1">
                  <a:lumMod val="75000"/>
                </a:schemeClr>
              </a:buClr>
            </a:pPr>
            <a:r>
              <a:rPr lang="es-ES" sz="1700" dirty="0" smtClean="0">
                <a:latin typeface="+mj-lt"/>
              </a:rPr>
              <a:t>Este </a:t>
            </a:r>
            <a:r>
              <a:rPr lang="es-ES" sz="1700" dirty="0">
                <a:latin typeface="+mj-lt"/>
              </a:rPr>
              <a:t>selector selecciona todos los elementos de tipo elemento2 que cumplan las </a:t>
            </a:r>
            <a:r>
              <a:rPr lang="es-ES" sz="1700" dirty="0" smtClean="0">
                <a:latin typeface="+mj-lt"/>
              </a:rPr>
              <a:t>siguientes </a:t>
            </a:r>
            <a:r>
              <a:rPr lang="es-ES" sz="1700" dirty="0">
                <a:latin typeface="+mj-lt"/>
              </a:rPr>
              <a:t>condiciones:</a:t>
            </a:r>
          </a:p>
          <a:p>
            <a:pPr marL="925830" lvl="2" indent="-285750">
              <a:lnSpc>
                <a:spcPct val="120000"/>
              </a:lnSpc>
              <a:spcBef>
                <a:spcPts val="0"/>
              </a:spcBef>
              <a:buClr>
                <a:schemeClr val="accent1">
                  <a:lumMod val="75000"/>
                </a:schemeClr>
              </a:buClr>
              <a:buFont typeface="Wingdings" panose="05000000000000000000" pitchFamily="2" charset="2"/>
              <a:buChar char="v"/>
            </a:pPr>
            <a:r>
              <a:rPr lang="es-ES" sz="1700" dirty="0">
                <a:latin typeface="+mj-lt"/>
              </a:rPr>
              <a:t>elemento1 y elemento2 deben ser </a:t>
            </a:r>
            <a:r>
              <a:rPr lang="es-ES" sz="1700" dirty="0" smtClean="0">
                <a:latin typeface="+mj-lt"/>
              </a:rPr>
              <a:t>hermanos (tienen el mismo padre).</a:t>
            </a:r>
            <a:endParaRPr lang="es-ES" sz="1700" dirty="0">
              <a:latin typeface="+mj-lt"/>
            </a:endParaRPr>
          </a:p>
          <a:p>
            <a:pPr marL="925830" lvl="2" indent="-285750">
              <a:lnSpc>
                <a:spcPct val="120000"/>
              </a:lnSpc>
              <a:spcBef>
                <a:spcPts val="0"/>
              </a:spcBef>
              <a:buClr>
                <a:schemeClr val="accent1">
                  <a:lumMod val="75000"/>
                </a:schemeClr>
              </a:buClr>
              <a:buFont typeface="Wingdings" panose="05000000000000000000" pitchFamily="2" charset="2"/>
              <a:buChar char="v"/>
            </a:pPr>
            <a:r>
              <a:rPr lang="es-ES" sz="1700" dirty="0">
                <a:latin typeface="+mj-lt"/>
              </a:rPr>
              <a:t>elemento2 debe aparecer inmediatamente después de elemento1 en el código HTML de la </a:t>
            </a:r>
            <a:r>
              <a:rPr lang="es-ES" sz="1700" dirty="0" smtClean="0">
                <a:latin typeface="+mj-lt"/>
              </a:rPr>
              <a:t>página.</a:t>
            </a:r>
          </a:p>
          <a:p>
            <a:pPr marL="982980" lvl="2" indent="-342900">
              <a:lnSpc>
                <a:spcPct val="120000"/>
              </a:lnSpc>
              <a:spcBef>
                <a:spcPts val="0"/>
              </a:spcBef>
              <a:buClr>
                <a:schemeClr val="accent1">
                  <a:lumMod val="75000"/>
                </a:schemeClr>
              </a:buClr>
              <a:buFont typeface="+mj-lt"/>
              <a:buAutoNum type="arabicPeriod"/>
            </a:pPr>
            <a:endParaRPr lang="es-ES" sz="1600" dirty="0" smtClean="0">
              <a:latin typeface="+mj-lt"/>
            </a:endParaRPr>
          </a:p>
          <a:p>
            <a:pPr marL="630873" lvl="1" indent="-265113">
              <a:lnSpc>
                <a:spcPct val="120000"/>
              </a:lnSpc>
              <a:spcBef>
                <a:spcPts val="0"/>
              </a:spcBef>
              <a:buClr>
                <a:schemeClr val="accent1">
                  <a:lumMod val="75000"/>
                </a:schemeClr>
              </a:buClr>
            </a:pPr>
            <a:endParaRPr lang="es-ES" sz="1700" dirty="0" smtClean="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640080" lvl="2" indent="0">
              <a:spcBef>
                <a:spcPts val="600"/>
              </a:spcBef>
              <a:buClr>
                <a:schemeClr val="accent1">
                  <a:lumMod val="75000"/>
                </a:schemeClr>
              </a:buClr>
              <a:buNone/>
            </a:pPr>
            <a:endParaRPr lang="es-ES" sz="1700" dirty="0" smtClean="0">
              <a:latin typeface="+mj-lt"/>
            </a:endParaRPr>
          </a:p>
          <a:p>
            <a:pPr marL="355600" lvl="2" indent="0">
              <a:spcBef>
                <a:spcPts val="600"/>
              </a:spcBef>
              <a:buClr>
                <a:schemeClr val="accent1">
                  <a:lumMod val="75000"/>
                </a:schemeClr>
              </a:buClr>
              <a:buNone/>
            </a:pPr>
            <a:endParaRPr lang="es-ES" sz="17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16</a:t>
            </a:fld>
            <a:endParaRPr lang="es-ES" dirty="0"/>
          </a:p>
        </p:txBody>
      </p:sp>
      <p:sp>
        <p:nvSpPr>
          <p:cNvPr id="7" name="Text Box 4"/>
          <p:cNvSpPr txBox="1">
            <a:spLocks noChangeArrowheads="1"/>
          </p:cNvSpPr>
          <p:nvPr/>
        </p:nvSpPr>
        <p:spPr bwMode="auto">
          <a:xfrm>
            <a:off x="1002432" y="4099790"/>
            <a:ext cx="7416824" cy="269304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pt-BR" altLang="es-ES" sz="1300" dirty="0">
                <a:latin typeface="Courier New" panose="02070309020205020404" pitchFamily="49" charset="0"/>
                <a:cs typeface="Courier New" panose="02070309020205020404" pitchFamily="49" charset="0"/>
              </a:rPr>
              <a:t>/* </a:t>
            </a:r>
            <a:r>
              <a:rPr lang="pt-BR" altLang="es-ES" sz="1300" dirty="0" smtClean="0">
                <a:latin typeface="Courier New" panose="02070309020205020404" pitchFamily="49" charset="0"/>
                <a:cs typeface="Courier New" panose="02070309020205020404" pitchFamily="49" charset="0"/>
              </a:rPr>
              <a:t>El primer &lt;h2&gt; </a:t>
            </a:r>
            <a:r>
              <a:rPr lang="pt-BR" altLang="es-ES" sz="1300" dirty="0">
                <a:latin typeface="Courier New" panose="02070309020205020404" pitchFamily="49" charset="0"/>
                <a:cs typeface="Courier New" panose="02070309020205020404" pitchFamily="49" charset="0"/>
              </a:rPr>
              <a:t>se </a:t>
            </a:r>
            <a:r>
              <a:rPr lang="pt-BR" altLang="es-ES" sz="1300" dirty="0" err="1">
                <a:latin typeface="Courier New" panose="02070309020205020404" pitchFamily="49" charset="0"/>
                <a:cs typeface="Courier New" panose="02070309020205020404" pitchFamily="49" charset="0"/>
              </a:rPr>
              <a:t>pondrá</a:t>
            </a:r>
            <a:r>
              <a:rPr lang="pt-BR" altLang="es-ES" sz="1300" dirty="0">
                <a:latin typeface="Courier New" panose="02070309020205020404" pitchFamily="49" charset="0"/>
                <a:cs typeface="Courier New" panose="02070309020205020404" pitchFamily="49" charset="0"/>
              </a:rPr>
              <a:t> em rojo por ser </a:t>
            </a:r>
            <a:r>
              <a:rPr lang="pt-BR" altLang="es-ES" sz="1300" dirty="0" err="1" smtClean="0">
                <a:latin typeface="Courier New" panose="02070309020205020404" pitchFamily="49" charset="0"/>
                <a:cs typeface="Courier New" panose="02070309020205020404" pitchFamily="49" charset="0"/>
              </a:rPr>
              <a:t>hermano</a:t>
            </a:r>
            <a:r>
              <a:rPr lang="pt-BR" altLang="es-ES" sz="1300" dirty="0" smtClean="0">
                <a:latin typeface="Courier New" panose="02070309020205020404" pitchFamily="49" charset="0"/>
                <a:cs typeface="Courier New" panose="02070309020205020404" pitchFamily="49" charset="0"/>
              </a:rPr>
              <a:t> </a:t>
            </a:r>
            <a:r>
              <a:rPr lang="pt-BR" altLang="es-ES" sz="1300" dirty="0">
                <a:latin typeface="Courier New" panose="02070309020205020404" pitchFamily="49" charset="0"/>
                <a:cs typeface="Courier New" panose="02070309020205020404" pitchFamily="49" charset="0"/>
              </a:rPr>
              <a:t>de </a:t>
            </a:r>
            <a:r>
              <a:rPr lang="pt-BR" altLang="es-ES" sz="1300" dirty="0" smtClean="0">
                <a:latin typeface="Courier New" panose="02070309020205020404" pitchFamily="49" charset="0"/>
                <a:cs typeface="Courier New" panose="02070309020205020404" pitchFamily="49" charset="0"/>
              </a:rPr>
              <a:t>&lt;h1&gt;, </a:t>
            </a:r>
            <a:r>
              <a:rPr lang="pt-BR" altLang="es-ES" sz="1300" dirty="0" err="1" smtClean="0">
                <a:latin typeface="Courier New" panose="02070309020205020404" pitchFamily="49" charset="0"/>
                <a:cs typeface="Courier New" panose="02070309020205020404" pitchFamily="49" charset="0"/>
              </a:rPr>
              <a:t>tienen</a:t>
            </a:r>
            <a:r>
              <a:rPr lang="pt-BR" altLang="es-ES" sz="1300" dirty="0" smtClean="0">
                <a:latin typeface="Courier New" panose="02070309020205020404" pitchFamily="49" charset="0"/>
                <a:cs typeface="Courier New" panose="02070309020205020404" pitchFamily="49" charset="0"/>
              </a:rPr>
              <a:t> </a:t>
            </a:r>
            <a:r>
              <a:rPr lang="pt-BR" altLang="es-ES" sz="1300" dirty="0" err="1" smtClean="0">
                <a:latin typeface="Courier New" panose="02070309020205020404" pitchFamily="49" charset="0"/>
                <a:cs typeface="Courier New" panose="02070309020205020404" pitchFamily="49" charset="0"/>
              </a:rPr>
              <a:t>el</a:t>
            </a:r>
            <a:r>
              <a:rPr lang="pt-BR" altLang="es-ES" sz="1300" dirty="0" smtClean="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mismo</a:t>
            </a:r>
            <a:r>
              <a:rPr lang="pt-BR" altLang="es-ES" sz="1300" dirty="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padre,que</a:t>
            </a:r>
            <a:r>
              <a:rPr lang="pt-BR" altLang="es-ES" sz="1300" dirty="0">
                <a:latin typeface="Courier New" panose="02070309020205020404" pitchFamily="49" charset="0"/>
                <a:cs typeface="Courier New" panose="02070309020205020404" pitchFamily="49" charset="0"/>
              </a:rPr>
              <a:t> es </a:t>
            </a:r>
            <a:r>
              <a:rPr lang="pt-BR" altLang="es-ES" sz="1300" dirty="0" err="1">
                <a:latin typeface="Courier New" panose="02070309020205020404" pitchFamily="49" charset="0"/>
                <a:cs typeface="Courier New" panose="02070309020205020404" pitchFamily="49" charset="0"/>
              </a:rPr>
              <a:t>el</a:t>
            </a:r>
            <a:r>
              <a:rPr lang="pt-BR" altLang="es-ES" sz="1300" dirty="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body</a:t>
            </a:r>
            <a:r>
              <a:rPr lang="pt-BR" altLang="es-ES" sz="1300" dirty="0">
                <a:latin typeface="Courier New" panose="02070309020205020404" pitchFamily="49" charset="0"/>
                <a:cs typeface="Courier New" panose="02070309020205020404" pitchFamily="49" charset="0"/>
              </a:rPr>
              <a:t> </a:t>
            </a:r>
            <a:r>
              <a:rPr lang="pt-BR" altLang="es-ES" sz="1300" dirty="0" smtClean="0">
                <a:latin typeface="Courier New" panose="02070309020205020404" pitchFamily="49" charset="0"/>
                <a:cs typeface="Courier New" panose="02070309020205020404" pitchFamily="49" charset="0"/>
              </a:rPr>
              <a:t>y esta </a:t>
            </a:r>
            <a:r>
              <a:rPr lang="pt-BR" altLang="es-ES" sz="1300" dirty="0" err="1" smtClean="0">
                <a:latin typeface="Courier New" panose="02070309020205020404" pitchFamily="49" charset="0"/>
                <a:cs typeface="Courier New" panose="02070309020205020404" pitchFamily="49" charset="0"/>
              </a:rPr>
              <a:t>inmediatamente</a:t>
            </a:r>
            <a:r>
              <a:rPr lang="pt-BR" altLang="es-ES" sz="1300" dirty="0" smtClean="0">
                <a:latin typeface="Courier New" panose="02070309020205020404" pitchFamily="49" charset="0"/>
                <a:cs typeface="Courier New" panose="02070309020205020404" pitchFamily="49" charset="0"/>
              </a:rPr>
              <a:t> </a:t>
            </a:r>
            <a:r>
              <a:rPr lang="pt-BR" altLang="es-ES" sz="1300" dirty="0" err="1" smtClean="0">
                <a:latin typeface="Courier New" panose="02070309020205020404" pitchFamily="49" charset="0"/>
                <a:cs typeface="Courier New" panose="02070309020205020404" pitchFamily="49" charset="0"/>
              </a:rPr>
              <a:t>despues</a:t>
            </a:r>
            <a:r>
              <a:rPr lang="pt-BR" altLang="es-ES" sz="1300" dirty="0" smtClean="0">
                <a:latin typeface="Courier New" panose="02070309020205020404" pitchFamily="49" charset="0"/>
                <a:cs typeface="Courier New" panose="02070309020205020404" pitchFamily="49" charset="0"/>
              </a:rPr>
              <a:t> de &lt;h1&gt;.</a:t>
            </a:r>
            <a:endParaRPr lang="pt-BR" altLang="es-ES" sz="1300" dirty="0">
              <a:latin typeface="Courier New" panose="02070309020205020404" pitchFamily="49" charset="0"/>
              <a:cs typeface="Courier New" panose="02070309020205020404" pitchFamily="49" charset="0"/>
            </a:endParaRPr>
          </a:p>
          <a:p>
            <a:pPr marL="0" indent="0" eaLnBrk="1" hangingPunct="1">
              <a:buNone/>
            </a:pPr>
            <a:r>
              <a:rPr lang="pt-BR" altLang="es-ES" sz="1300" dirty="0" smtClean="0">
                <a:latin typeface="Courier New" panose="02070309020205020404" pitchFamily="49" charset="0"/>
                <a:cs typeface="Courier New" panose="02070309020205020404" pitchFamily="49" charset="0"/>
              </a:rPr>
              <a:t>El segundo &lt;h2&gt; </a:t>
            </a:r>
            <a:r>
              <a:rPr lang="pt-BR" altLang="es-ES" sz="1300" dirty="0">
                <a:latin typeface="Courier New" panose="02070309020205020404" pitchFamily="49" charset="0"/>
                <a:cs typeface="Courier New" panose="02070309020205020404" pitchFamily="49" charset="0"/>
              </a:rPr>
              <a:t>no se </a:t>
            </a:r>
            <a:r>
              <a:rPr lang="pt-BR" altLang="es-ES" sz="1300" dirty="0" err="1">
                <a:latin typeface="Courier New" panose="02070309020205020404" pitchFamily="49" charset="0"/>
                <a:cs typeface="Courier New" panose="02070309020205020404" pitchFamily="49" charset="0"/>
              </a:rPr>
              <a:t>pondrá</a:t>
            </a:r>
            <a:r>
              <a:rPr lang="pt-BR" altLang="es-ES" sz="1300" dirty="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en</a:t>
            </a:r>
            <a:r>
              <a:rPr lang="pt-BR" altLang="es-ES" sz="1300" dirty="0">
                <a:latin typeface="Courier New" panose="02070309020205020404" pitchFamily="49" charset="0"/>
                <a:cs typeface="Courier New" panose="02070309020205020404" pitchFamily="49" charset="0"/>
              </a:rPr>
              <a:t> rojo </a:t>
            </a:r>
            <a:r>
              <a:rPr lang="pt-BR" altLang="es-ES" sz="1300" dirty="0" err="1">
                <a:latin typeface="Courier New" panose="02070309020205020404" pitchFamily="49" charset="0"/>
                <a:cs typeface="Courier New" panose="02070309020205020404" pitchFamily="49" charset="0"/>
              </a:rPr>
              <a:t>ya</a:t>
            </a:r>
            <a:r>
              <a:rPr lang="pt-BR" altLang="es-ES" sz="1300" dirty="0">
                <a:latin typeface="Courier New" panose="02070309020205020404" pitchFamily="49" charset="0"/>
                <a:cs typeface="Courier New" panose="02070309020205020404" pitchFamily="49" charset="0"/>
              </a:rPr>
              <a:t> que </a:t>
            </a:r>
            <a:r>
              <a:rPr lang="pt-BR" altLang="es-ES" sz="1300" dirty="0" err="1">
                <a:latin typeface="Courier New" panose="02070309020205020404" pitchFamily="49" charset="0"/>
                <a:cs typeface="Courier New" panose="02070309020205020404" pitchFamily="49" charset="0"/>
              </a:rPr>
              <a:t>aunque</a:t>
            </a:r>
            <a:r>
              <a:rPr lang="pt-BR" altLang="es-ES" sz="1300" dirty="0">
                <a:latin typeface="Courier New" panose="02070309020205020404" pitchFamily="49" charset="0"/>
                <a:cs typeface="Courier New" panose="02070309020205020404" pitchFamily="49" charset="0"/>
              </a:rPr>
              <a:t> </a:t>
            </a:r>
            <a:r>
              <a:rPr lang="pt-BR" altLang="es-ES" sz="1300" dirty="0" smtClean="0">
                <a:latin typeface="Courier New" panose="02070309020205020404" pitchFamily="49" charset="0"/>
                <a:cs typeface="Courier New" panose="02070309020205020404" pitchFamily="49" charset="0"/>
              </a:rPr>
              <a:t>es </a:t>
            </a:r>
            <a:r>
              <a:rPr lang="pt-BR" altLang="es-ES" sz="1300" dirty="0" err="1">
                <a:latin typeface="Courier New" panose="02070309020205020404" pitchFamily="49" charset="0"/>
                <a:cs typeface="Courier New" panose="02070309020205020404" pitchFamily="49" charset="0"/>
              </a:rPr>
              <a:t>hermano</a:t>
            </a:r>
            <a:r>
              <a:rPr lang="pt-BR" altLang="es-ES" sz="1300" dirty="0">
                <a:latin typeface="Courier New" panose="02070309020205020404" pitchFamily="49" charset="0"/>
                <a:cs typeface="Courier New" panose="02070309020205020404" pitchFamily="49" charset="0"/>
              </a:rPr>
              <a:t> de </a:t>
            </a:r>
            <a:r>
              <a:rPr lang="pt-BR" altLang="es-ES" sz="1300" dirty="0" smtClean="0">
                <a:latin typeface="Courier New" panose="02070309020205020404" pitchFamily="49" charset="0"/>
                <a:cs typeface="Courier New" panose="02070309020205020404" pitchFamily="49" charset="0"/>
              </a:rPr>
              <a:t>&lt;h1&gt;, </a:t>
            </a:r>
            <a:r>
              <a:rPr lang="pt-BR" altLang="es-ES" sz="1300" dirty="0">
                <a:latin typeface="Courier New" panose="02070309020205020404" pitchFamily="49" charset="0"/>
                <a:cs typeface="Courier New" panose="02070309020205020404" pitchFamily="49" charset="0"/>
              </a:rPr>
              <a:t>no aparece </a:t>
            </a:r>
            <a:r>
              <a:rPr lang="pt-BR" altLang="es-ES" sz="1300" dirty="0" err="1">
                <a:latin typeface="Courier New" panose="02070309020205020404" pitchFamily="49" charset="0"/>
                <a:cs typeface="Courier New" panose="02070309020205020404" pitchFamily="49" charset="0"/>
              </a:rPr>
              <a:t>inemediatamente</a:t>
            </a:r>
            <a:r>
              <a:rPr lang="pt-BR" altLang="es-ES" sz="1300" dirty="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después</a:t>
            </a:r>
            <a:r>
              <a:rPr lang="pt-BR" altLang="es-ES" sz="1300" dirty="0">
                <a:latin typeface="Courier New" panose="02070309020205020404" pitchFamily="49" charset="0"/>
                <a:cs typeface="Courier New" panose="02070309020205020404" pitchFamily="49" charset="0"/>
              </a:rPr>
              <a:t> de </a:t>
            </a:r>
            <a:r>
              <a:rPr lang="pt-BR" altLang="es-ES" sz="1300" dirty="0" smtClean="0">
                <a:latin typeface="Courier New" panose="02070309020205020404" pitchFamily="49" charset="0"/>
                <a:cs typeface="Courier New" panose="02070309020205020404" pitchFamily="49" charset="0"/>
              </a:rPr>
              <a:t>&lt;h1&gt; */</a:t>
            </a:r>
          </a:p>
          <a:p>
            <a:pPr marL="0" indent="0" eaLnBrk="1" hangingPunct="1">
              <a:buNone/>
            </a:pPr>
            <a:endParaRPr lang="pt-BR" altLang="es-ES" sz="1300" dirty="0">
              <a:latin typeface="Courier New" panose="02070309020205020404" pitchFamily="49" charset="0"/>
              <a:cs typeface="Courier New" panose="02070309020205020404" pitchFamily="49" charset="0"/>
            </a:endParaRPr>
          </a:p>
          <a:p>
            <a:pPr marL="266700" indent="-266700" eaLnBrk="1" hangingPunct="1">
              <a:buNone/>
            </a:pPr>
            <a:r>
              <a:rPr lang="pt-BR" altLang="es-ES" sz="1300" dirty="0" smtClean="0">
                <a:latin typeface="Courier New" panose="02070309020205020404" pitchFamily="49" charset="0"/>
                <a:cs typeface="Courier New" panose="02070309020205020404" pitchFamily="49" charset="0"/>
              </a:rPr>
              <a:t>h1 </a:t>
            </a:r>
            <a:r>
              <a:rPr lang="pt-BR" altLang="es-ES" sz="1300" dirty="0">
                <a:latin typeface="Courier New" panose="02070309020205020404" pitchFamily="49" charset="0"/>
                <a:cs typeface="Courier New" panose="02070309020205020404" pitchFamily="49" charset="0"/>
              </a:rPr>
              <a:t>+ h2 { color: </a:t>
            </a:r>
            <a:r>
              <a:rPr lang="pt-BR" altLang="es-ES" sz="1300" dirty="0" err="1">
                <a:latin typeface="Courier New" panose="02070309020205020404" pitchFamily="49" charset="0"/>
                <a:cs typeface="Courier New" panose="02070309020205020404" pitchFamily="49" charset="0"/>
              </a:rPr>
              <a:t>red</a:t>
            </a:r>
            <a:r>
              <a:rPr lang="pt-BR" altLang="es-ES" sz="1300" dirty="0">
                <a:latin typeface="Courier New" panose="02070309020205020404" pitchFamily="49" charset="0"/>
                <a:cs typeface="Courier New" panose="02070309020205020404" pitchFamily="49" charset="0"/>
              </a:rPr>
              <a:t> }</a:t>
            </a:r>
          </a:p>
          <a:p>
            <a:pPr marL="266700" indent="-266700" eaLnBrk="1" hangingPunct="1">
              <a:buNone/>
            </a:pPr>
            <a:endParaRPr lang="pt-BR" altLang="es-ES" sz="1300" dirty="0">
              <a:latin typeface="Courier New" panose="02070309020205020404" pitchFamily="49" charset="0"/>
              <a:cs typeface="Courier New" panose="02070309020205020404" pitchFamily="49" charset="0"/>
            </a:endParaRPr>
          </a:p>
          <a:p>
            <a:pPr marL="266700" indent="-266700" eaLnBrk="1" hangingPunct="1">
              <a:buNone/>
            </a:pPr>
            <a:r>
              <a:rPr lang="pt-BR" altLang="es-ES" sz="1300" dirty="0">
                <a:latin typeface="Courier New" panose="02070309020205020404" pitchFamily="49" charset="0"/>
                <a:cs typeface="Courier New" panose="02070309020205020404" pitchFamily="49" charset="0"/>
              </a:rPr>
              <a:t>&lt;</a:t>
            </a:r>
            <a:r>
              <a:rPr lang="pt-BR" altLang="es-ES" sz="1300" dirty="0" err="1">
                <a:latin typeface="Courier New" panose="02070309020205020404" pitchFamily="49" charset="0"/>
                <a:cs typeface="Courier New" panose="02070309020205020404" pitchFamily="49" charset="0"/>
              </a:rPr>
              <a:t>body</a:t>
            </a:r>
            <a:r>
              <a:rPr lang="pt-BR" altLang="es-ES" sz="1300" dirty="0">
                <a:latin typeface="Courier New" panose="02070309020205020404" pitchFamily="49" charset="0"/>
                <a:cs typeface="Courier New" panose="02070309020205020404" pitchFamily="49" charset="0"/>
              </a:rPr>
              <a:t>&gt;</a:t>
            </a:r>
          </a:p>
          <a:p>
            <a:pPr marL="266700" indent="0" eaLnBrk="1" hangingPunct="1">
              <a:buNone/>
            </a:pPr>
            <a:r>
              <a:rPr lang="pt-BR" altLang="es-ES" sz="1300" dirty="0">
                <a:latin typeface="Courier New" panose="02070309020205020404" pitchFamily="49" charset="0"/>
                <a:cs typeface="Courier New" panose="02070309020205020404" pitchFamily="49" charset="0"/>
              </a:rPr>
              <a:t>&lt;h1&gt;Titulo1&lt;/h1&gt;</a:t>
            </a:r>
          </a:p>
          <a:p>
            <a:pPr marL="266700" indent="0" eaLnBrk="1" hangingPunct="1">
              <a:buNone/>
            </a:pPr>
            <a:r>
              <a:rPr lang="pt-BR" altLang="es-ES" sz="1300" dirty="0">
                <a:latin typeface="Courier New" panose="02070309020205020404" pitchFamily="49" charset="0"/>
                <a:cs typeface="Courier New" panose="02070309020205020404" pitchFamily="49" charset="0"/>
              </a:rPr>
              <a:t>&lt;h2&gt;Subtítulo&lt;/h2</a:t>
            </a:r>
            <a:r>
              <a:rPr lang="pt-BR" altLang="es-ES" sz="1300" dirty="0" smtClean="0">
                <a:latin typeface="Courier New" panose="02070309020205020404" pitchFamily="49" charset="0"/>
                <a:cs typeface="Courier New" panose="02070309020205020404" pitchFamily="49" charset="0"/>
              </a:rPr>
              <a:t>&gt;</a:t>
            </a:r>
          </a:p>
          <a:p>
            <a:pPr marL="266700" indent="0" eaLnBrk="1" hangingPunct="1">
              <a:buNone/>
            </a:pPr>
            <a:r>
              <a:rPr lang="pt-BR" altLang="es-ES" sz="1300" dirty="0" smtClean="0">
                <a:latin typeface="Courier New" panose="02070309020205020404" pitchFamily="49" charset="0"/>
                <a:cs typeface="Courier New" panose="02070309020205020404" pitchFamily="49" charset="0"/>
              </a:rPr>
              <a:t>... </a:t>
            </a:r>
          </a:p>
          <a:p>
            <a:pPr marL="266700" indent="0" eaLnBrk="1" hangingPunct="1">
              <a:buNone/>
            </a:pPr>
            <a:r>
              <a:rPr lang="pt-BR" altLang="es-ES" sz="1300" dirty="0" smtClean="0">
                <a:latin typeface="Courier New" panose="02070309020205020404" pitchFamily="49" charset="0"/>
                <a:cs typeface="Courier New" panose="02070309020205020404" pitchFamily="49" charset="0"/>
              </a:rPr>
              <a:t>&lt;</a:t>
            </a:r>
            <a:r>
              <a:rPr lang="pt-BR" altLang="es-ES" sz="1300" dirty="0">
                <a:latin typeface="Courier New" panose="02070309020205020404" pitchFamily="49" charset="0"/>
                <a:cs typeface="Courier New" panose="02070309020205020404" pitchFamily="49" charset="0"/>
              </a:rPr>
              <a:t>h2&gt;</a:t>
            </a:r>
            <a:r>
              <a:rPr lang="pt-BR" altLang="es-ES" sz="1300" dirty="0" err="1">
                <a:latin typeface="Courier New" panose="02070309020205020404" pitchFamily="49" charset="0"/>
                <a:cs typeface="Courier New" panose="02070309020205020404" pitchFamily="49" charset="0"/>
              </a:rPr>
              <a:t>Otro</a:t>
            </a:r>
            <a:r>
              <a:rPr lang="pt-BR" altLang="es-ES" sz="1300" dirty="0">
                <a:latin typeface="Courier New" panose="02070309020205020404" pitchFamily="49" charset="0"/>
                <a:cs typeface="Courier New" panose="02070309020205020404" pitchFamily="49" charset="0"/>
              </a:rPr>
              <a:t> subtítulo&lt;/h2</a:t>
            </a:r>
            <a:r>
              <a:rPr lang="pt-BR" altLang="es-ES" sz="1300" dirty="0" smtClean="0">
                <a:latin typeface="Courier New" panose="02070309020205020404" pitchFamily="49" charset="0"/>
                <a:cs typeface="Courier New" panose="02070309020205020404" pitchFamily="49" charset="0"/>
              </a:rPr>
              <a:t>&gt;</a:t>
            </a:r>
          </a:p>
          <a:p>
            <a:pPr marL="0" indent="0" eaLnBrk="1" hangingPunct="1">
              <a:buNone/>
            </a:pPr>
            <a:r>
              <a:rPr lang="pt-BR" altLang="es-ES" sz="1300" dirty="0" smtClean="0">
                <a:latin typeface="Courier New" panose="02070309020205020404" pitchFamily="49" charset="0"/>
                <a:cs typeface="Courier New" panose="02070309020205020404" pitchFamily="49" charset="0"/>
              </a:rPr>
              <a:t>&lt;/</a:t>
            </a:r>
            <a:r>
              <a:rPr lang="pt-BR" altLang="es-ES" sz="1300" dirty="0" err="1">
                <a:latin typeface="Courier New" panose="02070309020205020404" pitchFamily="49" charset="0"/>
                <a:cs typeface="Courier New" panose="02070309020205020404" pitchFamily="49" charset="0"/>
              </a:rPr>
              <a:t>body</a:t>
            </a:r>
            <a:r>
              <a:rPr lang="pt-BR" altLang="es-ES" sz="1300" dirty="0" smtClean="0">
                <a:latin typeface="Courier New" panose="02070309020205020404" pitchFamily="49" charset="0"/>
                <a:cs typeface="Courier New" panose="02070309020205020404" pitchFamily="49" charset="0"/>
              </a:rPr>
              <a:t>&gt;</a:t>
            </a:r>
            <a:endParaRPr lang="pt-BR" altLang="es-ES"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6208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de hermanos</a:t>
            </a:r>
            <a:endParaRPr lang="es-ES" sz="2400" b="1" dirty="0">
              <a:latin typeface="+mj-lt"/>
            </a:endParaRPr>
          </a:p>
          <a:p>
            <a:pPr marL="630873" lvl="1" indent="-265113">
              <a:lnSpc>
                <a:spcPct val="120000"/>
              </a:lnSpc>
              <a:spcBef>
                <a:spcPts val="0"/>
              </a:spcBef>
              <a:buClr>
                <a:schemeClr val="accent1">
                  <a:lumMod val="75000"/>
                </a:schemeClr>
              </a:buClr>
            </a:pPr>
            <a:r>
              <a:rPr lang="es-ES" sz="1700" dirty="0">
                <a:latin typeface="+mj-lt"/>
              </a:rPr>
              <a:t>El selector </a:t>
            </a:r>
            <a:r>
              <a:rPr lang="es-ES" sz="1700" dirty="0" smtClean="0">
                <a:latin typeface="+mj-lt"/>
              </a:rPr>
              <a:t>de hermanos </a:t>
            </a:r>
            <a:r>
              <a:rPr lang="es-ES" sz="1700" dirty="0">
                <a:latin typeface="+mj-lt"/>
              </a:rPr>
              <a:t>utiliza el signo </a:t>
            </a:r>
            <a:r>
              <a:rPr lang="es-ES" sz="1700" dirty="0" smtClean="0">
                <a:latin typeface="+mj-lt"/>
              </a:rPr>
              <a:t> ~: </a:t>
            </a:r>
            <a:r>
              <a:rPr lang="es-ES" sz="1700" b="1" dirty="0" smtClean="0">
                <a:latin typeface="+mj-lt"/>
              </a:rPr>
              <a:t>elemento1 ~ elemento2 { ... }</a:t>
            </a:r>
          </a:p>
          <a:p>
            <a:pPr marL="630873" lvl="1" indent="-265113">
              <a:lnSpc>
                <a:spcPct val="120000"/>
              </a:lnSpc>
              <a:spcBef>
                <a:spcPts val="0"/>
              </a:spcBef>
              <a:buClr>
                <a:schemeClr val="accent1">
                  <a:lumMod val="75000"/>
                </a:schemeClr>
              </a:buClr>
            </a:pPr>
            <a:r>
              <a:rPr lang="es-ES" sz="1700" dirty="0" smtClean="0">
                <a:latin typeface="+mj-lt"/>
              </a:rPr>
              <a:t>Este </a:t>
            </a:r>
            <a:r>
              <a:rPr lang="es-ES" sz="1700" dirty="0">
                <a:latin typeface="+mj-lt"/>
              </a:rPr>
              <a:t>selector selecciona todos los elementos de tipo elemento2 que </a:t>
            </a:r>
            <a:r>
              <a:rPr lang="es-ES" sz="1700" dirty="0" smtClean="0">
                <a:latin typeface="+mj-lt"/>
              </a:rPr>
              <a:t>son hermanos de elemento1:</a:t>
            </a:r>
            <a:endParaRPr lang="es-ES" sz="1700" dirty="0">
              <a:latin typeface="+mj-lt"/>
            </a:endParaRPr>
          </a:p>
          <a:p>
            <a:pPr marL="640080" lvl="2" indent="0">
              <a:spcBef>
                <a:spcPts val="600"/>
              </a:spcBef>
              <a:buClr>
                <a:schemeClr val="accent1">
                  <a:lumMod val="75000"/>
                </a:schemeClr>
              </a:buClr>
              <a:buNone/>
            </a:pPr>
            <a:endParaRPr lang="es-ES" sz="1700" dirty="0" smtClean="0">
              <a:latin typeface="+mj-lt"/>
            </a:endParaRPr>
          </a:p>
          <a:p>
            <a:pPr marL="355600" lvl="2" indent="0">
              <a:spcBef>
                <a:spcPts val="600"/>
              </a:spcBef>
              <a:buClr>
                <a:schemeClr val="accent1">
                  <a:lumMod val="75000"/>
                </a:schemeClr>
              </a:buClr>
              <a:buNone/>
            </a:pPr>
            <a:endParaRPr lang="es-ES" sz="17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17</a:t>
            </a:fld>
            <a:endParaRPr lang="es-ES" dirty="0"/>
          </a:p>
        </p:txBody>
      </p:sp>
      <p:sp>
        <p:nvSpPr>
          <p:cNvPr id="7" name="Text Box 4"/>
          <p:cNvSpPr txBox="1">
            <a:spLocks noChangeArrowheads="1"/>
          </p:cNvSpPr>
          <p:nvPr/>
        </p:nvSpPr>
        <p:spPr bwMode="auto">
          <a:xfrm>
            <a:off x="1002432" y="3467174"/>
            <a:ext cx="7416824" cy="229293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pt-BR" altLang="es-ES" sz="1300" dirty="0">
                <a:latin typeface="Courier New" panose="02070309020205020404" pitchFamily="49" charset="0"/>
                <a:cs typeface="Courier New" panose="02070309020205020404" pitchFamily="49" charset="0"/>
              </a:rPr>
              <a:t>/* </a:t>
            </a:r>
            <a:r>
              <a:rPr lang="pt-BR" altLang="es-ES" sz="1300" dirty="0" smtClean="0">
                <a:latin typeface="Courier New" panose="02070309020205020404" pitchFamily="49" charset="0"/>
                <a:cs typeface="Courier New" panose="02070309020205020404" pitchFamily="49" charset="0"/>
              </a:rPr>
              <a:t>El primer &lt;h2&gt; </a:t>
            </a:r>
            <a:r>
              <a:rPr lang="pt-BR" altLang="es-ES" sz="1300" dirty="0">
                <a:latin typeface="Courier New" panose="02070309020205020404" pitchFamily="49" charset="0"/>
                <a:cs typeface="Courier New" panose="02070309020205020404" pitchFamily="49" charset="0"/>
              </a:rPr>
              <a:t>se </a:t>
            </a:r>
            <a:r>
              <a:rPr lang="pt-BR" altLang="es-ES" sz="1300" dirty="0" err="1">
                <a:latin typeface="Courier New" panose="02070309020205020404" pitchFamily="49" charset="0"/>
                <a:cs typeface="Courier New" panose="02070309020205020404" pitchFamily="49" charset="0"/>
              </a:rPr>
              <a:t>pondrá</a:t>
            </a:r>
            <a:r>
              <a:rPr lang="pt-BR" altLang="es-ES" sz="1300" dirty="0">
                <a:latin typeface="Courier New" panose="02070309020205020404" pitchFamily="49" charset="0"/>
                <a:cs typeface="Courier New" panose="02070309020205020404" pitchFamily="49" charset="0"/>
              </a:rPr>
              <a:t> em rojo por ser </a:t>
            </a:r>
            <a:r>
              <a:rPr lang="pt-BR" altLang="es-ES" sz="1300" dirty="0" err="1" smtClean="0">
                <a:latin typeface="Courier New" panose="02070309020205020404" pitchFamily="49" charset="0"/>
                <a:cs typeface="Courier New" panose="02070309020205020404" pitchFamily="49" charset="0"/>
              </a:rPr>
              <a:t>hermano</a:t>
            </a:r>
            <a:r>
              <a:rPr lang="pt-BR" altLang="es-ES" sz="1300" dirty="0" smtClean="0">
                <a:latin typeface="Courier New" panose="02070309020205020404" pitchFamily="49" charset="0"/>
                <a:cs typeface="Courier New" panose="02070309020205020404" pitchFamily="49" charset="0"/>
              </a:rPr>
              <a:t> </a:t>
            </a:r>
            <a:r>
              <a:rPr lang="pt-BR" altLang="es-ES" sz="1300" dirty="0">
                <a:latin typeface="Courier New" panose="02070309020205020404" pitchFamily="49" charset="0"/>
                <a:cs typeface="Courier New" panose="02070309020205020404" pitchFamily="49" charset="0"/>
              </a:rPr>
              <a:t>de </a:t>
            </a:r>
            <a:r>
              <a:rPr lang="pt-BR" altLang="es-ES" sz="1300" dirty="0" smtClean="0">
                <a:latin typeface="Courier New" panose="02070309020205020404" pitchFamily="49" charset="0"/>
                <a:cs typeface="Courier New" panose="02070309020205020404" pitchFamily="49" charset="0"/>
              </a:rPr>
              <a:t>&lt;h1&gt;.</a:t>
            </a:r>
            <a:endParaRPr lang="pt-BR" altLang="es-ES" sz="1300" dirty="0">
              <a:latin typeface="Courier New" panose="02070309020205020404" pitchFamily="49" charset="0"/>
              <a:cs typeface="Courier New" panose="02070309020205020404" pitchFamily="49" charset="0"/>
            </a:endParaRPr>
          </a:p>
          <a:p>
            <a:pPr marL="0" indent="0" eaLnBrk="1" hangingPunct="1">
              <a:buNone/>
            </a:pPr>
            <a:r>
              <a:rPr lang="pt-BR" altLang="es-ES" sz="1300" dirty="0" smtClean="0">
                <a:latin typeface="Courier New" panose="02070309020205020404" pitchFamily="49" charset="0"/>
                <a:cs typeface="Courier New" panose="02070309020205020404" pitchFamily="49" charset="0"/>
              </a:rPr>
              <a:t>El segundo &lt;h2&gt; se </a:t>
            </a:r>
            <a:r>
              <a:rPr lang="pt-BR" altLang="es-ES" sz="1300" dirty="0" err="1">
                <a:latin typeface="Courier New" panose="02070309020205020404" pitchFamily="49" charset="0"/>
                <a:cs typeface="Courier New" panose="02070309020205020404" pitchFamily="49" charset="0"/>
              </a:rPr>
              <a:t>pondrá</a:t>
            </a:r>
            <a:r>
              <a:rPr lang="pt-BR" altLang="es-ES" sz="1300" dirty="0">
                <a:latin typeface="Courier New" panose="02070309020205020404" pitchFamily="49" charset="0"/>
                <a:cs typeface="Courier New" panose="02070309020205020404" pitchFamily="49" charset="0"/>
              </a:rPr>
              <a:t> </a:t>
            </a:r>
            <a:r>
              <a:rPr lang="pt-BR" altLang="es-ES" sz="1300" dirty="0" err="1">
                <a:latin typeface="Courier New" panose="02070309020205020404" pitchFamily="49" charset="0"/>
                <a:cs typeface="Courier New" panose="02070309020205020404" pitchFamily="49" charset="0"/>
              </a:rPr>
              <a:t>en</a:t>
            </a:r>
            <a:r>
              <a:rPr lang="pt-BR" altLang="es-ES" sz="1300" dirty="0">
                <a:latin typeface="Courier New" panose="02070309020205020404" pitchFamily="49" charset="0"/>
                <a:cs typeface="Courier New" panose="02070309020205020404" pitchFamily="49" charset="0"/>
              </a:rPr>
              <a:t> rojo </a:t>
            </a:r>
            <a:r>
              <a:rPr lang="pt-BR" altLang="es-ES" sz="1300" dirty="0" err="1">
                <a:latin typeface="Courier New" panose="02070309020205020404" pitchFamily="49" charset="0"/>
                <a:cs typeface="Courier New" panose="02070309020205020404" pitchFamily="49" charset="0"/>
              </a:rPr>
              <a:t>ya</a:t>
            </a:r>
            <a:r>
              <a:rPr lang="pt-BR" altLang="es-ES" sz="1300" dirty="0">
                <a:latin typeface="Courier New" panose="02070309020205020404" pitchFamily="49" charset="0"/>
                <a:cs typeface="Courier New" panose="02070309020205020404" pitchFamily="49" charset="0"/>
              </a:rPr>
              <a:t> que </a:t>
            </a:r>
            <a:r>
              <a:rPr lang="pt-BR" altLang="es-ES" sz="1300" dirty="0" err="1" smtClean="0">
                <a:latin typeface="Courier New" panose="02070309020205020404" pitchFamily="49" charset="0"/>
                <a:cs typeface="Courier New" panose="02070309020205020404" pitchFamily="49" charset="0"/>
              </a:rPr>
              <a:t>también</a:t>
            </a:r>
            <a:r>
              <a:rPr lang="pt-BR" altLang="es-ES" sz="1300" dirty="0" smtClean="0">
                <a:latin typeface="Courier New" panose="02070309020205020404" pitchFamily="49" charset="0"/>
                <a:cs typeface="Courier New" panose="02070309020205020404" pitchFamily="49" charset="0"/>
              </a:rPr>
              <a:t> es </a:t>
            </a:r>
            <a:r>
              <a:rPr lang="pt-BR" altLang="es-ES" sz="1300" dirty="0" err="1">
                <a:latin typeface="Courier New" panose="02070309020205020404" pitchFamily="49" charset="0"/>
                <a:cs typeface="Courier New" panose="02070309020205020404" pitchFamily="49" charset="0"/>
              </a:rPr>
              <a:t>hermano</a:t>
            </a:r>
            <a:r>
              <a:rPr lang="pt-BR" altLang="es-ES" sz="1300" dirty="0">
                <a:latin typeface="Courier New" panose="02070309020205020404" pitchFamily="49" charset="0"/>
                <a:cs typeface="Courier New" panose="02070309020205020404" pitchFamily="49" charset="0"/>
              </a:rPr>
              <a:t> de </a:t>
            </a:r>
            <a:r>
              <a:rPr lang="pt-BR" altLang="es-ES" sz="1300" dirty="0" smtClean="0">
                <a:latin typeface="Courier New" panose="02070309020205020404" pitchFamily="49" charset="0"/>
                <a:cs typeface="Courier New" panose="02070309020205020404" pitchFamily="49" charset="0"/>
              </a:rPr>
              <a:t>&lt;h1&gt; */</a:t>
            </a:r>
          </a:p>
          <a:p>
            <a:pPr marL="0" indent="0" eaLnBrk="1" hangingPunct="1">
              <a:buNone/>
            </a:pPr>
            <a:endParaRPr lang="pt-BR" altLang="es-ES" sz="1300" dirty="0">
              <a:latin typeface="Courier New" panose="02070309020205020404" pitchFamily="49" charset="0"/>
              <a:cs typeface="Courier New" panose="02070309020205020404" pitchFamily="49" charset="0"/>
            </a:endParaRPr>
          </a:p>
          <a:p>
            <a:pPr marL="266700" indent="-266700" eaLnBrk="1" hangingPunct="1">
              <a:buNone/>
            </a:pPr>
            <a:r>
              <a:rPr lang="pt-BR" altLang="es-ES" sz="1300" dirty="0" smtClean="0">
                <a:latin typeface="Courier New" panose="02070309020205020404" pitchFamily="49" charset="0"/>
                <a:cs typeface="Courier New" panose="02070309020205020404" pitchFamily="49" charset="0"/>
              </a:rPr>
              <a:t>h1 ~ </a:t>
            </a:r>
            <a:r>
              <a:rPr lang="pt-BR" altLang="es-ES" sz="1300" dirty="0">
                <a:latin typeface="Courier New" panose="02070309020205020404" pitchFamily="49" charset="0"/>
                <a:cs typeface="Courier New" panose="02070309020205020404" pitchFamily="49" charset="0"/>
              </a:rPr>
              <a:t>h2 { color: </a:t>
            </a:r>
            <a:r>
              <a:rPr lang="pt-BR" altLang="es-ES" sz="1300" dirty="0" err="1">
                <a:latin typeface="Courier New" panose="02070309020205020404" pitchFamily="49" charset="0"/>
                <a:cs typeface="Courier New" panose="02070309020205020404" pitchFamily="49" charset="0"/>
              </a:rPr>
              <a:t>red</a:t>
            </a:r>
            <a:r>
              <a:rPr lang="pt-BR" altLang="es-ES" sz="1300" dirty="0">
                <a:latin typeface="Courier New" panose="02070309020205020404" pitchFamily="49" charset="0"/>
                <a:cs typeface="Courier New" panose="02070309020205020404" pitchFamily="49" charset="0"/>
              </a:rPr>
              <a:t> }</a:t>
            </a:r>
          </a:p>
          <a:p>
            <a:pPr marL="266700" indent="-266700" eaLnBrk="1" hangingPunct="1">
              <a:buNone/>
            </a:pPr>
            <a:endParaRPr lang="pt-BR" altLang="es-ES" sz="1300" dirty="0">
              <a:latin typeface="Courier New" panose="02070309020205020404" pitchFamily="49" charset="0"/>
              <a:cs typeface="Courier New" panose="02070309020205020404" pitchFamily="49" charset="0"/>
            </a:endParaRPr>
          </a:p>
          <a:p>
            <a:pPr marL="266700" indent="-266700" eaLnBrk="1" hangingPunct="1">
              <a:buNone/>
            </a:pPr>
            <a:r>
              <a:rPr lang="pt-BR" altLang="es-ES" sz="1300" dirty="0">
                <a:latin typeface="Courier New" panose="02070309020205020404" pitchFamily="49" charset="0"/>
                <a:cs typeface="Courier New" panose="02070309020205020404" pitchFamily="49" charset="0"/>
              </a:rPr>
              <a:t>&lt;</a:t>
            </a:r>
            <a:r>
              <a:rPr lang="pt-BR" altLang="es-ES" sz="1300" dirty="0" err="1">
                <a:latin typeface="Courier New" panose="02070309020205020404" pitchFamily="49" charset="0"/>
                <a:cs typeface="Courier New" panose="02070309020205020404" pitchFamily="49" charset="0"/>
              </a:rPr>
              <a:t>body</a:t>
            </a:r>
            <a:r>
              <a:rPr lang="pt-BR" altLang="es-ES" sz="1300" dirty="0">
                <a:latin typeface="Courier New" panose="02070309020205020404" pitchFamily="49" charset="0"/>
                <a:cs typeface="Courier New" panose="02070309020205020404" pitchFamily="49" charset="0"/>
              </a:rPr>
              <a:t>&gt;</a:t>
            </a:r>
          </a:p>
          <a:p>
            <a:pPr marL="266700" indent="0" eaLnBrk="1" hangingPunct="1">
              <a:buNone/>
            </a:pPr>
            <a:r>
              <a:rPr lang="pt-BR" altLang="es-ES" sz="1300" dirty="0">
                <a:latin typeface="Courier New" panose="02070309020205020404" pitchFamily="49" charset="0"/>
                <a:cs typeface="Courier New" panose="02070309020205020404" pitchFamily="49" charset="0"/>
              </a:rPr>
              <a:t>&lt;h1&gt;Titulo1&lt;/h1&gt;</a:t>
            </a:r>
          </a:p>
          <a:p>
            <a:pPr marL="266700" indent="0" eaLnBrk="1" hangingPunct="1">
              <a:buNone/>
            </a:pPr>
            <a:r>
              <a:rPr lang="pt-BR" altLang="es-ES" sz="1300" dirty="0">
                <a:latin typeface="Courier New" panose="02070309020205020404" pitchFamily="49" charset="0"/>
                <a:cs typeface="Courier New" panose="02070309020205020404" pitchFamily="49" charset="0"/>
              </a:rPr>
              <a:t>&lt;h2&gt;Subtítulo&lt;/h2</a:t>
            </a:r>
            <a:r>
              <a:rPr lang="pt-BR" altLang="es-ES" sz="1300" dirty="0" smtClean="0">
                <a:latin typeface="Courier New" panose="02070309020205020404" pitchFamily="49" charset="0"/>
                <a:cs typeface="Courier New" panose="02070309020205020404" pitchFamily="49" charset="0"/>
              </a:rPr>
              <a:t>&gt;</a:t>
            </a:r>
          </a:p>
          <a:p>
            <a:pPr marL="266700" indent="0" eaLnBrk="1" hangingPunct="1">
              <a:buNone/>
            </a:pPr>
            <a:r>
              <a:rPr lang="pt-BR" altLang="es-ES" sz="1300" dirty="0" smtClean="0">
                <a:latin typeface="Courier New" panose="02070309020205020404" pitchFamily="49" charset="0"/>
                <a:cs typeface="Courier New" panose="02070309020205020404" pitchFamily="49" charset="0"/>
              </a:rPr>
              <a:t>... </a:t>
            </a:r>
          </a:p>
          <a:p>
            <a:pPr marL="266700" indent="0" eaLnBrk="1" hangingPunct="1">
              <a:buNone/>
            </a:pPr>
            <a:r>
              <a:rPr lang="pt-BR" altLang="es-ES" sz="1300" dirty="0" smtClean="0">
                <a:latin typeface="Courier New" panose="02070309020205020404" pitchFamily="49" charset="0"/>
                <a:cs typeface="Courier New" panose="02070309020205020404" pitchFamily="49" charset="0"/>
              </a:rPr>
              <a:t>&lt;</a:t>
            </a:r>
            <a:r>
              <a:rPr lang="pt-BR" altLang="es-ES" sz="1300" dirty="0">
                <a:latin typeface="Courier New" panose="02070309020205020404" pitchFamily="49" charset="0"/>
                <a:cs typeface="Courier New" panose="02070309020205020404" pitchFamily="49" charset="0"/>
              </a:rPr>
              <a:t>h2&gt;</a:t>
            </a:r>
            <a:r>
              <a:rPr lang="pt-BR" altLang="es-ES" sz="1300" dirty="0" err="1">
                <a:latin typeface="Courier New" panose="02070309020205020404" pitchFamily="49" charset="0"/>
                <a:cs typeface="Courier New" panose="02070309020205020404" pitchFamily="49" charset="0"/>
              </a:rPr>
              <a:t>Otro</a:t>
            </a:r>
            <a:r>
              <a:rPr lang="pt-BR" altLang="es-ES" sz="1300" dirty="0">
                <a:latin typeface="Courier New" panose="02070309020205020404" pitchFamily="49" charset="0"/>
                <a:cs typeface="Courier New" panose="02070309020205020404" pitchFamily="49" charset="0"/>
              </a:rPr>
              <a:t> subtítulo&lt;/h2</a:t>
            </a:r>
            <a:r>
              <a:rPr lang="pt-BR" altLang="es-ES" sz="1300" dirty="0" smtClean="0">
                <a:latin typeface="Courier New" panose="02070309020205020404" pitchFamily="49" charset="0"/>
                <a:cs typeface="Courier New" panose="02070309020205020404" pitchFamily="49" charset="0"/>
              </a:rPr>
              <a:t>&gt;</a:t>
            </a:r>
          </a:p>
          <a:p>
            <a:pPr marL="0" indent="0" eaLnBrk="1" hangingPunct="1">
              <a:buNone/>
            </a:pPr>
            <a:r>
              <a:rPr lang="pt-BR" altLang="es-ES" sz="1300" dirty="0" smtClean="0">
                <a:latin typeface="Courier New" panose="02070309020205020404" pitchFamily="49" charset="0"/>
                <a:cs typeface="Courier New" panose="02070309020205020404" pitchFamily="49" charset="0"/>
              </a:rPr>
              <a:t>&lt;/</a:t>
            </a:r>
            <a:r>
              <a:rPr lang="pt-BR" altLang="es-ES" sz="1300" dirty="0" err="1">
                <a:latin typeface="Courier New" panose="02070309020205020404" pitchFamily="49" charset="0"/>
                <a:cs typeface="Courier New" panose="02070309020205020404" pitchFamily="49" charset="0"/>
              </a:rPr>
              <a:t>body</a:t>
            </a:r>
            <a:r>
              <a:rPr lang="pt-BR" altLang="es-ES" sz="1300" dirty="0" smtClean="0">
                <a:latin typeface="Courier New" panose="02070309020205020404" pitchFamily="49" charset="0"/>
                <a:cs typeface="Courier New" panose="02070309020205020404" pitchFamily="49" charset="0"/>
              </a:rPr>
              <a:t>&gt;</a:t>
            </a:r>
            <a:endParaRPr lang="pt-BR" altLang="es-ES" sz="1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7699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de atributo</a:t>
            </a:r>
            <a:endParaRPr lang="es-ES" sz="2400" b="1" dirty="0">
              <a:latin typeface="+mj-lt"/>
            </a:endParaRPr>
          </a:p>
          <a:p>
            <a:pPr marL="538163" lvl="2" indent="-342900" algn="just">
              <a:lnSpc>
                <a:spcPct val="120000"/>
              </a:lnSpc>
              <a:spcBef>
                <a:spcPts val="0"/>
              </a:spcBef>
              <a:buClr>
                <a:schemeClr val="accent1">
                  <a:lumMod val="75000"/>
                </a:schemeClr>
              </a:buClr>
              <a:buSzPct val="90000"/>
              <a:buFont typeface="+mj-lt"/>
              <a:buAutoNum type="arabicPeriod"/>
            </a:pPr>
            <a:r>
              <a:rPr lang="es-ES" sz="1600" dirty="0" smtClean="0">
                <a:latin typeface="+mj-lt"/>
              </a:rPr>
              <a:t>[</a:t>
            </a:r>
            <a:r>
              <a:rPr lang="es-ES" sz="1600" b="1" dirty="0" err="1">
                <a:latin typeface="+mj-lt"/>
              </a:rPr>
              <a:t>nombre_atributo</a:t>
            </a:r>
            <a:r>
              <a:rPr lang="es-ES" sz="1600" dirty="0">
                <a:latin typeface="+mj-lt"/>
              </a:rPr>
              <a:t>], selecciona los elementos que tienen establecido el atributo llamado </a:t>
            </a:r>
            <a:r>
              <a:rPr lang="es-ES" sz="1600" dirty="0" err="1">
                <a:latin typeface="+mj-lt"/>
              </a:rPr>
              <a:t>nombre_atributo</a:t>
            </a:r>
            <a:r>
              <a:rPr lang="es-ES" sz="1600" dirty="0">
                <a:latin typeface="+mj-lt"/>
              </a:rPr>
              <a:t>, independientemente de su valor</a:t>
            </a:r>
            <a:r>
              <a:rPr lang="es-ES" sz="1600" dirty="0" smtClean="0">
                <a:latin typeface="+mj-lt"/>
              </a:rPr>
              <a:t>.</a:t>
            </a:r>
          </a:p>
          <a:p>
            <a:pPr marL="982980" lvl="2" indent="-342900" algn="just">
              <a:lnSpc>
                <a:spcPct val="120000"/>
              </a:lnSpc>
              <a:spcBef>
                <a:spcPts val="0"/>
              </a:spcBef>
              <a:buClr>
                <a:schemeClr val="accent1">
                  <a:lumMod val="75000"/>
                </a:schemeClr>
              </a:buClr>
              <a:buSzPct val="90000"/>
              <a:buFont typeface="+mj-lt"/>
              <a:buAutoNum type="arabicPeriod"/>
            </a:pPr>
            <a:endParaRPr lang="es-ES" sz="1600" dirty="0" smtClean="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smtClean="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538163" lvl="2" indent="-342900" algn="just">
              <a:spcBef>
                <a:spcPts val="0"/>
              </a:spcBef>
              <a:buClr>
                <a:schemeClr val="accent1">
                  <a:lumMod val="75000"/>
                </a:schemeClr>
              </a:buClr>
              <a:buSzPct val="90000"/>
              <a:buFont typeface="+mj-lt"/>
              <a:buAutoNum type="arabicPeriod" startAt="2"/>
            </a:pPr>
            <a:endParaRPr lang="es-ES" sz="1600" dirty="0" smtClean="0">
              <a:latin typeface="+mj-lt"/>
            </a:endParaRPr>
          </a:p>
          <a:p>
            <a:pPr marL="538163" lvl="2" indent="-342900" algn="just">
              <a:spcBef>
                <a:spcPts val="0"/>
              </a:spcBef>
              <a:buClr>
                <a:schemeClr val="accent1">
                  <a:lumMod val="75000"/>
                </a:schemeClr>
              </a:buClr>
              <a:buSzPct val="90000"/>
              <a:buFont typeface="+mj-lt"/>
              <a:buAutoNum type="arabicPeriod" startAt="2"/>
            </a:pPr>
            <a:r>
              <a:rPr lang="es-ES" sz="1600" dirty="0" smtClean="0">
                <a:latin typeface="+mj-lt"/>
              </a:rPr>
              <a:t>[</a:t>
            </a:r>
            <a:r>
              <a:rPr lang="es-ES" sz="1600" b="1" dirty="0" err="1">
                <a:latin typeface="+mj-lt"/>
              </a:rPr>
              <a:t>nombre_atributo</a:t>
            </a:r>
            <a:r>
              <a:rPr lang="es-ES" sz="1600" b="1" dirty="0">
                <a:latin typeface="+mj-lt"/>
              </a:rPr>
              <a:t>=valor</a:t>
            </a:r>
            <a:r>
              <a:rPr lang="es-ES" sz="1600" dirty="0">
                <a:latin typeface="+mj-lt"/>
              </a:rPr>
              <a:t>], selecciona los elementos que tienen establecido un atributo llamado </a:t>
            </a:r>
            <a:r>
              <a:rPr lang="es-ES" sz="1600" dirty="0" err="1">
                <a:latin typeface="+mj-lt"/>
              </a:rPr>
              <a:t>nombre_atributo</a:t>
            </a:r>
            <a:r>
              <a:rPr lang="es-ES" sz="1600" dirty="0">
                <a:latin typeface="+mj-lt"/>
              </a:rPr>
              <a:t> con un valor igual a valor.</a:t>
            </a:r>
          </a:p>
          <a:p>
            <a:pPr marL="982980" lvl="2" indent="-342900">
              <a:lnSpc>
                <a:spcPct val="120000"/>
              </a:lnSpc>
              <a:spcBef>
                <a:spcPts val="0"/>
              </a:spcBef>
              <a:buClr>
                <a:schemeClr val="accent1">
                  <a:lumMod val="75000"/>
                </a:schemeClr>
              </a:buClr>
              <a:buFont typeface="+mj-lt"/>
              <a:buAutoNum type="arabicPeriod" startAt="2"/>
            </a:pPr>
            <a:endParaRPr lang="es-ES" sz="1600" dirty="0" smtClean="0">
              <a:latin typeface="+mj-lt"/>
            </a:endParaRPr>
          </a:p>
          <a:p>
            <a:pPr marL="630873" lvl="1" indent="-265113">
              <a:lnSpc>
                <a:spcPct val="120000"/>
              </a:lnSpc>
              <a:spcBef>
                <a:spcPts val="0"/>
              </a:spcBef>
              <a:buClr>
                <a:schemeClr val="accent1">
                  <a:lumMod val="75000"/>
                </a:schemeClr>
              </a:buClr>
            </a:pPr>
            <a:endParaRPr lang="es-ES" sz="1700" dirty="0" smtClean="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630873" lvl="1" indent="-265113">
              <a:lnSpc>
                <a:spcPct val="120000"/>
              </a:lnSpc>
              <a:spcBef>
                <a:spcPts val="0"/>
              </a:spcBef>
              <a:buClr>
                <a:schemeClr val="accent1">
                  <a:lumMod val="75000"/>
                </a:schemeClr>
              </a:buClr>
            </a:pPr>
            <a:endParaRPr lang="es-ES" sz="17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18</a:t>
            </a:fld>
            <a:endParaRPr lang="es-ES" dirty="0"/>
          </a:p>
        </p:txBody>
      </p:sp>
      <p:sp>
        <p:nvSpPr>
          <p:cNvPr id="7" name="Text Box 4"/>
          <p:cNvSpPr txBox="1">
            <a:spLocks noChangeArrowheads="1"/>
          </p:cNvSpPr>
          <p:nvPr/>
        </p:nvSpPr>
        <p:spPr bwMode="auto">
          <a:xfrm>
            <a:off x="1115616" y="2780928"/>
            <a:ext cx="7272808" cy="120032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200" dirty="0">
                <a:latin typeface="Courier New" panose="02070309020205020404" pitchFamily="49" charset="0"/>
                <a:cs typeface="Courier New" panose="02070309020205020404" pitchFamily="49" charset="0"/>
              </a:rPr>
              <a:t>/* Se muestran </a:t>
            </a:r>
            <a:r>
              <a:rPr lang="es-ES" altLang="es-ES" sz="1200" dirty="0" smtClean="0">
                <a:latin typeface="Courier New" panose="02070309020205020404" pitchFamily="49" charset="0"/>
                <a:cs typeface="Courier New" panose="02070309020205020404" pitchFamily="49" charset="0"/>
              </a:rPr>
              <a:t>en azul </a:t>
            </a:r>
            <a:r>
              <a:rPr lang="es-ES" altLang="es-ES" sz="1200" dirty="0">
                <a:latin typeface="Courier New" panose="02070309020205020404" pitchFamily="49" charset="0"/>
                <a:cs typeface="Courier New" panose="02070309020205020404" pitchFamily="49" charset="0"/>
              </a:rPr>
              <a:t>todos los </a:t>
            </a:r>
            <a:r>
              <a:rPr lang="es-ES" altLang="es-ES" sz="1200" dirty="0" smtClean="0">
                <a:latin typeface="Courier New" panose="02070309020205020404" pitchFamily="49" charset="0"/>
                <a:cs typeface="Courier New" panose="02070309020205020404" pitchFamily="49" charset="0"/>
              </a:rPr>
              <a:t>&lt;a&gt; </a:t>
            </a:r>
            <a:r>
              <a:rPr lang="es-ES" altLang="es-ES" sz="1200" dirty="0">
                <a:latin typeface="Courier New" panose="02070309020205020404" pitchFamily="49" charset="0"/>
                <a:cs typeface="Courier New" panose="02070309020205020404" pitchFamily="49" charset="0"/>
              </a:rPr>
              <a:t>que </a:t>
            </a:r>
            <a:r>
              <a:rPr lang="es-ES" altLang="es-ES" sz="1200" dirty="0" smtClean="0">
                <a:latin typeface="Courier New" panose="02070309020205020404" pitchFamily="49" charset="0"/>
                <a:cs typeface="Courier New" panose="02070309020205020404" pitchFamily="49" charset="0"/>
              </a:rPr>
              <a:t>tengan un </a:t>
            </a:r>
            <a:r>
              <a:rPr lang="es-ES" altLang="es-ES" sz="1200" dirty="0">
                <a:latin typeface="Courier New" panose="02070309020205020404" pitchFamily="49" charset="0"/>
                <a:cs typeface="Courier New" panose="02070309020205020404" pitchFamily="49" charset="0"/>
              </a:rPr>
              <a:t>atributo </a:t>
            </a:r>
            <a:r>
              <a:rPr lang="es-ES" altLang="es-ES" sz="1200" dirty="0" err="1" smtClean="0">
                <a:latin typeface="Courier New" panose="02070309020205020404" pitchFamily="49" charset="0"/>
                <a:cs typeface="Courier New" panose="02070309020205020404" pitchFamily="49" charset="0"/>
              </a:rPr>
              <a:t>class</a:t>
            </a:r>
            <a:r>
              <a:rPr lang="es-ES" altLang="es-ES" sz="1200" dirty="0" smtClean="0">
                <a:latin typeface="Courier New" panose="02070309020205020404" pitchFamily="49" charset="0"/>
                <a:cs typeface="Courier New" panose="02070309020205020404" pitchFamily="49" charset="0"/>
              </a:rPr>
              <a:t>, </a:t>
            </a:r>
            <a:r>
              <a:rPr lang="es-ES" altLang="es-ES" sz="1200" dirty="0">
                <a:latin typeface="Courier New" panose="02070309020205020404" pitchFamily="49" charset="0"/>
                <a:cs typeface="Courier New" panose="02070309020205020404" pitchFamily="49" charset="0"/>
              </a:rPr>
              <a:t>independientemente de su valor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None/>
            </a:pPr>
            <a:r>
              <a:rPr lang="es-ES" altLang="es-ES" sz="1200" dirty="0">
                <a:latin typeface="Courier New" panose="02070309020205020404" pitchFamily="49" charset="0"/>
                <a:cs typeface="Courier New" panose="02070309020205020404" pitchFamily="49" charset="0"/>
              </a:rPr>
              <a:t>a[</a:t>
            </a:r>
            <a:r>
              <a:rPr lang="es-ES" altLang="es-ES" sz="1200" dirty="0" err="1">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 {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  color</a:t>
            </a:r>
            <a:r>
              <a:rPr lang="es-ES" altLang="es-ES" sz="1200" dirty="0">
                <a:latin typeface="Courier New" panose="02070309020205020404" pitchFamily="49" charset="0"/>
                <a:cs typeface="Courier New" panose="02070309020205020404" pitchFamily="49" charset="0"/>
              </a:rPr>
              <a:t>: blue;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t>
            </a:r>
            <a:endParaRPr lang="es-ES" altLang="es-ES" sz="1200" dirty="0">
              <a:latin typeface="Courier New" panose="02070309020205020404" pitchFamily="49" charset="0"/>
              <a:cs typeface="Courier New" panose="02070309020205020404" pitchFamily="49" charset="0"/>
            </a:endParaRPr>
          </a:p>
        </p:txBody>
      </p:sp>
      <p:sp>
        <p:nvSpPr>
          <p:cNvPr id="9" name="Text Box 4"/>
          <p:cNvSpPr txBox="1">
            <a:spLocks noChangeArrowheads="1"/>
          </p:cNvSpPr>
          <p:nvPr/>
        </p:nvSpPr>
        <p:spPr bwMode="auto">
          <a:xfrm>
            <a:off x="1115616" y="4724898"/>
            <a:ext cx="7272808" cy="1754326"/>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 </a:t>
            </a:r>
            <a:r>
              <a:rPr lang="es-ES" altLang="es-ES" sz="1200" dirty="0">
                <a:latin typeface="Courier New" panose="02070309020205020404" pitchFamily="49" charset="0"/>
                <a:cs typeface="Courier New" panose="02070309020205020404" pitchFamily="49" charset="0"/>
              </a:rPr>
              <a:t>Se muestran </a:t>
            </a:r>
            <a:r>
              <a:rPr lang="es-ES" altLang="es-ES" sz="1200" dirty="0" smtClean="0">
                <a:latin typeface="Courier New" panose="02070309020205020404" pitchFamily="49" charset="0"/>
                <a:cs typeface="Courier New" panose="02070309020205020404" pitchFamily="49" charset="0"/>
              </a:rPr>
              <a:t>en azul </a:t>
            </a:r>
            <a:r>
              <a:rPr lang="es-ES" altLang="es-ES" sz="1200" dirty="0">
                <a:latin typeface="Courier New" panose="02070309020205020404" pitchFamily="49" charset="0"/>
                <a:cs typeface="Courier New" panose="02070309020205020404" pitchFamily="49" charset="0"/>
              </a:rPr>
              <a:t>todos los </a:t>
            </a:r>
            <a:r>
              <a:rPr lang="es-ES" altLang="es-ES" sz="1200" dirty="0" smtClean="0">
                <a:latin typeface="Courier New" panose="02070309020205020404" pitchFamily="49" charset="0"/>
                <a:cs typeface="Courier New" panose="02070309020205020404" pitchFamily="49" charset="0"/>
              </a:rPr>
              <a:t>&lt;a&gt; </a:t>
            </a:r>
            <a:r>
              <a:rPr lang="es-ES" altLang="es-ES" sz="1200" dirty="0">
                <a:latin typeface="Courier New" panose="02070309020205020404" pitchFamily="49" charset="0"/>
                <a:cs typeface="Courier New" panose="02070309020205020404" pitchFamily="49" charset="0"/>
              </a:rPr>
              <a:t>que </a:t>
            </a:r>
            <a:r>
              <a:rPr lang="es-ES" altLang="es-ES" sz="1200" dirty="0" smtClean="0">
                <a:latin typeface="Courier New" panose="02070309020205020404" pitchFamily="49" charset="0"/>
                <a:cs typeface="Courier New" panose="02070309020205020404" pitchFamily="49" charset="0"/>
              </a:rPr>
              <a:t>tengan un </a:t>
            </a:r>
            <a:r>
              <a:rPr lang="es-ES" altLang="es-ES" sz="1200" dirty="0">
                <a:latin typeface="Courier New" panose="02070309020205020404" pitchFamily="49" charset="0"/>
                <a:cs typeface="Courier New" panose="02070309020205020404" pitchFamily="49" charset="0"/>
              </a:rPr>
              <a:t>atributo </a:t>
            </a:r>
            <a:r>
              <a:rPr lang="es-ES" altLang="es-ES" sz="1200" dirty="0" err="1" smtClean="0">
                <a:latin typeface="Courier New" panose="02070309020205020404" pitchFamily="49" charset="0"/>
                <a:cs typeface="Courier New" panose="02070309020205020404" pitchFamily="49" charset="0"/>
              </a:rPr>
              <a:t>class</a:t>
            </a:r>
            <a:r>
              <a:rPr lang="es-ES" altLang="es-ES" sz="1200" dirty="0" smtClean="0">
                <a:latin typeface="Courier New" panose="02070309020205020404" pitchFamily="49" charset="0"/>
                <a:cs typeface="Courier New" panose="02070309020205020404" pitchFamily="49" charset="0"/>
              </a:rPr>
              <a:t>="</a:t>
            </a:r>
            <a:r>
              <a:rPr lang="es-ES" altLang="es-ES" sz="1200" dirty="0">
                <a:latin typeface="Courier New" panose="02070309020205020404" pitchFamily="49" charset="0"/>
                <a:cs typeface="Courier New" panose="02070309020205020404" pitchFamily="49" charset="0"/>
              </a:rPr>
              <a:t>externo</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a:t>
            </a:r>
            <a:r>
              <a:rPr lang="es-ES" altLang="es-ES" sz="1200" dirty="0" err="1" smtClean="0">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="externo"] </a:t>
            </a:r>
            <a:r>
              <a:rPr lang="es-ES" altLang="es-ES" sz="1200" dirty="0" smtClean="0">
                <a:latin typeface="Courier New" panose="02070309020205020404" pitchFamily="49" charset="0"/>
                <a:cs typeface="Courier New" panose="02070309020205020404" pitchFamily="49" charset="0"/>
              </a:rPr>
              <a:t>{      /* Sería equivalente a: </a:t>
            </a:r>
            <a:r>
              <a:rPr lang="es-ES" altLang="es-ES" sz="1200" dirty="0" err="1" smtClean="0">
                <a:latin typeface="Courier New" panose="02070309020205020404" pitchFamily="49" charset="0"/>
                <a:cs typeface="Courier New" panose="02070309020205020404" pitchFamily="49" charset="0"/>
              </a:rPr>
              <a:t>a.externo</a:t>
            </a:r>
            <a:r>
              <a:rPr lang="es-ES" altLang="es-ES" sz="1200" dirty="0" smtClean="0">
                <a:latin typeface="Courier New" panose="02070309020205020404" pitchFamily="49" charset="0"/>
                <a:cs typeface="Courier New" panose="02070309020205020404" pitchFamily="49" charset="0"/>
              </a:rPr>
              <a:t> {</a:t>
            </a:r>
            <a:r>
              <a:rPr lang="es-ES" altLang="es-ES" sz="1200" dirty="0" err="1" smtClean="0">
                <a:latin typeface="Courier New" panose="02070309020205020404" pitchFamily="49" charset="0"/>
                <a:cs typeface="Courier New" panose="02070309020205020404" pitchFamily="49" charset="0"/>
              </a:rPr>
              <a:t>color:blue</a:t>
            </a:r>
            <a:r>
              <a:rPr lang="es-ES" altLang="es-ES" sz="1200" dirty="0" smtClean="0">
                <a:latin typeface="Courier New" panose="02070309020205020404" pitchFamily="49" charset="0"/>
                <a:cs typeface="Courier New" panose="02070309020205020404" pitchFamily="49" charset="0"/>
              </a:rPr>
              <a:t>} */</a:t>
            </a:r>
          </a:p>
          <a:p>
            <a:pPr marL="266700" indent="-266700" eaLnBrk="1" hangingPunct="1">
              <a:buNone/>
            </a:pPr>
            <a:r>
              <a:rPr lang="es-ES" altLang="es-ES" sz="1200" dirty="0">
                <a:latin typeface="Courier New" panose="02070309020205020404" pitchFamily="49" charset="0"/>
                <a:cs typeface="Courier New" panose="02070309020205020404" pitchFamily="49" charset="0"/>
              </a:rPr>
              <a:t> </a:t>
            </a:r>
            <a:r>
              <a:rPr lang="es-ES" altLang="es-ES" sz="1200" dirty="0" smtClean="0">
                <a:latin typeface="Courier New" panose="02070309020205020404" pitchFamily="49" charset="0"/>
                <a:cs typeface="Courier New" panose="02070309020205020404" pitchFamily="49" charset="0"/>
              </a:rPr>
              <a:t> color</a:t>
            </a:r>
            <a:r>
              <a:rPr lang="es-ES" altLang="es-ES" sz="1200" dirty="0">
                <a:latin typeface="Courier New" panose="02070309020205020404" pitchFamily="49" charset="0"/>
                <a:cs typeface="Courier New" panose="02070309020205020404" pitchFamily="49" charset="0"/>
              </a:rPr>
              <a:t>: blue;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endParaRPr lang="es-ES" altLang="es-ES" sz="1200" dirty="0" smtClean="0">
              <a:latin typeface="Courier New" panose="02070309020205020404" pitchFamily="49" charset="0"/>
              <a:cs typeface="Courier New" panose="02070309020205020404" pitchFamily="49" charset="0"/>
            </a:endParaRPr>
          </a:p>
          <a:p>
            <a:pPr marL="0" indent="0" eaLnBrk="1" hangingPunct="1">
              <a:buNone/>
            </a:pPr>
            <a:r>
              <a:rPr lang="es-ES" altLang="es-ES" sz="1200" dirty="0">
                <a:latin typeface="Courier New" panose="02070309020205020404" pitchFamily="49" charset="0"/>
                <a:cs typeface="Courier New" panose="02070309020205020404" pitchFamily="49" charset="0"/>
              </a:rPr>
              <a:t>/* Se muestran </a:t>
            </a:r>
            <a:r>
              <a:rPr lang="es-ES" altLang="es-ES" sz="1200" dirty="0" smtClean="0">
                <a:latin typeface="Courier New" panose="02070309020205020404" pitchFamily="49" charset="0"/>
                <a:cs typeface="Courier New" panose="02070309020205020404" pitchFamily="49" charset="0"/>
              </a:rPr>
              <a:t>en azul </a:t>
            </a:r>
            <a:r>
              <a:rPr lang="es-ES" altLang="es-ES" sz="1200" dirty="0">
                <a:latin typeface="Courier New" panose="02070309020205020404" pitchFamily="49" charset="0"/>
                <a:cs typeface="Courier New" panose="02070309020205020404" pitchFamily="49" charset="0"/>
              </a:rPr>
              <a:t>todos los </a:t>
            </a:r>
            <a:r>
              <a:rPr lang="es-ES" altLang="es-ES" sz="1200" dirty="0" smtClean="0">
                <a:latin typeface="Courier New" panose="02070309020205020404" pitchFamily="49" charset="0"/>
                <a:cs typeface="Courier New" panose="02070309020205020404" pitchFamily="49" charset="0"/>
              </a:rPr>
              <a:t>&lt;a&gt; </a:t>
            </a:r>
            <a:r>
              <a:rPr lang="es-ES" altLang="es-ES" sz="1200" dirty="0">
                <a:latin typeface="Courier New" panose="02070309020205020404" pitchFamily="49" charset="0"/>
                <a:cs typeface="Courier New" panose="02070309020205020404" pitchFamily="49" charset="0"/>
              </a:rPr>
              <a:t>que </a:t>
            </a:r>
            <a:r>
              <a:rPr lang="es-ES" altLang="es-ES" sz="1200" dirty="0" smtClean="0">
                <a:latin typeface="Courier New" panose="02070309020205020404" pitchFamily="49" charset="0"/>
                <a:cs typeface="Courier New" panose="02070309020205020404" pitchFamily="49" charset="0"/>
              </a:rPr>
              <a:t>apuntan </a:t>
            </a:r>
            <a:r>
              <a:rPr lang="es-ES" altLang="es-ES" sz="1200" dirty="0">
                <a:latin typeface="Courier New" panose="02070309020205020404" pitchFamily="49" charset="0"/>
                <a:cs typeface="Courier New" panose="02070309020205020404" pitchFamily="49" charset="0"/>
              </a:rPr>
              <a:t>a </a:t>
            </a:r>
            <a:r>
              <a:rPr lang="es-ES" altLang="es-ES" sz="1200" dirty="0" smtClean="0">
                <a:latin typeface="Courier New" panose="02070309020205020404" pitchFamily="49" charset="0"/>
                <a:cs typeface="Courier New" panose="02070309020205020404" pitchFamily="49" charset="0"/>
              </a:rPr>
              <a:t>"http</a:t>
            </a:r>
            <a:r>
              <a:rPr lang="es-ES" altLang="es-ES" sz="1200" dirty="0">
                <a:latin typeface="Courier New" panose="02070309020205020404" pitchFamily="49" charset="0"/>
                <a:cs typeface="Courier New" panose="02070309020205020404" pitchFamily="49" charset="0"/>
              </a:rPr>
              <a:t>://www.ejemplo.com</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a:t>
            </a:r>
            <a:r>
              <a:rPr lang="es-ES" altLang="es-ES" sz="1200" dirty="0" err="1" smtClean="0">
                <a:latin typeface="Courier New" panose="02070309020205020404" pitchFamily="49" charset="0"/>
                <a:cs typeface="Courier New" panose="02070309020205020404" pitchFamily="49" charset="0"/>
              </a:rPr>
              <a:t>href</a:t>
            </a:r>
            <a:r>
              <a:rPr lang="es-ES" altLang="es-ES" sz="1200" dirty="0">
                <a:latin typeface="Courier New" panose="02070309020205020404" pitchFamily="49" charset="0"/>
                <a:cs typeface="Courier New" panose="02070309020205020404" pitchFamily="49" charset="0"/>
              </a:rPr>
              <a:t>="http://www.ejemplo.com"]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  color</a:t>
            </a:r>
            <a:r>
              <a:rPr lang="es-ES" altLang="es-ES" sz="1200" dirty="0">
                <a:latin typeface="Courier New" panose="02070309020205020404" pitchFamily="49" charset="0"/>
                <a:cs typeface="Courier New" panose="02070309020205020404" pitchFamily="49" charset="0"/>
              </a:rPr>
              <a:t>: blue;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t>
            </a:r>
            <a:endParaRPr lang="es-ES" altLang="es-E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9790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de atributo</a:t>
            </a:r>
            <a:endParaRPr lang="es-ES" sz="2400" b="1" dirty="0">
              <a:latin typeface="+mj-lt"/>
            </a:endParaRPr>
          </a:p>
          <a:p>
            <a:pPr marL="538163" lvl="2" indent="-342900" algn="just">
              <a:spcBef>
                <a:spcPts val="0"/>
              </a:spcBef>
              <a:buClr>
                <a:schemeClr val="accent1">
                  <a:lumMod val="75000"/>
                </a:schemeClr>
              </a:buClr>
              <a:buSzPct val="90000"/>
              <a:buFont typeface="+mj-lt"/>
              <a:buAutoNum type="arabicPeriod" startAt="3"/>
            </a:pPr>
            <a:r>
              <a:rPr lang="es-ES" sz="1600" dirty="0" smtClean="0">
                <a:latin typeface="+mj-lt"/>
              </a:rPr>
              <a:t>[</a:t>
            </a:r>
            <a:r>
              <a:rPr lang="es-ES" sz="1600" b="1" dirty="0" err="1">
                <a:latin typeface="+mj-lt"/>
              </a:rPr>
              <a:t>nombre_atributo</a:t>
            </a:r>
            <a:r>
              <a:rPr lang="es-ES" sz="1600" b="1" dirty="0">
                <a:latin typeface="+mj-lt"/>
              </a:rPr>
              <a:t>~=valor</a:t>
            </a:r>
            <a:r>
              <a:rPr lang="es-ES" sz="1600" dirty="0">
                <a:latin typeface="+mj-lt"/>
              </a:rPr>
              <a:t>], selecciona los elementos que tienen establecido un atributo llamado </a:t>
            </a:r>
            <a:r>
              <a:rPr lang="es-ES" sz="1600" dirty="0" err="1">
                <a:latin typeface="+mj-lt"/>
              </a:rPr>
              <a:t>nombre_atributo</a:t>
            </a:r>
            <a:r>
              <a:rPr lang="es-ES" sz="1600" dirty="0">
                <a:latin typeface="+mj-lt"/>
              </a:rPr>
              <a:t> y al menos uno de los valores del atributo es valor</a:t>
            </a:r>
            <a:r>
              <a:rPr lang="es-ES" sz="1600" dirty="0" smtClean="0">
                <a:latin typeface="+mj-lt"/>
              </a:rPr>
              <a:t>.</a:t>
            </a:r>
          </a:p>
          <a:p>
            <a:pPr marL="982980" lvl="2" indent="-342900" algn="just">
              <a:lnSpc>
                <a:spcPct val="120000"/>
              </a:lnSpc>
              <a:spcBef>
                <a:spcPts val="0"/>
              </a:spcBef>
              <a:buClr>
                <a:schemeClr val="accent1">
                  <a:lumMod val="75000"/>
                </a:schemeClr>
              </a:buClr>
              <a:buSzPct val="90000"/>
              <a:buFont typeface="+mj-lt"/>
              <a:buAutoNum type="arabicPeriod" startAt="3"/>
            </a:pPr>
            <a:endParaRPr lang="es-ES" sz="1600" dirty="0">
              <a:latin typeface="+mj-lt"/>
            </a:endParaRPr>
          </a:p>
          <a:p>
            <a:pPr marL="982980" lvl="2" indent="-342900" algn="just">
              <a:lnSpc>
                <a:spcPct val="120000"/>
              </a:lnSpc>
              <a:spcBef>
                <a:spcPts val="0"/>
              </a:spcBef>
              <a:buClr>
                <a:schemeClr val="accent1">
                  <a:lumMod val="75000"/>
                </a:schemeClr>
              </a:buClr>
              <a:buSzPct val="90000"/>
              <a:buFont typeface="+mj-lt"/>
              <a:buAutoNum type="arabicPeriod" startAt="3"/>
            </a:pPr>
            <a:endParaRPr lang="es-ES" sz="1600" dirty="0" smtClean="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538163" lvl="2" indent="-342900" algn="just">
              <a:spcBef>
                <a:spcPts val="0"/>
              </a:spcBef>
              <a:buClr>
                <a:schemeClr val="accent1">
                  <a:lumMod val="75000"/>
                </a:schemeClr>
              </a:buClr>
              <a:buSzPct val="90000"/>
              <a:buFont typeface="+mj-lt"/>
              <a:buAutoNum type="arabicPeriod" startAt="4"/>
            </a:pPr>
            <a:endParaRPr lang="es-ES" sz="1600" dirty="0" smtClean="0">
              <a:latin typeface="+mj-lt"/>
            </a:endParaRPr>
          </a:p>
          <a:p>
            <a:pPr marL="538163" lvl="2" indent="-342900" algn="just">
              <a:spcBef>
                <a:spcPts val="0"/>
              </a:spcBef>
              <a:buClr>
                <a:schemeClr val="accent1">
                  <a:lumMod val="75000"/>
                </a:schemeClr>
              </a:buClr>
              <a:buSzPct val="90000"/>
              <a:buFont typeface="+mj-lt"/>
              <a:buAutoNum type="arabicPeriod" startAt="4"/>
            </a:pPr>
            <a:r>
              <a:rPr lang="es-ES" sz="1600" dirty="0" smtClean="0">
                <a:latin typeface="+mj-lt"/>
              </a:rPr>
              <a:t>[</a:t>
            </a:r>
            <a:r>
              <a:rPr lang="es-ES" sz="1600" b="1" dirty="0" err="1">
                <a:latin typeface="+mj-lt"/>
              </a:rPr>
              <a:t>nombre_atributo</a:t>
            </a:r>
            <a:r>
              <a:rPr lang="es-ES" sz="1600" b="1" dirty="0">
                <a:latin typeface="+mj-lt"/>
              </a:rPr>
              <a:t>|=valor</a:t>
            </a:r>
            <a:r>
              <a:rPr lang="es-ES" sz="1600" dirty="0">
                <a:latin typeface="+mj-lt"/>
              </a:rPr>
              <a:t>], selecciona los elementos que tienen establecido un atributo llamado </a:t>
            </a:r>
            <a:r>
              <a:rPr lang="es-ES" sz="1600" dirty="0" err="1">
                <a:latin typeface="+mj-lt"/>
              </a:rPr>
              <a:t>nombre_atributo</a:t>
            </a:r>
            <a:r>
              <a:rPr lang="es-ES" sz="1600" dirty="0">
                <a:latin typeface="+mj-lt"/>
              </a:rPr>
              <a:t> y cuyo valor es una serie de palabras separadas con guiones, pero que comienza con valor. </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19</a:t>
            </a:fld>
            <a:endParaRPr lang="es-ES" dirty="0"/>
          </a:p>
        </p:txBody>
      </p:sp>
      <p:sp>
        <p:nvSpPr>
          <p:cNvPr id="7" name="Text Box 4"/>
          <p:cNvSpPr txBox="1">
            <a:spLocks noChangeArrowheads="1"/>
          </p:cNvSpPr>
          <p:nvPr/>
        </p:nvSpPr>
        <p:spPr bwMode="auto">
          <a:xfrm>
            <a:off x="1187624" y="2708920"/>
            <a:ext cx="7200800" cy="120032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200" dirty="0">
                <a:latin typeface="Courier New" panose="02070309020205020404" pitchFamily="49" charset="0"/>
                <a:cs typeface="Courier New" panose="02070309020205020404" pitchFamily="49" charset="0"/>
              </a:rPr>
              <a:t>/* Se muestran de color azul todos los enlaces que </a:t>
            </a:r>
            <a:r>
              <a:rPr lang="es-ES" altLang="es-ES" sz="1200" dirty="0" smtClean="0">
                <a:latin typeface="Courier New" panose="02070309020205020404" pitchFamily="49" charset="0"/>
                <a:cs typeface="Courier New" panose="02070309020205020404" pitchFamily="49" charset="0"/>
              </a:rPr>
              <a:t>tengan un </a:t>
            </a:r>
            <a:r>
              <a:rPr lang="es-ES" altLang="es-ES" sz="1200" dirty="0">
                <a:latin typeface="Courier New" panose="02070309020205020404" pitchFamily="49" charset="0"/>
                <a:cs typeface="Courier New" panose="02070309020205020404" pitchFamily="49" charset="0"/>
              </a:rPr>
              <a:t>atributo </a:t>
            </a:r>
            <a:r>
              <a:rPr lang="es-ES" altLang="es-ES" sz="1200" dirty="0" err="1" smtClean="0">
                <a:latin typeface="Courier New" panose="02070309020205020404" pitchFamily="49" charset="0"/>
                <a:cs typeface="Courier New" panose="02070309020205020404" pitchFamily="49" charset="0"/>
              </a:rPr>
              <a:t>class</a:t>
            </a:r>
            <a:r>
              <a:rPr lang="es-ES" altLang="es-ES" sz="1200" dirty="0" smtClean="0">
                <a:latin typeface="Courier New" panose="02070309020205020404" pitchFamily="49" charset="0"/>
                <a:cs typeface="Courier New" panose="02070309020205020404" pitchFamily="49" charset="0"/>
              </a:rPr>
              <a:t> </a:t>
            </a:r>
            <a:r>
              <a:rPr lang="es-ES" altLang="es-ES" sz="1200" dirty="0">
                <a:latin typeface="Courier New" panose="02070309020205020404" pitchFamily="49" charset="0"/>
                <a:cs typeface="Courier New" panose="02070309020205020404" pitchFamily="49" charset="0"/>
              </a:rPr>
              <a:t>en el que al menos uno de sus </a:t>
            </a:r>
            <a:r>
              <a:rPr lang="es-ES" altLang="es-ES" sz="1200" dirty="0" smtClean="0">
                <a:latin typeface="Courier New" panose="02070309020205020404" pitchFamily="49" charset="0"/>
                <a:cs typeface="Courier New" panose="02070309020205020404" pitchFamily="49" charset="0"/>
              </a:rPr>
              <a:t>valores sea </a:t>
            </a:r>
            <a:r>
              <a:rPr lang="es-ES" altLang="es-ES" sz="1200" dirty="0">
                <a:latin typeface="Courier New" panose="02070309020205020404" pitchFamily="49" charset="0"/>
                <a:cs typeface="Courier New" panose="02070309020205020404" pitchFamily="49" charset="0"/>
              </a:rPr>
              <a:t>"externo"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None/>
            </a:pPr>
            <a:r>
              <a:rPr lang="es-ES" altLang="es-ES" sz="1200" dirty="0">
                <a:latin typeface="Courier New" panose="02070309020205020404" pitchFamily="49" charset="0"/>
                <a:cs typeface="Courier New" panose="02070309020205020404" pitchFamily="49" charset="0"/>
              </a:rPr>
              <a:t>a[</a:t>
            </a:r>
            <a:r>
              <a:rPr lang="es-ES" altLang="es-ES" sz="1200" dirty="0" err="1">
                <a:latin typeface="Courier New" panose="02070309020205020404" pitchFamily="49" charset="0"/>
                <a:cs typeface="Courier New" panose="02070309020205020404" pitchFamily="49" charset="0"/>
              </a:rPr>
              <a:t>class</a:t>
            </a:r>
            <a:r>
              <a:rPr lang="es-ES" altLang="es-ES" sz="1200" dirty="0">
                <a:latin typeface="Courier New" panose="02070309020205020404" pitchFamily="49" charset="0"/>
                <a:cs typeface="Courier New" panose="02070309020205020404" pitchFamily="49" charset="0"/>
              </a:rPr>
              <a:t>~="externo"] {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a:latin typeface="Courier New" panose="02070309020205020404" pitchFamily="49" charset="0"/>
                <a:cs typeface="Courier New" panose="02070309020205020404" pitchFamily="49" charset="0"/>
              </a:rPr>
              <a:t> </a:t>
            </a:r>
            <a:r>
              <a:rPr lang="es-ES" altLang="es-ES" sz="1200" dirty="0" smtClean="0">
                <a:latin typeface="Courier New" panose="02070309020205020404" pitchFamily="49" charset="0"/>
                <a:cs typeface="Courier New" panose="02070309020205020404" pitchFamily="49" charset="0"/>
              </a:rPr>
              <a:t> color</a:t>
            </a:r>
            <a:r>
              <a:rPr lang="es-ES" altLang="es-ES" sz="1200" dirty="0">
                <a:latin typeface="Courier New" panose="02070309020205020404" pitchFamily="49" charset="0"/>
                <a:cs typeface="Courier New" panose="02070309020205020404" pitchFamily="49" charset="0"/>
              </a:rPr>
              <a:t>: blue; </a:t>
            </a:r>
            <a:endParaRPr lang="es-ES" altLang="es-ES" sz="12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a:t>
            </a:r>
            <a:endParaRPr lang="es-ES" altLang="es-ES" sz="1200" dirty="0">
              <a:latin typeface="Courier New" panose="02070309020205020404" pitchFamily="49" charset="0"/>
              <a:cs typeface="Courier New" panose="02070309020205020404" pitchFamily="49" charset="0"/>
            </a:endParaRPr>
          </a:p>
        </p:txBody>
      </p:sp>
      <p:sp>
        <p:nvSpPr>
          <p:cNvPr id="8" name="Text Box 4"/>
          <p:cNvSpPr txBox="1">
            <a:spLocks noChangeArrowheads="1"/>
          </p:cNvSpPr>
          <p:nvPr/>
        </p:nvSpPr>
        <p:spPr bwMode="auto">
          <a:xfrm>
            <a:off x="1187624" y="4847781"/>
            <a:ext cx="7200800" cy="1538883"/>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200" dirty="0" smtClean="0">
                <a:latin typeface="Courier New" panose="02070309020205020404" pitchFamily="49" charset="0"/>
                <a:cs typeface="Courier New" panose="02070309020205020404" pitchFamily="49" charset="0"/>
              </a:rPr>
              <a:t>/* </a:t>
            </a:r>
            <a:r>
              <a:rPr lang="es-ES" altLang="es-ES" sz="1200" dirty="0">
                <a:latin typeface="Courier New" panose="02070309020205020404" pitchFamily="49" charset="0"/>
                <a:cs typeface="Courier New" panose="02070309020205020404" pitchFamily="49" charset="0"/>
              </a:rPr>
              <a:t>Selecciona todos los elementos de la página cuyo atributo</a:t>
            </a:r>
          </a:p>
          <a:p>
            <a:pPr marL="266700" indent="-266700" eaLnBrk="1" hangingPunct="1">
              <a:spcAft>
                <a:spcPts val="600"/>
              </a:spcAft>
              <a:buNone/>
            </a:pPr>
            <a:r>
              <a:rPr lang="es-ES" altLang="es-ES" sz="1200" dirty="0">
                <a:latin typeface="Courier New" panose="02070309020205020404" pitchFamily="49" charset="0"/>
                <a:cs typeface="Courier New" panose="02070309020205020404" pitchFamily="49" charset="0"/>
              </a:rPr>
              <a:t>"</a:t>
            </a:r>
            <a:r>
              <a:rPr lang="es-ES" altLang="es-ES" sz="1200" dirty="0" err="1">
                <a:latin typeface="Courier New" panose="02070309020205020404" pitchFamily="49" charset="0"/>
                <a:cs typeface="Courier New" panose="02070309020205020404" pitchFamily="49" charset="0"/>
              </a:rPr>
              <a:t>lang</a:t>
            </a:r>
            <a:r>
              <a:rPr lang="es-ES" altLang="es-ES" sz="1200" dirty="0">
                <a:latin typeface="Courier New" panose="02070309020205020404" pitchFamily="49" charset="0"/>
                <a:cs typeface="Courier New" panose="02070309020205020404" pitchFamily="49" charset="0"/>
              </a:rPr>
              <a:t>" sea igual a "en", es decir, todos los elementos en inglés </a:t>
            </a:r>
            <a:r>
              <a:rPr lang="es-ES" altLang="es-ES" sz="1200" dirty="0" smtClean="0">
                <a:latin typeface="Courier New" panose="02070309020205020404" pitchFamily="49" charset="0"/>
                <a:cs typeface="Courier New" panose="02070309020205020404" pitchFamily="49" charset="0"/>
              </a:rPr>
              <a:t>*/</a:t>
            </a:r>
            <a:endParaRPr lang="es-ES" altLang="es-ES" sz="1200" dirty="0">
              <a:latin typeface="Courier New" panose="02070309020205020404" pitchFamily="49" charset="0"/>
              <a:cs typeface="Courier New" panose="02070309020205020404" pitchFamily="49" charset="0"/>
            </a:endParaRPr>
          </a:p>
          <a:p>
            <a:pPr marL="266700" indent="-266700" eaLnBrk="1" hangingPunct="1">
              <a:buNone/>
            </a:pPr>
            <a:r>
              <a:rPr lang="es-ES" altLang="es-ES" sz="1200" dirty="0">
                <a:latin typeface="Courier New" panose="02070309020205020404" pitchFamily="49" charset="0"/>
                <a:cs typeface="Courier New" panose="02070309020205020404" pitchFamily="49" charset="0"/>
              </a:rPr>
              <a:t>*[</a:t>
            </a:r>
            <a:r>
              <a:rPr lang="es-ES" altLang="es-ES" sz="1200" dirty="0" err="1">
                <a:latin typeface="Courier New" panose="02070309020205020404" pitchFamily="49" charset="0"/>
                <a:cs typeface="Courier New" panose="02070309020205020404" pitchFamily="49" charset="0"/>
              </a:rPr>
              <a:t>lang</a:t>
            </a:r>
            <a:r>
              <a:rPr lang="es-ES" altLang="es-ES" sz="1200" dirty="0">
                <a:latin typeface="Courier New" panose="02070309020205020404" pitchFamily="49" charset="0"/>
                <a:cs typeface="Courier New" panose="02070309020205020404" pitchFamily="49" charset="0"/>
              </a:rPr>
              <a:t>=en] { ... </a:t>
            </a:r>
            <a:r>
              <a:rPr lang="es-ES" altLang="es-ES" sz="1200" dirty="0" smtClean="0">
                <a:latin typeface="Courier New" panose="02070309020205020404" pitchFamily="49" charset="0"/>
                <a:cs typeface="Courier New" panose="02070309020205020404" pitchFamily="49" charset="0"/>
              </a:rPr>
              <a:t>}</a:t>
            </a:r>
          </a:p>
          <a:p>
            <a:pPr marL="266700" indent="-266700" eaLnBrk="1" hangingPunct="1">
              <a:buNone/>
            </a:pPr>
            <a:endParaRPr lang="es-ES" altLang="es-ES" sz="1200" dirty="0">
              <a:latin typeface="Courier New" panose="02070309020205020404" pitchFamily="49" charset="0"/>
              <a:cs typeface="Courier New" panose="02070309020205020404" pitchFamily="49" charset="0"/>
            </a:endParaRPr>
          </a:p>
          <a:p>
            <a:pPr marL="266700" indent="-266700" eaLnBrk="1" hangingPunct="1">
              <a:buNone/>
            </a:pPr>
            <a:r>
              <a:rPr lang="es-ES" altLang="es-ES" sz="1200" dirty="0">
                <a:latin typeface="Courier New" panose="02070309020205020404" pitchFamily="49" charset="0"/>
                <a:cs typeface="Courier New" panose="02070309020205020404" pitchFamily="49" charset="0"/>
              </a:rPr>
              <a:t>/* Selecciona todos los elementos de la página cuyo atributo</a:t>
            </a:r>
          </a:p>
          <a:p>
            <a:pPr marL="266700" indent="-266700" eaLnBrk="1" hangingPunct="1">
              <a:spcAft>
                <a:spcPts val="600"/>
              </a:spcAft>
              <a:buNone/>
            </a:pPr>
            <a:r>
              <a:rPr lang="es-ES" altLang="es-ES" sz="1200" dirty="0">
                <a:latin typeface="Courier New" panose="02070309020205020404" pitchFamily="49" charset="0"/>
                <a:cs typeface="Courier New" panose="02070309020205020404" pitchFamily="49" charset="0"/>
              </a:rPr>
              <a:t>"</a:t>
            </a:r>
            <a:r>
              <a:rPr lang="es-ES" altLang="es-ES" sz="1200" dirty="0" err="1">
                <a:latin typeface="Courier New" panose="02070309020205020404" pitchFamily="49" charset="0"/>
                <a:cs typeface="Courier New" panose="02070309020205020404" pitchFamily="49" charset="0"/>
              </a:rPr>
              <a:t>lang</a:t>
            </a:r>
            <a:r>
              <a:rPr lang="es-ES" altLang="es-ES" sz="1200" dirty="0">
                <a:latin typeface="Courier New" panose="02070309020205020404" pitchFamily="49" charset="0"/>
                <a:cs typeface="Courier New" panose="02070309020205020404" pitchFamily="49" charset="0"/>
              </a:rPr>
              <a:t>" empiece por "es", es decir, "es", "es-ES", "es-AR", etc. */</a:t>
            </a:r>
          </a:p>
          <a:p>
            <a:pPr marL="266700" indent="-266700" eaLnBrk="1" hangingPunct="1">
              <a:buNone/>
            </a:pPr>
            <a:r>
              <a:rPr lang="es-ES" altLang="es-ES" sz="1200" dirty="0">
                <a:latin typeface="Courier New" panose="02070309020205020404" pitchFamily="49" charset="0"/>
                <a:cs typeface="Courier New" panose="02070309020205020404" pitchFamily="49" charset="0"/>
              </a:rPr>
              <a:t>*[</a:t>
            </a:r>
            <a:r>
              <a:rPr lang="es-ES" altLang="es-ES" sz="1200" dirty="0" err="1">
                <a:latin typeface="Courier New" panose="02070309020205020404" pitchFamily="49" charset="0"/>
                <a:cs typeface="Courier New" panose="02070309020205020404" pitchFamily="49" charset="0"/>
              </a:rPr>
              <a:t>lang</a:t>
            </a:r>
            <a:r>
              <a:rPr lang="es-ES" altLang="es-ES" sz="1200" dirty="0">
                <a:latin typeface="Courier New" panose="02070309020205020404" pitchFamily="49" charset="0"/>
                <a:cs typeface="Courier New" panose="02070309020205020404" pitchFamily="49" charset="0"/>
              </a:rPr>
              <a:t>|="es"] { color : red }</a:t>
            </a:r>
          </a:p>
        </p:txBody>
      </p:sp>
    </p:spTree>
    <p:extLst>
      <p:ext uri="{BB962C8B-B14F-4D97-AF65-F5344CB8AC3E}">
        <p14:creationId xmlns:p14="http://schemas.microsoft.com/office/powerpoint/2010/main" val="413030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smtClean="0"/>
              <a:t>Selectores</a:t>
            </a:r>
            <a:endParaRPr lang="es-ES" sz="4000" dirty="0"/>
          </a:p>
        </p:txBody>
      </p:sp>
      <p:sp>
        <p:nvSpPr>
          <p:cNvPr id="3" name="Marcador de contenido 2"/>
          <p:cNvSpPr>
            <a:spLocks noGrp="1"/>
          </p:cNvSpPr>
          <p:nvPr>
            <p:ph idx="1"/>
          </p:nvPr>
        </p:nvSpPr>
        <p:spPr>
          <a:xfrm>
            <a:off x="467544" y="1556792"/>
            <a:ext cx="8496944"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Tipos de Selectores:</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a:latin typeface="+mj-lt"/>
              </a:rPr>
              <a:t>Selector </a:t>
            </a:r>
            <a:r>
              <a:rPr lang="es-ES" sz="1800" dirty="0" smtClean="0">
                <a:latin typeface="+mj-lt"/>
              </a:rPr>
              <a:t>universal.</a:t>
            </a:r>
            <a:endParaRPr lang="es-ES" sz="1800" dirty="0">
              <a:latin typeface="+mj-lt"/>
            </a:endParaRP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a:latin typeface="+mj-lt"/>
              </a:rPr>
              <a:t>Selector de </a:t>
            </a:r>
            <a:r>
              <a:rPr lang="es-ES" sz="1800" dirty="0" smtClean="0">
                <a:latin typeface="+mj-lt"/>
              </a:rPr>
              <a:t>etiqueta.</a:t>
            </a:r>
            <a:endParaRPr lang="es-ES" sz="1800" dirty="0">
              <a:latin typeface="+mj-lt"/>
            </a:endParaRP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a:latin typeface="+mj-lt"/>
              </a:rPr>
              <a:t>Selector </a:t>
            </a:r>
            <a:r>
              <a:rPr lang="es-ES" sz="1800" dirty="0" smtClean="0">
                <a:latin typeface="+mj-lt"/>
              </a:rPr>
              <a:t>descendente.</a:t>
            </a:r>
            <a:endParaRPr lang="es-ES" sz="1800" dirty="0">
              <a:latin typeface="+mj-lt"/>
            </a:endParaRP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a:latin typeface="+mj-lt"/>
              </a:rPr>
              <a:t>Selector de </a:t>
            </a:r>
            <a:r>
              <a:rPr lang="es-ES" sz="1800" dirty="0" smtClean="0">
                <a:latin typeface="+mj-lt"/>
              </a:rPr>
              <a:t>clase.</a:t>
            </a:r>
            <a:endParaRPr lang="es-ES" sz="1800" dirty="0">
              <a:latin typeface="+mj-lt"/>
            </a:endParaRP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smtClean="0">
                <a:latin typeface="+mj-lt"/>
              </a:rPr>
              <a:t>Selector de ID.</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smtClean="0">
                <a:latin typeface="+mj-lt"/>
              </a:rPr>
              <a:t>Selector de hijos</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smtClean="0">
                <a:latin typeface="+mj-lt"/>
              </a:rPr>
              <a:t>Selector adyacente</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smtClean="0">
                <a:latin typeface="+mj-lt"/>
              </a:rPr>
              <a:t>Selector de hermanos</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smtClean="0">
                <a:latin typeface="+mj-lt"/>
              </a:rPr>
              <a:t>Selector de atributos</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err="1" smtClean="0">
                <a:latin typeface="+mj-lt"/>
              </a:rPr>
              <a:t>Pseudo</a:t>
            </a:r>
            <a:r>
              <a:rPr lang="es-ES" sz="1800" dirty="0" smtClean="0">
                <a:latin typeface="+mj-lt"/>
              </a:rPr>
              <a:t>-clases</a:t>
            </a:r>
          </a:p>
          <a:p>
            <a:pPr marL="651510" lvl="1" indent="-285750" algn="just">
              <a:lnSpc>
                <a:spcPct val="120000"/>
              </a:lnSpc>
              <a:spcBef>
                <a:spcPts val="0"/>
              </a:spcBef>
              <a:spcAft>
                <a:spcPts val="600"/>
              </a:spcAft>
              <a:buClr>
                <a:schemeClr val="accent1">
                  <a:lumMod val="75000"/>
                </a:schemeClr>
              </a:buClr>
              <a:buFont typeface="Wingdings" panose="05000000000000000000" pitchFamily="2" charset="2"/>
              <a:buChar char="v"/>
            </a:pPr>
            <a:r>
              <a:rPr lang="es-ES" sz="1800" dirty="0" err="1" smtClean="0">
                <a:latin typeface="+mj-lt"/>
              </a:rPr>
              <a:t>Pseudo</a:t>
            </a:r>
            <a:r>
              <a:rPr lang="es-ES" sz="1800" dirty="0" smtClean="0">
                <a:latin typeface="+mj-lt"/>
              </a:rPr>
              <a:t>-elementos</a:t>
            </a:r>
          </a:p>
          <a:p>
            <a:pPr marL="365760" lvl="1" indent="0" algn="just">
              <a:lnSpc>
                <a:spcPct val="120000"/>
              </a:lnSpc>
              <a:spcBef>
                <a:spcPts val="0"/>
              </a:spcBef>
              <a:spcAft>
                <a:spcPts val="600"/>
              </a:spcAft>
              <a:buClr>
                <a:schemeClr val="accent1">
                  <a:lumMod val="75000"/>
                </a:schemeClr>
              </a:buClr>
              <a:buNone/>
            </a:pPr>
            <a:endParaRPr lang="es-ES"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a:t>
            </a:fld>
            <a:endParaRPr lang="es-ES" dirty="0"/>
          </a:p>
        </p:txBody>
      </p:sp>
    </p:spTree>
    <p:extLst>
      <p:ext uri="{BB962C8B-B14F-4D97-AF65-F5344CB8AC3E}">
        <p14:creationId xmlns:p14="http://schemas.microsoft.com/office/powerpoint/2010/main" val="15762900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smtClean="0">
                <a:latin typeface="+mj-lt"/>
              </a:rPr>
              <a:t>Selector de atributo</a:t>
            </a:r>
            <a:endParaRPr lang="es-ES" sz="2400" b="1" dirty="0">
              <a:latin typeface="+mj-lt"/>
            </a:endParaRPr>
          </a:p>
          <a:p>
            <a:pPr marL="538163" lvl="2" indent="-342900" algn="just">
              <a:spcBef>
                <a:spcPts val="600"/>
              </a:spcBef>
              <a:buClr>
                <a:schemeClr val="accent1">
                  <a:lumMod val="75000"/>
                </a:schemeClr>
              </a:buClr>
              <a:buSzPct val="90000"/>
              <a:buFont typeface="+mj-lt"/>
              <a:buAutoNum type="arabicPeriod" startAt="5"/>
            </a:pPr>
            <a:r>
              <a:rPr lang="es-ES" sz="1600" b="1" dirty="0" smtClean="0">
                <a:latin typeface="+mj-lt"/>
              </a:rPr>
              <a:t>[</a:t>
            </a:r>
            <a:r>
              <a:rPr lang="es-ES" sz="1600" b="1" dirty="0" err="1" smtClean="0">
                <a:latin typeface="+mj-lt"/>
              </a:rPr>
              <a:t>nombre_atributo</a:t>
            </a:r>
            <a:r>
              <a:rPr lang="es-ES" sz="1600" b="1" dirty="0">
                <a:latin typeface="+mj-lt"/>
              </a:rPr>
              <a:t>^="valor"]</a:t>
            </a:r>
            <a:r>
              <a:rPr lang="es-ES" sz="1600" dirty="0">
                <a:latin typeface="+mj-lt"/>
              </a:rPr>
              <a:t>, selecciona todos los elementos que disponen de ese atributo y cuyo valor comienza exactamente por la cadena de texto indicada</a:t>
            </a:r>
            <a:r>
              <a:rPr lang="es-ES" sz="1600" dirty="0" smtClean="0">
                <a:latin typeface="+mj-lt"/>
              </a:rPr>
              <a:t>.</a:t>
            </a:r>
          </a:p>
          <a:p>
            <a:pPr marL="538163" lvl="2" indent="-342900" algn="just">
              <a:spcBef>
                <a:spcPts val="600"/>
              </a:spcBef>
              <a:buClr>
                <a:schemeClr val="accent1">
                  <a:lumMod val="75000"/>
                </a:schemeClr>
              </a:buClr>
              <a:buSzPct val="90000"/>
              <a:buFont typeface="+mj-lt"/>
              <a:buAutoNum type="arabicPeriod" startAt="6"/>
            </a:pPr>
            <a:r>
              <a:rPr lang="es-ES" sz="1600" b="1" dirty="0" smtClean="0">
                <a:latin typeface="+mj-lt"/>
              </a:rPr>
              <a:t>[</a:t>
            </a:r>
            <a:r>
              <a:rPr lang="es-ES" sz="1600" b="1" dirty="0" err="1">
                <a:latin typeface="+mj-lt"/>
              </a:rPr>
              <a:t>nombre_atributo</a:t>
            </a:r>
            <a:r>
              <a:rPr lang="es-ES" sz="1600" b="1" dirty="0">
                <a:latin typeface="+mj-lt"/>
              </a:rPr>
              <a:t>$="valor"]</a:t>
            </a:r>
            <a:r>
              <a:rPr lang="es-ES" sz="1600" dirty="0">
                <a:latin typeface="+mj-lt"/>
              </a:rPr>
              <a:t>, selecciona todos los elementos que disponen de ese atributo y cuyo valor termina exactamente por la cadena de texto indicada</a:t>
            </a:r>
            <a:r>
              <a:rPr lang="es-ES" sz="1600" dirty="0" smtClean="0">
                <a:latin typeface="+mj-lt"/>
              </a:rPr>
              <a:t>.</a:t>
            </a:r>
          </a:p>
          <a:p>
            <a:pPr marL="538163" lvl="2" indent="-342900" algn="just">
              <a:spcBef>
                <a:spcPts val="600"/>
              </a:spcBef>
              <a:buClr>
                <a:schemeClr val="accent1">
                  <a:lumMod val="75000"/>
                </a:schemeClr>
              </a:buClr>
              <a:buSzPct val="90000"/>
              <a:buFont typeface="+mj-lt"/>
              <a:buAutoNum type="arabicPeriod" startAt="7"/>
            </a:pPr>
            <a:r>
              <a:rPr lang="es-ES" sz="1600" b="1" dirty="0" smtClean="0">
                <a:latin typeface="+mj-lt"/>
              </a:rPr>
              <a:t>[</a:t>
            </a:r>
            <a:r>
              <a:rPr lang="es-ES" sz="1600" b="1" dirty="0" err="1">
                <a:latin typeface="+mj-lt"/>
              </a:rPr>
              <a:t>nombre_atributo</a:t>
            </a:r>
            <a:r>
              <a:rPr lang="es-ES" sz="1600" b="1" dirty="0">
                <a:latin typeface="+mj-lt"/>
              </a:rPr>
              <a:t>*="valor"]</a:t>
            </a:r>
            <a:r>
              <a:rPr lang="es-ES" sz="1600" dirty="0">
                <a:latin typeface="+mj-lt"/>
              </a:rPr>
              <a:t>, selecciona todos los elementos que disponen de ese atributo y cuyo valor contiene la cadena de texto indicada.</a:t>
            </a:r>
          </a:p>
          <a:p>
            <a:pPr marL="982980" lvl="2" indent="-342900" algn="just">
              <a:lnSpc>
                <a:spcPct val="120000"/>
              </a:lnSpc>
              <a:spcBef>
                <a:spcPts val="0"/>
              </a:spcBef>
              <a:buClr>
                <a:schemeClr val="accent1">
                  <a:lumMod val="75000"/>
                </a:schemeClr>
              </a:buClr>
              <a:buSzPct val="90000"/>
              <a:buFont typeface="+mj-lt"/>
              <a:buAutoNum type="arabicPeriod" startAt="7"/>
            </a:pPr>
            <a:endParaRPr lang="es-ES" sz="1600" dirty="0">
              <a:latin typeface="+mj-lt"/>
            </a:endParaRPr>
          </a:p>
          <a:p>
            <a:pPr marL="982980" lvl="2" indent="-342900" algn="just">
              <a:lnSpc>
                <a:spcPct val="120000"/>
              </a:lnSpc>
              <a:spcBef>
                <a:spcPts val="0"/>
              </a:spcBef>
              <a:buClr>
                <a:schemeClr val="accent1">
                  <a:lumMod val="75000"/>
                </a:schemeClr>
              </a:buClr>
              <a:buSzPct val="90000"/>
              <a:buFont typeface="+mj-lt"/>
              <a:buAutoNum type="arabicPeriod" startAt="7"/>
            </a:pPr>
            <a:endParaRPr lang="es-ES" sz="1600" dirty="0" smtClean="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538163" lvl="2" indent="-342900" algn="just">
              <a:spcBef>
                <a:spcPts val="0"/>
              </a:spcBef>
              <a:buClr>
                <a:schemeClr val="accent1">
                  <a:lumMod val="75000"/>
                </a:schemeClr>
              </a:buClr>
              <a:buSzPct val="90000"/>
              <a:buFont typeface="+mj-lt"/>
              <a:buAutoNum type="arabicPeriod" startAt="4"/>
            </a:pPr>
            <a:endParaRPr lang="es-ES" sz="1600" dirty="0" smtClean="0">
              <a:latin typeface="+mj-lt"/>
            </a:endParaRPr>
          </a:p>
          <a:p>
            <a:pPr marL="195263" lvl="2" indent="0" algn="just">
              <a:spcBef>
                <a:spcPts val="0"/>
              </a:spcBef>
              <a:buClr>
                <a:schemeClr val="accent1">
                  <a:lumMod val="75000"/>
                </a:schemeClr>
              </a:buClr>
              <a:buSzPct val="90000"/>
              <a:buNone/>
            </a:pPr>
            <a:r>
              <a:rPr lang="es-ES" sz="1600" dirty="0" smtClean="0">
                <a:latin typeface="+mj-lt"/>
              </a:rPr>
              <a:t> </a:t>
            </a: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20</a:t>
            </a:fld>
            <a:endParaRPr lang="es-ES" dirty="0"/>
          </a:p>
        </p:txBody>
      </p:sp>
      <p:sp>
        <p:nvSpPr>
          <p:cNvPr id="8" name="Text Box 4"/>
          <p:cNvSpPr txBox="1">
            <a:spLocks noChangeArrowheads="1"/>
          </p:cNvSpPr>
          <p:nvPr/>
        </p:nvSpPr>
        <p:spPr bwMode="auto">
          <a:xfrm>
            <a:off x="1089404" y="4044998"/>
            <a:ext cx="7299019" cy="224676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enlaces que apuntan a una dirección de correo electrónico */</a:t>
            </a:r>
          </a:p>
          <a:p>
            <a:pPr marL="266700" indent="-266700" eaLnBrk="1" hangingPunct="1">
              <a:buNone/>
            </a:pPr>
            <a:r>
              <a:rPr lang="es-ES" altLang="es-ES" sz="1400" dirty="0">
                <a:latin typeface="Courier New" panose="02070309020205020404" pitchFamily="49" charset="0"/>
                <a:cs typeface="Courier New" panose="02070309020205020404" pitchFamily="49" charset="0"/>
              </a:rPr>
              <a:t>a[</a:t>
            </a:r>
            <a:r>
              <a:rPr lang="es-ES" altLang="es-ES" sz="1400" dirty="0" err="1">
                <a:latin typeface="Courier New" panose="02070309020205020404" pitchFamily="49" charset="0"/>
                <a:cs typeface="Courier New" panose="02070309020205020404" pitchFamily="49" charset="0"/>
              </a:rPr>
              <a:t>href</a:t>
            </a:r>
            <a:r>
              <a:rPr lang="es-ES" altLang="es-ES" sz="1400" dirty="0">
                <a:latin typeface="Courier New" panose="02070309020205020404" pitchFamily="49" charset="0"/>
                <a:cs typeface="Courier New" panose="02070309020205020404" pitchFamily="49" charset="0"/>
              </a:rPr>
              <a:t>^="mailto:"] { ... }</a:t>
            </a:r>
          </a:p>
          <a:p>
            <a:pPr marL="266700" indent="-266700" eaLnBrk="1" hangingPunct="1">
              <a:buNone/>
            </a:pPr>
            <a:r>
              <a:rPr lang="es-ES" altLang="es-ES" sz="1400" dirty="0">
                <a:latin typeface="Courier New" panose="02070309020205020404" pitchFamily="49" charset="0"/>
                <a:cs typeface="Courier New" panose="02070309020205020404" pitchFamily="49" charset="0"/>
              </a:rPr>
              <a:t> </a:t>
            </a:r>
          </a:p>
          <a:p>
            <a:pPr marL="266700" indent="-266700" eaLnBrk="1" hangingPunct="1">
              <a:buNone/>
            </a:pPr>
            <a:r>
              <a:rPr lang="es-ES" altLang="es-ES" sz="1400" dirty="0">
                <a:latin typeface="Courier New" panose="02070309020205020404" pitchFamily="49" charset="0"/>
                <a:cs typeface="Courier New" panose="02070309020205020404" pitchFamily="49" charset="0"/>
              </a:rPr>
              <a:t>/* Selecciona todos los enlaces que apuntan a una página HTML */</a:t>
            </a:r>
          </a:p>
          <a:p>
            <a:pPr marL="266700" indent="-266700" eaLnBrk="1" hangingPunct="1">
              <a:buNone/>
            </a:pPr>
            <a:r>
              <a:rPr lang="es-ES" altLang="es-ES" sz="1400" dirty="0">
                <a:latin typeface="Courier New" panose="02070309020205020404" pitchFamily="49" charset="0"/>
                <a:cs typeface="Courier New" panose="02070309020205020404" pitchFamily="49" charset="0"/>
              </a:rPr>
              <a:t>a[</a:t>
            </a:r>
            <a:r>
              <a:rPr lang="es-ES" altLang="es-ES" sz="1400" dirty="0" err="1">
                <a:latin typeface="Courier New" panose="02070309020205020404" pitchFamily="49" charset="0"/>
                <a:cs typeface="Courier New" panose="02070309020205020404" pitchFamily="49" charset="0"/>
              </a:rPr>
              <a:t>href</a:t>
            </a: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html</a:t>
            </a:r>
            <a:r>
              <a:rPr lang="es-ES" altLang="es-ES" sz="1400" dirty="0">
                <a:latin typeface="Courier New" panose="02070309020205020404" pitchFamily="49" charset="0"/>
                <a:cs typeface="Courier New" panose="02070309020205020404" pitchFamily="49" charset="0"/>
              </a:rPr>
              <a:t>"] { ... }</a:t>
            </a:r>
          </a:p>
          <a:p>
            <a:pPr marL="266700" indent="-266700" eaLnBrk="1" hangingPunct="1">
              <a:buNone/>
            </a:pPr>
            <a:r>
              <a:rPr lang="es-ES" altLang="es-ES" sz="1400" dirty="0">
                <a:latin typeface="Courier New" panose="02070309020205020404" pitchFamily="49" charset="0"/>
                <a:cs typeface="Courier New" panose="02070309020205020404" pitchFamily="49" charset="0"/>
              </a:rPr>
              <a:t> </a:t>
            </a:r>
          </a:p>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títulos h1 cuyo atributo </a:t>
            </a:r>
            <a:r>
              <a:rPr lang="es-ES" altLang="es-ES" sz="1400" dirty="0" err="1">
                <a:latin typeface="Courier New" panose="02070309020205020404" pitchFamily="49" charset="0"/>
                <a:cs typeface="Courier New" panose="02070309020205020404" pitchFamily="49" charset="0"/>
              </a:rPr>
              <a:t>title</a:t>
            </a:r>
            <a:r>
              <a:rPr lang="es-ES" altLang="es-ES" sz="1400" dirty="0">
                <a:latin typeface="Courier New" panose="02070309020205020404" pitchFamily="49" charset="0"/>
                <a:cs typeface="Courier New" panose="02070309020205020404" pitchFamily="49" charset="0"/>
              </a:rPr>
              <a:t> contenga la palabra "capítulo" */</a:t>
            </a:r>
          </a:p>
          <a:p>
            <a:pPr marL="266700" indent="-266700" eaLnBrk="1" hangingPunct="1">
              <a:buNone/>
            </a:pPr>
            <a:r>
              <a:rPr lang="es-ES" altLang="es-ES" sz="1400" dirty="0">
                <a:latin typeface="Courier New" panose="02070309020205020404" pitchFamily="49" charset="0"/>
                <a:cs typeface="Courier New" panose="02070309020205020404" pitchFamily="49" charset="0"/>
              </a:rPr>
              <a:t>h1[</a:t>
            </a:r>
            <a:r>
              <a:rPr lang="es-ES" altLang="es-ES" sz="1400" dirty="0" err="1">
                <a:latin typeface="Courier New" panose="02070309020205020404" pitchFamily="49" charset="0"/>
                <a:cs typeface="Courier New" panose="02070309020205020404" pitchFamily="49" charset="0"/>
              </a:rPr>
              <a:t>title</a:t>
            </a:r>
            <a:r>
              <a:rPr lang="es-ES" altLang="es-ES" sz="1400" dirty="0">
                <a:latin typeface="Courier New" panose="02070309020205020404" pitchFamily="49" charset="0"/>
                <a:cs typeface="Courier New" panose="02070309020205020404" pitchFamily="49" charset="0"/>
              </a:rPr>
              <a:t>*="capítulo"] { ... }</a:t>
            </a:r>
          </a:p>
        </p:txBody>
      </p:sp>
    </p:spTree>
    <p:extLst>
      <p:ext uri="{BB962C8B-B14F-4D97-AF65-F5344CB8AC3E}">
        <p14:creationId xmlns:p14="http://schemas.microsoft.com/office/powerpoint/2010/main" val="1983142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a:latin typeface="+mj-lt"/>
              </a:rPr>
              <a:t>Una </a:t>
            </a:r>
            <a:r>
              <a:rPr lang="es-ES" sz="1600" dirty="0" err="1" smtClean="0">
                <a:latin typeface="+mj-lt"/>
              </a:rPr>
              <a:t>pseudo</a:t>
            </a:r>
            <a:r>
              <a:rPr lang="es-ES" sz="1600" dirty="0" smtClean="0">
                <a:latin typeface="+mj-lt"/>
              </a:rPr>
              <a:t>-clase </a:t>
            </a:r>
            <a:r>
              <a:rPr lang="es-ES" sz="1600" dirty="0">
                <a:latin typeface="+mj-lt"/>
              </a:rPr>
              <a:t>es un estado o uso predefinido de un elemento al que se le puede aplicar un estilo independientemente de su estado por defecto. </a:t>
            </a:r>
            <a:endParaRPr lang="es-ES" sz="1600" dirty="0" smtClean="0">
              <a:latin typeface="+mj-lt"/>
            </a:endParaRPr>
          </a:p>
          <a:p>
            <a:pPr marL="195263" lvl="2" indent="0" algn="just">
              <a:spcBef>
                <a:spcPts val="0"/>
              </a:spcBef>
              <a:buClr>
                <a:schemeClr val="accent1">
                  <a:lumMod val="75000"/>
                </a:schemeClr>
              </a:buClr>
              <a:buSzPct val="90000"/>
              <a:buNone/>
            </a:pPr>
            <a:endParaRPr lang="es-ES" sz="1600" dirty="0">
              <a:latin typeface="+mj-lt"/>
            </a:endParaRPr>
          </a:p>
          <a:p>
            <a:pPr marL="444500" lvl="2" indent="-285750" algn="just">
              <a:spcBef>
                <a:spcPts val="0"/>
              </a:spcBef>
              <a:buClr>
                <a:schemeClr val="accent1">
                  <a:lumMod val="75000"/>
                </a:schemeClr>
              </a:buClr>
              <a:buSzPct val="90000"/>
            </a:pPr>
            <a:r>
              <a:rPr lang="es-ES" sz="1600" dirty="0">
                <a:latin typeface="+mj-lt"/>
              </a:rPr>
              <a:t>Por ejemplo, el elemento a tiene cuatro </a:t>
            </a:r>
            <a:r>
              <a:rPr lang="es-ES" sz="1600" dirty="0" smtClean="0">
                <a:latin typeface="+mj-lt"/>
              </a:rPr>
              <a:t>estado o </a:t>
            </a:r>
            <a:r>
              <a:rPr lang="es-ES" sz="1600" dirty="0" err="1" smtClean="0">
                <a:latin typeface="+mj-lt"/>
              </a:rPr>
              <a:t>pseudo</a:t>
            </a:r>
            <a:r>
              <a:rPr lang="es-ES" sz="1600" dirty="0" smtClean="0">
                <a:latin typeface="+mj-lt"/>
              </a:rPr>
              <a:t>-clases:</a:t>
            </a:r>
            <a:endParaRPr lang="es-ES" sz="1600" dirty="0">
              <a:latin typeface="+mj-lt"/>
            </a:endParaRPr>
          </a:p>
          <a:p>
            <a:pPr marL="812483" lvl="3" indent="-285750" algn="just">
              <a:spcBef>
                <a:spcPts val="0"/>
              </a:spcBef>
              <a:buClr>
                <a:schemeClr val="accent1">
                  <a:lumMod val="75000"/>
                </a:schemeClr>
              </a:buClr>
              <a:buSzPct val="90000"/>
              <a:buFont typeface="Wingdings" panose="05000000000000000000" pitchFamily="2" charset="2"/>
              <a:buChar char="q"/>
            </a:pPr>
            <a:r>
              <a:rPr lang="es-ES" sz="1500" b="1" dirty="0" smtClean="0">
                <a:latin typeface="+mj-lt"/>
              </a:rPr>
              <a:t>:normal</a:t>
            </a:r>
            <a:r>
              <a:rPr lang="es-ES" sz="1500" dirty="0" smtClean="0">
                <a:latin typeface="+mj-lt"/>
              </a:rPr>
              <a:t> </a:t>
            </a:r>
            <a:r>
              <a:rPr lang="es-ES" sz="1500" dirty="0">
                <a:latin typeface="+mj-lt"/>
              </a:rPr>
              <a:t>Su estado normal</a:t>
            </a:r>
          </a:p>
          <a:p>
            <a:pPr marL="812483" lvl="3" indent="-285750" algn="just">
              <a:spcBef>
                <a:spcPts val="0"/>
              </a:spcBef>
              <a:buClr>
                <a:schemeClr val="accent1">
                  <a:lumMod val="75000"/>
                </a:schemeClr>
              </a:buClr>
              <a:buSzPct val="90000"/>
              <a:buFont typeface="Wingdings" panose="05000000000000000000" pitchFamily="2" charset="2"/>
              <a:buChar char="q"/>
            </a:pPr>
            <a:r>
              <a:rPr lang="es-ES" sz="1500" b="1" dirty="0" smtClean="0">
                <a:latin typeface="+mj-lt"/>
              </a:rPr>
              <a:t>:</a:t>
            </a:r>
            <a:r>
              <a:rPr lang="es-ES" sz="1500" b="1" dirty="0" err="1" smtClean="0">
                <a:latin typeface="+mj-lt"/>
              </a:rPr>
              <a:t>visited</a:t>
            </a:r>
            <a:r>
              <a:rPr lang="es-ES" sz="1500" dirty="0" smtClean="0">
                <a:latin typeface="+mj-lt"/>
              </a:rPr>
              <a:t> </a:t>
            </a:r>
            <a:r>
              <a:rPr lang="es-ES" sz="1500" dirty="0">
                <a:latin typeface="+mj-lt"/>
              </a:rPr>
              <a:t>Cuando ya hemos visitado el link al que hace referencia</a:t>
            </a:r>
          </a:p>
          <a:p>
            <a:pPr marL="812483" lvl="3" indent="-285750" algn="just">
              <a:spcBef>
                <a:spcPts val="0"/>
              </a:spcBef>
              <a:buClr>
                <a:schemeClr val="accent1">
                  <a:lumMod val="75000"/>
                </a:schemeClr>
              </a:buClr>
              <a:buSzPct val="90000"/>
              <a:buFont typeface="Wingdings" panose="05000000000000000000" pitchFamily="2" charset="2"/>
              <a:buChar char="q"/>
            </a:pPr>
            <a:r>
              <a:rPr lang="es-ES" sz="1500" b="1" dirty="0" smtClean="0">
                <a:latin typeface="+mj-lt"/>
              </a:rPr>
              <a:t>:</a:t>
            </a:r>
            <a:r>
              <a:rPr lang="es-ES" sz="1500" b="1" dirty="0" err="1" smtClean="0">
                <a:latin typeface="+mj-lt"/>
              </a:rPr>
              <a:t>hover</a:t>
            </a:r>
            <a:r>
              <a:rPr lang="es-ES" sz="1500" dirty="0" smtClean="0">
                <a:latin typeface="+mj-lt"/>
              </a:rPr>
              <a:t> </a:t>
            </a:r>
            <a:r>
              <a:rPr lang="es-ES" sz="1500" dirty="0">
                <a:latin typeface="+mj-lt"/>
              </a:rPr>
              <a:t>Cuando tenemos el cursor situado encima del mismo</a:t>
            </a:r>
          </a:p>
          <a:p>
            <a:pPr marL="812483" lvl="3" indent="-285750" algn="just">
              <a:spcBef>
                <a:spcPts val="0"/>
              </a:spcBef>
              <a:buClr>
                <a:schemeClr val="accent1">
                  <a:lumMod val="75000"/>
                </a:schemeClr>
              </a:buClr>
              <a:buSzPct val="90000"/>
              <a:buFont typeface="Wingdings" panose="05000000000000000000" pitchFamily="2" charset="2"/>
              <a:buChar char="q"/>
            </a:pPr>
            <a:r>
              <a:rPr lang="es-ES" sz="1500" b="1" dirty="0" smtClean="0">
                <a:latin typeface="+mj-lt"/>
              </a:rPr>
              <a:t>:active</a:t>
            </a:r>
            <a:r>
              <a:rPr lang="es-ES" sz="1500" dirty="0" smtClean="0">
                <a:latin typeface="+mj-lt"/>
              </a:rPr>
              <a:t> </a:t>
            </a:r>
            <a:r>
              <a:rPr lang="es-ES" sz="1500" dirty="0">
                <a:latin typeface="+mj-lt"/>
              </a:rPr>
              <a:t>Cuando hacemos </a:t>
            </a:r>
            <a:r>
              <a:rPr lang="es-ES" sz="1500" dirty="0" err="1">
                <a:latin typeface="+mj-lt"/>
              </a:rPr>
              <a:t>click</a:t>
            </a:r>
            <a:r>
              <a:rPr lang="es-ES" sz="1500" dirty="0">
                <a:latin typeface="+mj-lt"/>
              </a:rPr>
              <a:t> sobre él</a:t>
            </a:r>
            <a:endParaRPr lang="es-ES" sz="1500" dirty="0" smtClean="0">
              <a:latin typeface="+mj-lt"/>
            </a:endParaRPr>
          </a:p>
          <a:p>
            <a:pPr marL="640080" lvl="2" indent="0" algn="just">
              <a:lnSpc>
                <a:spcPct val="120000"/>
              </a:lnSpc>
              <a:spcBef>
                <a:spcPts val="0"/>
              </a:spcBef>
              <a:buClr>
                <a:schemeClr val="accent1">
                  <a:lumMod val="75000"/>
                </a:schemeClr>
              </a:buClr>
              <a:buNone/>
            </a:pPr>
            <a:endParaRPr lang="es-ES" sz="1600" dirty="0">
              <a:latin typeface="+mj-lt"/>
            </a:endParaRPr>
          </a:p>
          <a:p>
            <a:pPr marL="925830" lvl="2" indent="-285750" algn="just">
              <a:lnSpc>
                <a:spcPct val="120000"/>
              </a:lnSpc>
              <a:spcBef>
                <a:spcPts val="0"/>
              </a:spcBef>
              <a:buClr>
                <a:schemeClr val="accent1">
                  <a:lumMod val="75000"/>
                </a:schemeClr>
              </a:buClr>
              <a:buFont typeface="Wingdings" panose="05000000000000000000" pitchFamily="2" charset="2"/>
              <a:buChar char="v"/>
            </a:pPr>
            <a:endParaRPr lang="es-ES" sz="1600" dirty="0">
              <a:latin typeface="+mj-lt"/>
            </a:endParaRPr>
          </a:p>
          <a:p>
            <a:pPr marL="195263" lvl="2" indent="0" algn="just">
              <a:spcBef>
                <a:spcPts val="0"/>
              </a:spcBef>
              <a:buClr>
                <a:schemeClr val="accent1">
                  <a:lumMod val="75000"/>
                </a:schemeClr>
              </a:buClr>
              <a:buSzPct val="90000"/>
              <a:buNone/>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21</a:t>
            </a:fld>
            <a:endParaRPr lang="es-ES" dirty="0"/>
          </a:p>
        </p:txBody>
      </p:sp>
      <p:sp>
        <p:nvSpPr>
          <p:cNvPr id="10" name="Text Box 4"/>
          <p:cNvSpPr txBox="1">
            <a:spLocks noChangeArrowheads="1"/>
          </p:cNvSpPr>
          <p:nvPr/>
        </p:nvSpPr>
        <p:spPr bwMode="auto">
          <a:xfrm>
            <a:off x="988775" y="4325025"/>
            <a:ext cx="6433517" cy="203132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Selecciona </a:t>
            </a:r>
            <a:r>
              <a:rPr lang="es-ES" altLang="es-ES" sz="1400" dirty="0" smtClean="0">
                <a:latin typeface="Courier New" panose="02070309020205020404" pitchFamily="49" charset="0"/>
                <a:cs typeface="Courier New" panose="02070309020205020404" pitchFamily="49" charset="0"/>
              </a:rPr>
              <a:t>los enlaces que no han sido visitado */</a:t>
            </a: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a:link    </a:t>
            </a:r>
            <a:r>
              <a:rPr lang="en-US" altLang="es-ES" sz="1400" dirty="0">
                <a:latin typeface="Courier New" panose="02070309020205020404" pitchFamily="49" charset="0"/>
                <a:cs typeface="Courier New" panose="02070309020205020404" pitchFamily="49" charset="0"/>
              </a:rPr>
              <a:t>{ </a:t>
            </a:r>
            <a:endParaRPr lang="en-US" altLang="es-ES" sz="1400" dirty="0" smtClean="0">
              <a:latin typeface="Courier New" panose="02070309020205020404" pitchFamily="49" charset="0"/>
              <a:cs typeface="Courier New" panose="02070309020205020404" pitchFamily="49" charset="0"/>
            </a:endParaRPr>
          </a:p>
          <a:p>
            <a:pPr marL="355600" indent="0" eaLnBrk="1" hangingPunct="1">
              <a:buNone/>
            </a:pPr>
            <a:r>
              <a:rPr lang="en-US" altLang="es-ES" sz="1400" dirty="0" smtClean="0">
                <a:latin typeface="Courier New" panose="02070309020205020404" pitchFamily="49" charset="0"/>
                <a:cs typeface="Courier New" panose="02070309020205020404" pitchFamily="49" charset="0"/>
              </a:rPr>
              <a:t>color</a:t>
            </a:r>
            <a:r>
              <a:rPr lang="en-US" altLang="es-ES" sz="1400" dirty="0">
                <a:latin typeface="Courier New" panose="02070309020205020404" pitchFamily="49" charset="0"/>
                <a:cs typeface="Courier New" panose="02070309020205020404" pitchFamily="49" charset="0"/>
              </a:rPr>
              <a:t>: red;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t>
            </a:r>
          </a:p>
          <a:p>
            <a:pPr marL="266700" indent="-266700" eaLnBrk="1" hangingPunct="1">
              <a:buNone/>
            </a:pP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s-ES" altLang="es-ES" sz="1400" dirty="0">
                <a:latin typeface="Courier New" panose="02070309020205020404" pitchFamily="49" charset="0"/>
                <a:cs typeface="Courier New" panose="02070309020205020404" pitchFamily="49" charset="0"/>
              </a:rPr>
              <a:t>/* Selecciona los enlaces </a:t>
            </a:r>
            <a:r>
              <a:rPr lang="es-ES" altLang="es-ES" sz="1400" dirty="0" smtClean="0">
                <a:latin typeface="Courier New" panose="02070309020205020404" pitchFamily="49" charset="0"/>
                <a:cs typeface="Courier New" panose="02070309020205020404" pitchFamily="49" charset="0"/>
              </a:rPr>
              <a:t>visitados*/</a:t>
            </a: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a:visited </a:t>
            </a:r>
            <a:r>
              <a:rPr lang="en-US" altLang="es-ES" sz="1400" dirty="0">
                <a:latin typeface="Courier New" panose="02070309020205020404" pitchFamily="49" charset="0"/>
                <a:cs typeface="Courier New" panose="02070309020205020404" pitchFamily="49" charset="0"/>
              </a:rPr>
              <a:t>{ </a:t>
            </a:r>
            <a:endParaRPr lang="en-US" altLang="es-ES" sz="1400" dirty="0" smtClean="0">
              <a:latin typeface="Courier New" panose="02070309020205020404" pitchFamily="49" charset="0"/>
              <a:cs typeface="Courier New" panose="02070309020205020404" pitchFamily="49" charset="0"/>
            </a:endParaRPr>
          </a:p>
          <a:p>
            <a:pPr marL="355600" indent="0" eaLnBrk="1" hangingPunct="1">
              <a:buNone/>
            </a:pPr>
            <a:r>
              <a:rPr lang="en-US" altLang="es-ES" sz="1400" dirty="0" smtClean="0">
                <a:latin typeface="Courier New" panose="02070309020205020404" pitchFamily="49" charset="0"/>
                <a:cs typeface="Courier New" panose="02070309020205020404" pitchFamily="49" charset="0"/>
              </a:rPr>
              <a:t>color</a:t>
            </a:r>
            <a:r>
              <a:rPr lang="en-US" altLang="es-ES" sz="1400" dirty="0">
                <a:latin typeface="Courier New" panose="02070309020205020404" pitchFamily="49" charset="0"/>
                <a:cs typeface="Courier New" panose="02070309020205020404" pitchFamily="49" charset="0"/>
              </a:rPr>
              <a:t>: green; </a:t>
            </a: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smtClean="0">
                <a:latin typeface="Courier New" panose="02070309020205020404" pitchFamily="49" charset="0"/>
                <a:cs typeface="Courier New" panose="02070309020205020404" pitchFamily="49" charset="0"/>
              </a:rPr>
              <a:t>}</a:t>
            </a:r>
            <a:endParaRPr lang="es-E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3581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60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smtClean="0">
                <a:latin typeface="+mj-lt"/>
              </a:rPr>
              <a:t>first-child</a:t>
            </a:r>
            <a:r>
              <a:rPr lang="es-ES" sz="1600" b="1" dirty="0" smtClean="0">
                <a:latin typeface="+mj-lt"/>
              </a:rPr>
              <a:t>, </a:t>
            </a:r>
            <a:r>
              <a:rPr lang="es-ES" sz="1600" dirty="0">
                <a:latin typeface="+mj-lt"/>
              </a:rPr>
              <a:t>selecciona el primer elemento hijo de un </a:t>
            </a:r>
            <a:r>
              <a:rPr lang="es-ES" sz="1600" dirty="0" smtClean="0">
                <a:latin typeface="+mj-lt"/>
              </a:rPr>
              <a:t>elemento.</a:t>
            </a:r>
          </a:p>
          <a:p>
            <a:pPr marL="481013" lvl="2" indent="-285750" algn="just">
              <a:spcBef>
                <a:spcPts val="60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dirty="0" smtClean="0">
                <a:latin typeface="+mj-lt"/>
              </a:rPr>
              <a:t>:</a:t>
            </a:r>
            <a:r>
              <a:rPr lang="es-ES" sz="1600" b="1" dirty="0" err="1" smtClean="0">
                <a:latin typeface="+mj-lt"/>
              </a:rPr>
              <a:t>last-child</a:t>
            </a:r>
            <a:r>
              <a:rPr lang="es-ES" sz="1600" b="1" dirty="0" smtClean="0">
                <a:latin typeface="+mj-lt"/>
              </a:rPr>
              <a:t>,</a:t>
            </a:r>
            <a:r>
              <a:rPr lang="es-ES" sz="1600" dirty="0" smtClean="0">
                <a:latin typeface="+mj-lt"/>
              </a:rPr>
              <a:t> </a:t>
            </a:r>
            <a:r>
              <a:rPr lang="es-ES" sz="1600" dirty="0">
                <a:latin typeface="+mj-lt"/>
              </a:rPr>
              <a:t>selecciona el </a:t>
            </a:r>
            <a:r>
              <a:rPr lang="es-ES" sz="1600" dirty="0" smtClean="0">
                <a:latin typeface="+mj-lt"/>
              </a:rPr>
              <a:t>último elemento </a:t>
            </a:r>
            <a:r>
              <a:rPr lang="es-ES" sz="1600" dirty="0">
                <a:latin typeface="+mj-lt"/>
              </a:rPr>
              <a:t>hijo de un elemento.</a:t>
            </a:r>
          </a:p>
          <a:p>
            <a:pPr marL="481013" lvl="2" indent="-285750" algn="just">
              <a:spcBef>
                <a:spcPts val="600"/>
              </a:spcBef>
              <a:buClr>
                <a:schemeClr val="accent1">
                  <a:lumMod val="75000"/>
                </a:schemeClr>
              </a:buClr>
              <a:buSzPct val="90000"/>
            </a:pPr>
            <a:r>
              <a:rPr lang="es-ES" sz="1600" dirty="0" smtClean="0">
                <a:latin typeface="+mj-lt"/>
              </a:rPr>
              <a:t>La </a:t>
            </a:r>
            <a:r>
              <a:rPr lang="es-ES" sz="1600" dirty="0" err="1">
                <a:latin typeface="+mj-lt"/>
              </a:rPr>
              <a:t>pseudo</a:t>
            </a:r>
            <a:r>
              <a:rPr lang="es-ES" sz="1600" dirty="0">
                <a:latin typeface="+mj-lt"/>
              </a:rPr>
              <a:t>-clase :</a:t>
            </a:r>
            <a:r>
              <a:rPr lang="es-ES" sz="1600" b="1" dirty="0" err="1">
                <a:latin typeface="+mj-lt"/>
              </a:rPr>
              <a:t>focus</a:t>
            </a:r>
            <a:r>
              <a:rPr lang="es-ES" sz="1600" dirty="0">
                <a:latin typeface="+mj-lt"/>
              </a:rPr>
              <a:t>, se activa cuando el elemento tiene el foco del </a:t>
            </a:r>
            <a:r>
              <a:rPr lang="es-ES" sz="1600" dirty="0" smtClean="0">
                <a:latin typeface="+mj-lt"/>
              </a:rPr>
              <a:t>navegador.</a:t>
            </a:r>
          </a:p>
          <a:p>
            <a:pPr marL="481013" lvl="2" indent="-285750" algn="just">
              <a:spcBef>
                <a:spcPts val="60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smtClean="0">
                <a:latin typeface="+mj-lt"/>
              </a:rPr>
              <a:t>:</a:t>
            </a:r>
            <a:r>
              <a:rPr lang="es-ES" sz="1600" b="1" dirty="0" err="1" smtClean="0">
                <a:latin typeface="+mj-lt"/>
              </a:rPr>
              <a:t>hover</a:t>
            </a:r>
            <a:r>
              <a:rPr lang="es-ES" sz="1600" dirty="0">
                <a:latin typeface="+mj-lt"/>
              </a:rPr>
              <a:t>, se activa cuando el usuario pasa el ratón o cualquier otro elemento apuntador por encima de un elemento</a:t>
            </a:r>
            <a:r>
              <a:rPr lang="es-ES" sz="1600" dirty="0" smtClean="0">
                <a:latin typeface="+mj-lt"/>
              </a:rPr>
              <a:t>.</a:t>
            </a:r>
          </a:p>
          <a:p>
            <a:pPr marL="481013" lvl="2" indent="-285750" algn="just">
              <a:spcBef>
                <a:spcPts val="600"/>
              </a:spcBef>
              <a:buClr>
                <a:schemeClr val="accent1">
                  <a:lumMod val="75000"/>
                </a:schemeClr>
              </a:buClr>
              <a:buSzPct val="90000"/>
            </a:pPr>
            <a:r>
              <a:rPr lang="es-ES" sz="1600" dirty="0" smtClean="0">
                <a:latin typeface="+mj-lt"/>
              </a:rPr>
              <a:t>La </a:t>
            </a:r>
            <a:r>
              <a:rPr lang="es-ES" sz="1600" dirty="0" err="1">
                <a:latin typeface="+mj-lt"/>
              </a:rPr>
              <a:t>pseudo</a:t>
            </a:r>
            <a:r>
              <a:rPr lang="es-ES" sz="1600" dirty="0">
                <a:latin typeface="+mj-lt"/>
              </a:rPr>
              <a:t>-clase </a:t>
            </a:r>
            <a:r>
              <a:rPr lang="es-ES" sz="1600" b="1" dirty="0" smtClean="0">
                <a:latin typeface="+mj-lt"/>
              </a:rPr>
              <a:t>:active</a:t>
            </a:r>
            <a:r>
              <a:rPr lang="es-ES" sz="1600" dirty="0">
                <a:latin typeface="+mj-lt"/>
              </a:rPr>
              <a:t>, se activa cuando el usuario activa un elemento, por ejemplo cuando pulsa con el ratón sobre un elemento. El estilo se aplica durante un espacio de tiempo prácticamente imperceptible, ya que sólo dura desde que el usuario pulsa el botón del ratón hasta que lo </a:t>
            </a:r>
            <a:r>
              <a:rPr lang="es-ES" sz="1600" dirty="0" smtClean="0">
                <a:latin typeface="+mj-lt"/>
              </a:rPr>
              <a:t>suelta.</a:t>
            </a:r>
            <a:endParaRPr lang="es-ES" sz="1600" dirty="0">
              <a:latin typeface="+mj-lt"/>
            </a:endParaRPr>
          </a:p>
          <a:p>
            <a:pPr marL="481013" lvl="2" indent="-285750" algn="just">
              <a:spcBef>
                <a:spcPts val="60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smtClean="0">
                <a:latin typeface="+mj-lt"/>
              </a:rPr>
              <a:t>:</a:t>
            </a:r>
            <a:r>
              <a:rPr lang="es-ES" sz="1600" b="1" dirty="0" err="1" smtClean="0">
                <a:latin typeface="+mj-lt"/>
              </a:rPr>
              <a:t>visited</a:t>
            </a:r>
            <a:r>
              <a:rPr lang="es-ES" sz="1600" dirty="0" smtClean="0">
                <a:latin typeface="+mj-lt"/>
              </a:rPr>
              <a:t>, </a:t>
            </a:r>
            <a:r>
              <a:rPr lang="es-ES" sz="1600" dirty="0">
                <a:latin typeface="+mj-lt"/>
              </a:rPr>
              <a:t>se activa cuando el elemento </a:t>
            </a:r>
            <a:r>
              <a:rPr lang="es-ES" sz="1600" dirty="0" smtClean="0">
                <a:latin typeface="+mj-lt"/>
              </a:rPr>
              <a:t>ya ha sido visitado (para enlaces</a:t>
            </a:r>
            <a:r>
              <a:rPr lang="es-ES" sz="1600" dirty="0" smtClean="0">
                <a:latin typeface="+mj-lt"/>
              </a:rPr>
              <a:t>).</a:t>
            </a:r>
          </a:p>
          <a:p>
            <a:pPr marL="481013" lvl="2" indent="-285750" algn="just">
              <a:spcBef>
                <a:spcPts val="600"/>
              </a:spcBef>
              <a:buClr>
                <a:schemeClr val="accent1">
                  <a:lumMod val="75000"/>
                </a:schemeClr>
              </a:buClr>
              <a:buSzPct val="90000"/>
            </a:pPr>
            <a:r>
              <a:rPr lang="en-US" sz="1600" dirty="0">
                <a:latin typeface="+mj-lt"/>
              </a:rPr>
              <a:t>La </a:t>
            </a:r>
            <a:r>
              <a:rPr lang="es-ES" sz="1600" dirty="0" err="1">
                <a:latin typeface="+mj-lt"/>
              </a:rPr>
              <a:t>pseudo</a:t>
            </a:r>
            <a:r>
              <a:rPr lang="es-ES" sz="1600" dirty="0">
                <a:latin typeface="+mj-lt"/>
              </a:rPr>
              <a:t>-clase </a:t>
            </a:r>
            <a:r>
              <a:rPr lang="en-US" sz="1600" b="1" dirty="0">
                <a:latin typeface="+mj-lt"/>
              </a:rPr>
              <a:t>:first-line </a:t>
            </a:r>
            <a:r>
              <a:rPr lang="en-US" sz="1600" dirty="0" err="1">
                <a:latin typeface="+mj-lt"/>
              </a:rPr>
              <a:t>es</a:t>
            </a:r>
            <a:r>
              <a:rPr lang="en-US" sz="1600" dirty="0">
                <a:latin typeface="+mj-lt"/>
              </a:rPr>
              <a:t> para </a:t>
            </a:r>
            <a:r>
              <a:rPr lang="en-US" sz="1600" dirty="0" err="1">
                <a:latin typeface="+mj-lt"/>
              </a:rPr>
              <a:t>dar</a:t>
            </a:r>
            <a:r>
              <a:rPr lang="en-US" sz="1600" dirty="0">
                <a:latin typeface="+mj-lt"/>
              </a:rPr>
              <a:t> </a:t>
            </a:r>
            <a:r>
              <a:rPr lang="en-US" sz="1600" dirty="0" err="1" smtClean="0">
                <a:latin typeface="+mj-lt"/>
              </a:rPr>
              <a:t>estilo</a:t>
            </a:r>
            <a:r>
              <a:rPr lang="en-US" sz="1600" dirty="0" smtClean="0">
                <a:latin typeface="+mj-lt"/>
              </a:rPr>
              <a:t> </a:t>
            </a:r>
            <a:r>
              <a:rPr lang="en-US" sz="1600" dirty="0">
                <a:latin typeface="+mj-lt"/>
              </a:rPr>
              <a:t>especial a la </a:t>
            </a:r>
            <a:r>
              <a:rPr lang="en-US" sz="1600" dirty="0" err="1">
                <a:latin typeface="+mj-lt"/>
              </a:rPr>
              <a:t>primera</a:t>
            </a:r>
            <a:r>
              <a:rPr lang="en-US" sz="1600" dirty="0">
                <a:latin typeface="+mj-lt"/>
              </a:rPr>
              <a:t> </a:t>
            </a:r>
            <a:r>
              <a:rPr lang="en-US" sz="1600" dirty="0" err="1">
                <a:latin typeface="+mj-lt"/>
              </a:rPr>
              <a:t>línea</a:t>
            </a:r>
            <a:r>
              <a:rPr lang="en-US" sz="1600" dirty="0">
                <a:latin typeface="+mj-lt"/>
              </a:rPr>
              <a:t>.</a:t>
            </a:r>
          </a:p>
          <a:p>
            <a:pPr marL="481013" lvl="2" indent="-285750" algn="just">
              <a:spcBef>
                <a:spcPts val="600"/>
              </a:spcBef>
              <a:buClr>
                <a:schemeClr val="accent1">
                  <a:lumMod val="75000"/>
                </a:schemeClr>
              </a:buClr>
              <a:buSzPct val="90000"/>
            </a:pPr>
            <a:r>
              <a:rPr lang="es-ES" sz="1600" dirty="0" smtClean="0">
                <a:latin typeface="+mj-lt"/>
              </a:rPr>
              <a:t>La </a:t>
            </a:r>
            <a:r>
              <a:rPr lang="es-ES" sz="1600" dirty="0" err="1" smtClean="0">
                <a:latin typeface="+mj-lt"/>
              </a:rPr>
              <a:t>pseudo</a:t>
            </a:r>
            <a:r>
              <a:rPr lang="es-ES" sz="1600" dirty="0" smtClean="0">
                <a:latin typeface="+mj-lt"/>
              </a:rPr>
              <a:t>-clase </a:t>
            </a:r>
            <a:r>
              <a:rPr lang="es-ES" sz="1600" b="1" dirty="0">
                <a:latin typeface="+mj-lt"/>
              </a:rPr>
              <a:t>:</a:t>
            </a:r>
            <a:r>
              <a:rPr lang="en-US" sz="1600" b="1" dirty="0">
                <a:latin typeface="+mj-lt"/>
              </a:rPr>
              <a:t>first-letter </a:t>
            </a:r>
            <a:r>
              <a:rPr lang="en-US" sz="1600" dirty="0" err="1">
                <a:latin typeface="+mj-lt"/>
              </a:rPr>
              <a:t>es</a:t>
            </a:r>
            <a:r>
              <a:rPr lang="en-US" sz="1600" dirty="0">
                <a:latin typeface="+mj-lt"/>
              </a:rPr>
              <a:t> para </a:t>
            </a:r>
            <a:r>
              <a:rPr lang="en-US" sz="1600" dirty="0" err="1">
                <a:latin typeface="+mj-lt"/>
              </a:rPr>
              <a:t>dar</a:t>
            </a:r>
            <a:r>
              <a:rPr lang="en-US" sz="1600">
                <a:latin typeface="+mj-lt"/>
              </a:rPr>
              <a:t> </a:t>
            </a:r>
            <a:r>
              <a:rPr lang="en-US" sz="1600" smtClean="0">
                <a:latin typeface="+mj-lt"/>
              </a:rPr>
              <a:t>estilo</a:t>
            </a:r>
            <a:r>
              <a:rPr lang="en-US" sz="1600" dirty="0" smtClean="0">
                <a:latin typeface="+mj-lt"/>
              </a:rPr>
              <a:t> </a:t>
            </a:r>
            <a:r>
              <a:rPr lang="en-US" sz="1600" dirty="0">
                <a:latin typeface="+mj-lt"/>
              </a:rPr>
              <a:t>especial a la </a:t>
            </a:r>
            <a:r>
              <a:rPr lang="en-US" sz="1600" dirty="0" err="1">
                <a:latin typeface="+mj-lt"/>
              </a:rPr>
              <a:t>primera</a:t>
            </a:r>
            <a:r>
              <a:rPr lang="en-US" sz="1600" dirty="0">
                <a:latin typeface="+mj-lt"/>
              </a:rPr>
              <a:t> </a:t>
            </a:r>
            <a:r>
              <a:rPr lang="en-US" sz="1600" dirty="0" err="1">
                <a:latin typeface="+mj-lt"/>
              </a:rPr>
              <a:t>letra</a:t>
            </a:r>
            <a:r>
              <a:rPr lang="en-US" sz="1600" dirty="0">
                <a:latin typeface="+mj-lt"/>
              </a:rPr>
              <a:t> de un </a:t>
            </a:r>
            <a:r>
              <a:rPr lang="en-US" sz="1600" dirty="0" err="1">
                <a:latin typeface="+mj-lt"/>
              </a:rPr>
              <a:t>elemento</a:t>
            </a: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22</a:t>
            </a:fld>
            <a:endParaRPr lang="es-ES" dirty="0"/>
          </a:p>
        </p:txBody>
      </p:sp>
    </p:spTree>
    <p:extLst>
      <p:ext uri="{BB962C8B-B14F-4D97-AF65-F5344CB8AC3E}">
        <p14:creationId xmlns:p14="http://schemas.microsoft.com/office/powerpoint/2010/main" val="1946279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smtClean="0">
                <a:latin typeface="+mj-lt"/>
              </a:rPr>
              <a:t>En el siguiente ejemplo el </a:t>
            </a:r>
            <a:r>
              <a:rPr lang="es-ES" sz="1600" dirty="0">
                <a:latin typeface="+mj-lt"/>
              </a:rPr>
              <a:t>selector </a:t>
            </a:r>
            <a:r>
              <a:rPr lang="es-ES" sz="1600" b="1" dirty="0">
                <a:latin typeface="+mj-lt"/>
              </a:rPr>
              <a:t>p </a:t>
            </a:r>
            <a:r>
              <a:rPr lang="es-ES" sz="1600" b="1" dirty="0" err="1">
                <a:latin typeface="+mj-lt"/>
              </a:rPr>
              <a:t>em:first-child</a:t>
            </a:r>
            <a:r>
              <a:rPr lang="es-ES" sz="1600" b="1" dirty="0">
                <a:latin typeface="+mj-lt"/>
              </a:rPr>
              <a:t> </a:t>
            </a:r>
            <a:r>
              <a:rPr lang="es-ES" sz="1600" dirty="0">
                <a:latin typeface="+mj-lt"/>
              </a:rPr>
              <a:t>selecciona el primer elemento &lt;</a:t>
            </a:r>
            <a:r>
              <a:rPr lang="es-ES" sz="1600" dirty="0" err="1">
                <a:latin typeface="+mj-lt"/>
              </a:rPr>
              <a:t>em</a:t>
            </a:r>
            <a:r>
              <a:rPr lang="es-ES" sz="1600" dirty="0">
                <a:latin typeface="+mj-lt"/>
              </a:rPr>
              <a:t>&gt; </a:t>
            </a:r>
            <a:r>
              <a:rPr lang="es-ES" sz="1600" dirty="0" smtClean="0">
                <a:latin typeface="+mj-lt"/>
              </a:rPr>
              <a:t>que </a:t>
            </a:r>
            <a:r>
              <a:rPr lang="es-ES" sz="1600" dirty="0">
                <a:latin typeface="+mj-lt"/>
              </a:rPr>
              <a:t>se encuentre dentro de un elemento &lt;p</a:t>
            </a:r>
            <a:r>
              <a:rPr lang="es-ES" sz="1600" dirty="0" smtClean="0">
                <a:latin typeface="+mj-lt"/>
              </a:rPr>
              <a:t>&gt;, siempre y cuando sea el primer hijo (si . </a:t>
            </a:r>
            <a:r>
              <a:rPr lang="es-ES" sz="1600" dirty="0">
                <a:latin typeface="+mj-lt"/>
              </a:rPr>
              <a:t>Por tanto, en el ejemplo anterior sólo el primer &lt;</a:t>
            </a:r>
            <a:r>
              <a:rPr lang="es-ES" sz="1600" dirty="0" err="1">
                <a:latin typeface="+mj-lt"/>
              </a:rPr>
              <a:t>em</a:t>
            </a:r>
            <a:r>
              <a:rPr lang="es-ES" sz="1600" dirty="0">
                <a:latin typeface="+mj-lt"/>
              </a:rPr>
              <a:t>&gt; se ve de color rojo.</a:t>
            </a: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23</a:t>
            </a:fld>
            <a:endParaRPr lang="es-ES" dirty="0"/>
          </a:p>
        </p:txBody>
      </p:sp>
      <p:sp>
        <p:nvSpPr>
          <p:cNvPr id="10" name="Text Box 4"/>
          <p:cNvSpPr txBox="1">
            <a:spLocks noChangeArrowheads="1"/>
          </p:cNvSpPr>
          <p:nvPr/>
        </p:nvSpPr>
        <p:spPr bwMode="auto">
          <a:xfrm>
            <a:off x="1041593" y="3253256"/>
            <a:ext cx="7264207" cy="224676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a:latin typeface="Courier New" panose="02070309020205020404" pitchFamily="49" charset="0"/>
                <a:cs typeface="Courier New" panose="02070309020205020404" pitchFamily="49" charset="0"/>
              </a:rPr>
              <a:t>p </a:t>
            </a:r>
            <a:r>
              <a:rPr lang="es-ES" altLang="es-ES" sz="1400" dirty="0" err="1">
                <a:latin typeface="Courier New" panose="02070309020205020404" pitchFamily="49" charset="0"/>
                <a:cs typeface="Courier New" panose="02070309020205020404" pitchFamily="49" charset="0"/>
              </a:rPr>
              <a:t>em:first-child</a:t>
            </a:r>
            <a:r>
              <a:rPr lang="es-ES" altLang="es-ES" sz="1400" dirty="0">
                <a:latin typeface="Courier New" panose="02070309020205020404" pitchFamily="49" charset="0"/>
                <a:cs typeface="Courier New" panose="02070309020205020404" pitchFamily="49" charset="0"/>
              </a:rPr>
              <a:t> {</a:t>
            </a:r>
          </a:p>
          <a:p>
            <a:pPr marL="266700" indent="-266700" eaLnBrk="1" hangingPunct="1">
              <a:buNone/>
            </a:pPr>
            <a:r>
              <a:rPr lang="es-ES" altLang="es-ES" sz="1400" dirty="0">
                <a:latin typeface="Courier New" panose="02070309020205020404" pitchFamily="49" charset="0"/>
                <a:cs typeface="Courier New" panose="02070309020205020404" pitchFamily="49" charset="0"/>
              </a:rPr>
              <a:t>  color: red;</a:t>
            </a:r>
          </a:p>
          <a:p>
            <a:pPr marL="266700" indent="-266700" eaLnBrk="1" hangingPunct="1">
              <a:buNone/>
            </a:pPr>
            <a:r>
              <a:rPr lang="es-ES" altLang="es-ES" sz="1400" dirty="0">
                <a:latin typeface="Courier New" panose="02070309020205020404" pitchFamily="49" charset="0"/>
                <a:cs typeface="Courier New" panose="02070309020205020404" pitchFamily="49" charset="0"/>
              </a:rPr>
              <a:t>}</a:t>
            </a:r>
          </a:p>
          <a:p>
            <a:pPr marL="266700" indent="-266700" eaLnBrk="1" hangingPunct="1">
              <a:buNone/>
            </a:pPr>
            <a:r>
              <a:rPr lang="es-ES" altLang="es-ES" sz="1400" dirty="0">
                <a:latin typeface="Courier New" panose="02070309020205020404" pitchFamily="49" charset="0"/>
                <a:cs typeface="Courier New" panose="02070309020205020404" pitchFamily="49" charset="0"/>
              </a:rPr>
              <a:t> </a:t>
            </a:r>
          </a:p>
          <a:p>
            <a:pPr marL="266700" indent="-266700" algn="just" eaLnBrk="1" hangingPunct="1">
              <a:buNone/>
            </a:pPr>
            <a:r>
              <a:rPr lang="es-ES" altLang="es-ES" sz="1400" dirty="0">
                <a:latin typeface="Courier New" panose="02070309020205020404" pitchFamily="49" charset="0"/>
                <a:cs typeface="Courier New" panose="02070309020205020404" pitchFamily="49" charset="0"/>
              </a:rPr>
              <a:t>&lt;p</a:t>
            </a:r>
            <a:r>
              <a:rPr lang="es-ES" altLang="es-ES" sz="1400" dirty="0" smtClean="0">
                <a:latin typeface="Courier New" panose="02070309020205020404" pitchFamily="49" charset="0"/>
                <a:cs typeface="Courier New" panose="02070309020205020404" pitchFamily="49" charset="0"/>
              </a:rPr>
              <a:t>&gt;</a:t>
            </a:r>
          </a:p>
          <a:p>
            <a:pPr marL="266700" indent="-266700" algn="just" eaLnBrk="1" hangingPunct="1">
              <a:buNone/>
            </a:pPr>
            <a:r>
              <a:rPr lang="es-ES" altLang="es-ES" sz="1400" dirty="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Lorem</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&gt;&lt;</a:t>
            </a:r>
            <a:r>
              <a:rPr lang="es-ES" altLang="es-ES" sz="1400" dirty="0" err="1">
                <a:latin typeface="Courier New" panose="02070309020205020404" pitchFamily="49" charset="0"/>
                <a:cs typeface="Courier New" panose="02070309020205020404" pitchFamily="49" charset="0"/>
              </a:rPr>
              <a:t>em</a:t>
            </a:r>
            <a:r>
              <a:rPr lang="es-ES" altLang="es-ES" sz="1400" dirty="0">
                <a:latin typeface="Courier New" panose="02070309020205020404" pitchFamily="49" charset="0"/>
                <a:cs typeface="Courier New" panose="02070309020205020404" pitchFamily="49" charset="0"/>
              </a:rPr>
              <a:t>&gt;</a:t>
            </a:r>
            <a:r>
              <a:rPr lang="es-ES" altLang="es-ES" sz="1400" dirty="0" err="1">
                <a:latin typeface="Courier New" panose="02070309020205020404" pitchFamily="49" charset="0"/>
                <a:cs typeface="Courier New" panose="02070309020205020404" pitchFamily="49" charset="0"/>
              </a:rPr>
              <a:t>ipsum</a:t>
            </a:r>
            <a:r>
              <a:rPr lang="es-ES" altLang="es-ES" sz="1400" dirty="0">
                <a:latin typeface="Courier New" panose="02070309020205020404" pitchFamily="49" charset="0"/>
                <a:cs typeface="Courier New" panose="02070309020205020404" pitchFamily="49" charset="0"/>
              </a:rPr>
              <a:t> dolor&lt;/</a:t>
            </a:r>
            <a:r>
              <a:rPr lang="es-ES" altLang="es-ES" sz="1400" dirty="0" err="1">
                <a:latin typeface="Courier New" panose="02070309020205020404" pitchFamily="49" charset="0"/>
                <a:cs typeface="Courier New" panose="02070309020205020404" pitchFamily="49" charset="0"/>
              </a:rPr>
              <a:t>em</a:t>
            </a:r>
            <a:r>
              <a:rPr lang="es-ES" altLang="es-ES" sz="1400" dirty="0">
                <a:latin typeface="Courier New" panose="02070309020205020404" pitchFamily="49" charset="0"/>
                <a:cs typeface="Courier New" panose="02070309020205020404" pitchFamily="49" charset="0"/>
              </a:rPr>
              <a:t>&gt;&lt;/</a:t>
            </a:r>
            <a:r>
              <a:rPr lang="es-ES" altLang="es-ES" sz="1400" dirty="0" err="1">
                <a:latin typeface="Courier New" panose="02070309020205020404" pitchFamily="49" charset="0"/>
                <a:cs typeface="Courier New" panose="02070309020205020404" pitchFamily="49" charset="0"/>
              </a:rPr>
              <a:t>span</a:t>
            </a:r>
            <a:r>
              <a:rPr lang="es-ES" altLang="es-ES" sz="1400" dirty="0">
                <a:latin typeface="Courier New" panose="02070309020205020404" pitchFamily="49" charset="0"/>
                <a:cs typeface="Courier New" panose="02070309020205020404" pitchFamily="49" charset="0"/>
              </a:rPr>
              <a:t>&gt; </a:t>
            </a:r>
            <a:r>
              <a:rPr lang="es-ES" altLang="es-ES" sz="1400" dirty="0" err="1">
                <a:latin typeface="Courier New" panose="02070309020205020404" pitchFamily="49" charset="0"/>
                <a:cs typeface="Courier New" panose="02070309020205020404" pitchFamily="49" charset="0"/>
              </a:rPr>
              <a:t>sit</a:t>
            </a:r>
            <a:r>
              <a:rPr lang="es-ES" altLang="es-ES" sz="1400" dirty="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met,consecte</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tueradipiscinelit</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Praesent</a:t>
            </a:r>
            <a:r>
              <a:rPr lang="es-ES" altLang="es-ES" sz="1400" dirty="0" smtClean="0">
                <a:latin typeface="Courier New" panose="02070309020205020404" pitchFamily="49" charset="0"/>
                <a:cs typeface="Courier New" panose="02070309020205020404" pitchFamily="49" charset="0"/>
              </a:rPr>
              <a:t> odio </a:t>
            </a:r>
            <a:r>
              <a:rPr lang="es-ES" altLang="es-ES" sz="1400" dirty="0" err="1" smtClean="0">
                <a:latin typeface="Courier New" panose="02070309020205020404" pitchFamily="49" charset="0"/>
                <a:cs typeface="Courier New" panose="02070309020205020404" pitchFamily="49" charset="0"/>
              </a:rPr>
              <a:t>sem</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tempor</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quis</a:t>
            </a:r>
            <a:r>
              <a:rPr lang="es-ES" altLang="es-ES" sz="1400" dirty="0" smtClean="0">
                <a:latin typeface="Courier New" panose="02070309020205020404" pitchFamily="49" charset="0"/>
                <a:cs typeface="Courier New" panose="02070309020205020404" pitchFamily="49" charset="0"/>
              </a:rPr>
              <a:t>, &lt;</a:t>
            </a:r>
            <a:r>
              <a:rPr lang="es-ES" altLang="es-ES" sz="1400" dirty="0" err="1" smtClean="0">
                <a:latin typeface="Courier New" panose="02070309020205020404" pitchFamily="49" charset="0"/>
                <a:cs typeface="Courier New" panose="02070309020205020404" pitchFamily="49" charset="0"/>
              </a:rPr>
              <a:t>em</a:t>
            </a:r>
            <a:r>
              <a:rPr lang="es-ES" altLang="es-ES" sz="1400" dirty="0" smtClean="0">
                <a:latin typeface="Courier New" panose="02070309020205020404" pitchFamily="49" charset="0"/>
                <a:cs typeface="Courier New" panose="02070309020205020404" pitchFamily="49" charset="0"/>
              </a:rPr>
              <a:t>&gt;</a:t>
            </a:r>
            <a:r>
              <a:rPr lang="es-ES" altLang="es-ES" sz="1400" dirty="0" err="1" smtClean="0">
                <a:latin typeface="Courier New" panose="02070309020205020404" pitchFamily="49" charset="0"/>
                <a:cs typeface="Courier New" panose="02070309020205020404" pitchFamily="49" charset="0"/>
              </a:rPr>
              <a:t>auctor</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eu</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em</a:t>
            </a:r>
            <a:r>
              <a:rPr lang="es-ES" altLang="es-ES" sz="1400" dirty="0" smtClean="0">
                <a:latin typeface="Courier New" panose="02070309020205020404" pitchFamily="49" charset="0"/>
                <a:cs typeface="Courier New" panose="02070309020205020404" pitchFamily="49" charset="0"/>
              </a:rPr>
              <a:t>&gt;, </a:t>
            </a:r>
            <a:r>
              <a:rPr lang="es-ES" altLang="es-ES" sz="1400" dirty="0" err="1" smtClean="0">
                <a:latin typeface="Courier New" panose="02070309020205020404" pitchFamily="49" charset="0"/>
                <a:cs typeface="Courier New" panose="02070309020205020404" pitchFamily="49" charset="0"/>
              </a:rPr>
              <a:t>tempus</a:t>
            </a:r>
            <a:r>
              <a:rPr lang="es-ES" altLang="es-ES" sz="1400" dirty="0" smtClean="0">
                <a:latin typeface="Courier New" panose="02070309020205020404" pitchFamily="49" charset="0"/>
                <a:cs typeface="Courier New" panose="02070309020205020404" pitchFamily="49" charset="0"/>
              </a:rPr>
              <a:t> at, </a:t>
            </a:r>
            <a:r>
              <a:rPr lang="es-ES" altLang="es-ES" sz="1400" dirty="0" err="1" smtClean="0">
                <a:latin typeface="Courier New" panose="02070309020205020404" pitchFamily="49" charset="0"/>
                <a:cs typeface="Courier New" panose="02070309020205020404" pitchFamily="49" charset="0"/>
              </a:rPr>
              <a:t>enim</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Praesent</a:t>
            </a:r>
            <a:r>
              <a:rPr lang="es-ES" altLang="es-ES" sz="1400" dirty="0" smtClean="0">
                <a:latin typeface="Courier New" panose="02070309020205020404" pitchFamily="49" charset="0"/>
                <a:cs typeface="Courier New" panose="02070309020205020404" pitchFamily="49" charset="0"/>
              </a:rPr>
              <a:t> </a:t>
            </a:r>
            <a:r>
              <a:rPr lang="es-ES" altLang="es-ES" sz="1400" dirty="0" err="1" smtClean="0">
                <a:latin typeface="Courier New" panose="02070309020205020404" pitchFamily="49" charset="0"/>
                <a:cs typeface="Courier New" panose="02070309020205020404" pitchFamily="49" charset="0"/>
              </a:rPr>
              <a:t>nulla</a:t>
            </a:r>
            <a:r>
              <a:rPr lang="es-ES" altLang="es-ES" sz="1400" dirty="0" smtClean="0">
                <a:latin typeface="Courier New" panose="02070309020205020404" pitchFamily="49" charset="0"/>
                <a:cs typeface="Courier New" panose="02070309020205020404" pitchFamily="49" charset="0"/>
              </a:rPr>
              <a:t> ante, &lt;</a:t>
            </a:r>
            <a:r>
              <a:rPr lang="es-ES" altLang="es-ES" sz="1400" dirty="0" err="1" smtClean="0">
                <a:latin typeface="Courier New" panose="02070309020205020404" pitchFamily="49" charset="0"/>
                <a:cs typeface="Courier New" panose="02070309020205020404" pitchFamily="49" charset="0"/>
              </a:rPr>
              <a:t>em</a:t>
            </a:r>
            <a:r>
              <a:rPr lang="es-ES" altLang="es-ES" sz="1400" dirty="0" smtClean="0">
                <a:latin typeface="Courier New" panose="02070309020205020404" pitchFamily="49" charset="0"/>
                <a:cs typeface="Courier New" panose="02070309020205020404" pitchFamily="49" charset="0"/>
              </a:rPr>
              <a:t>&gt;</a:t>
            </a:r>
            <a:r>
              <a:rPr lang="es-ES" altLang="es-ES" sz="1400" dirty="0" err="1" smtClean="0">
                <a:latin typeface="Courier New" panose="02070309020205020404" pitchFamily="49" charset="0"/>
                <a:cs typeface="Courier New" panose="02070309020205020404" pitchFamily="49" charset="0"/>
              </a:rPr>
              <a:t>ultricies</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em</a:t>
            </a:r>
            <a:r>
              <a:rPr lang="es-ES" altLang="es-ES" sz="1400" dirty="0" smtClean="0">
                <a:latin typeface="Courier New" panose="02070309020205020404" pitchFamily="49" charset="0"/>
                <a:cs typeface="Courier New" panose="02070309020205020404" pitchFamily="49" charset="0"/>
              </a:rPr>
              <a:t>&gt; id, </a:t>
            </a:r>
            <a:r>
              <a:rPr lang="es-ES" altLang="es-ES" sz="1400" dirty="0" err="1" smtClean="0">
                <a:latin typeface="Courier New" panose="02070309020205020404" pitchFamily="49" charset="0"/>
                <a:cs typeface="Courier New" panose="02070309020205020404" pitchFamily="49" charset="0"/>
              </a:rPr>
              <a:t>porttitor</a:t>
            </a:r>
            <a:r>
              <a:rPr lang="es-ES" altLang="es-ES" sz="1400" dirty="0" smtClean="0">
                <a:latin typeface="Courier New" panose="02070309020205020404" pitchFamily="49" charset="0"/>
                <a:cs typeface="Courier New" panose="02070309020205020404" pitchFamily="49" charset="0"/>
              </a:rPr>
              <a:t> ut, </a:t>
            </a:r>
            <a:r>
              <a:rPr lang="es-ES" altLang="es-ES" sz="1400" dirty="0" err="1" smtClean="0">
                <a:latin typeface="Courier New" panose="02070309020205020404" pitchFamily="49" charset="0"/>
                <a:cs typeface="Courier New" panose="02070309020205020404" pitchFamily="49" charset="0"/>
              </a:rPr>
              <a:t>pulvinar</a:t>
            </a:r>
            <a:r>
              <a:rPr lang="es-ES" altLang="es-ES" sz="1400" dirty="0" smtClean="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quis</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dui</a:t>
            </a:r>
            <a:r>
              <a:rPr lang="es-ES" altLang="es-ES" sz="1400" dirty="0" smtClean="0">
                <a:latin typeface="Courier New" panose="02070309020205020404" pitchFamily="49" charset="0"/>
                <a:cs typeface="Courier New" panose="02070309020205020404" pitchFamily="49" charset="0"/>
              </a:rPr>
              <a:t>.</a:t>
            </a:r>
          </a:p>
          <a:p>
            <a:pPr marL="266700" indent="-266700" algn="just" eaLnBrk="1" hangingPunct="1">
              <a:buNone/>
            </a:pPr>
            <a:r>
              <a:rPr lang="es-ES" altLang="es-ES" sz="1400" dirty="0" smtClean="0">
                <a:latin typeface="Courier New" panose="02070309020205020404" pitchFamily="49" charset="0"/>
                <a:cs typeface="Courier New" panose="02070309020205020404" pitchFamily="49" charset="0"/>
              </a:rPr>
              <a:t>&lt;/</a:t>
            </a:r>
            <a:r>
              <a:rPr lang="es-ES" altLang="es-ES" sz="1400" dirty="0">
                <a:latin typeface="Courier New" panose="02070309020205020404" pitchFamily="49" charset="0"/>
                <a:cs typeface="Courier New" panose="02070309020205020404" pitchFamily="49" charset="0"/>
              </a:rPr>
              <a:t>p&gt;</a:t>
            </a:r>
          </a:p>
        </p:txBody>
      </p:sp>
    </p:spTree>
    <p:extLst>
      <p:ext uri="{BB962C8B-B14F-4D97-AF65-F5344CB8AC3E}">
        <p14:creationId xmlns:p14="http://schemas.microsoft.com/office/powerpoint/2010/main" val="3407722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smtClean="0">
                <a:latin typeface="+mj-lt"/>
              </a:rPr>
              <a:t>La </a:t>
            </a:r>
            <a:r>
              <a:rPr lang="es-ES" sz="1600" dirty="0" err="1">
                <a:latin typeface="+mj-lt"/>
              </a:rPr>
              <a:t>pseudo</a:t>
            </a:r>
            <a:r>
              <a:rPr lang="es-ES" sz="1600" dirty="0">
                <a:latin typeface="+mj-lt"/>
              </a:rPr>
              <a:t>-clase </a:t>
            </a:r>
            <a:r>
              <a:rPr lang="es-ES" sz="1600" b="1" dirty="0" smtClean="0">
                <a:latin typeface="+mj-lt"/>
              </a:rPr>
              <a:t>:</a:t>
            </a:r>
            <a:r>
              <a:rPr lang="es-ES" sz="1600" b="1" dirty="0" err="1" smtClean="0">
                <a:latin typeface="+mj-lt"/>
              </a:rPr>
              <a:t>not</a:t>
            </a:r>
            <a:r>
              <a:rPr lang="es-ES" sz="1600" b="1" dirty="0" smtClean="0">
                <a:latin typeface="+mj-lt"/>
              </a:rPr>
              <a:t> </a:t>
            </a:r>
            <a:r>
              <a:rPr lang="es-ES" sz="1600" dirty="0">
                <a:latin typeface="+mj-lt"/>
              </a:rPr>
              <a:t>se puede utilizar para seleccionar todos los elementos que no cumplen con la condición de un selector</a:t>
            </a:r>
            <a:r>
              <a:rPr lang="es-ES" sz="1600" b="1" dirty="0">
                <a:latin typeface="+mj-lt"/>
              </a:rPr>
              <a:t>:</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24</a:t>
            </a:fld>
            <a:endParaRPr lang="es-ES" dirty="0"/>
          </a:p>
        </p:txBody>
      </p:sp>
      <p:sp>
        <p:nvSpPr>
          <p:cNvPr id="6" name="Text Box 4"/>
          <p:cNvSpPr txBox="1">
            <a:spLocks noChangeArrowheads="1"/>
          </p:cNvSpPr>
          <p:nvPr/>
        </p:nvSpPr>
        <p:spPr bwMode="auto">
          <a:xfrm>
            <a:off x="1043608" y="2780928"/>
            <a:ext cx="7643192"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elementos de la página que no sean </a:t>
            </a:r>
            <a:r>
              <a:rPr lang="es-ES" altLang="es-ES" sz="1400" dirty="0" smtClean="0">
                <a:latin typeface="Courier New" panose="02070309020205020404" pitchFamily="49" charset="0"/>
                <a:cs typeface="Courier New" panose="02070309020205020404" pitchFamily="49" charset="0"/>
              </a:rPr>
              <a:t>párrafos </a:t>
            </a:r>
            <a:r>
              <a:rPr lang="es-ES" altLang="es-ES" sz="1400" dirty="0">
                <a:latin typeface="Courier New" panose="02070309020205020404" pitchFamily="49" charset="0"/>
                <a:cs typeface="Courier New" panose="02070309020205020404" pitchFamily="49" charset="0"/>
              </a:rPr>
              <a:t>*/</a:t>
            </a:r>
          </a:p>
          <a:p>
            <a:pPr marL="266700" indent="-266700" eaLnBrk="1" hangingPunct="1">
              <a:buNone/>
            </a:pPr>
            <a:endParaRPr lang="es-E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not</a:t>
            </a:r>
            <a:r>
              <a:rPr lang="es-ES" altLang="es-ES" sz="1400" dirty="0">
                <a:latin typeface="Courier New" panose="02070309020205020404" pitchFamily="49" charset="0"/>
                <a:cs typeface="Courier New" panose="02070309020205020404" pitchFamily="49" charset="0"/>
              </a:rPr>
              <a:t>(p) { ... } </a:t>
            </a:r>
            <a:endParaRPr lang="es-ES" altLang="es-ES" sz="1400" dirty="0" smtClean="0">
              <a:latin typeface="Courier New" panose="02070309020205020404" pitchFamily="49" charset="0"/>
              <a:cs typeface="Courier New" panose="02070309020205020404" pitchFamily="49" charset="0"/>
            </a:endParaRPr>
          </a:p>
          <a:p>
            <a:pPr marL="266700" indent="-266700" eaLnBrk="1" hangingPunct="1">
              <a:buNone/>
            </a:pPr>
            <a:endParaRPr lang="es-ES" altLang="es-ES" sz="1400" dirty="0" smtClean="0">
              <a:latin typeface="Courier New" panose="02070309020205020404" pitchFamily="49" charset="0"/>
              <a:cs typeface="Courier New" panose="02070309020205020404" pitchFamily="49" charset="0"/>
            </a:endParaRPr>
          </a:p>
          <a:p>
            <a:pPr marL="0" indent="0" eaLnBrk="1" hangingPunct="1">
              <a:buNone/>
            </a:pPr>
            <a:r>
              <a:rPr lang="es-ES" altLang="es-ES" sz="1400" dirty="0">
                <a:latin typeface="Courier New" panose="02070309020205020404" pitchFamily="49" charset="0"/>
                <a:cs typeface="Courier New" panose="02070309020205020404" pitchFamily="49" charset="0"/>
              </a:rPr>
              <a:t>/* selecciona cualquier elemento cuyo atributo id no sea </a:t>
            </a:r>
            <a:r>
              <a:rPr lang="es-ES" altLang="es-ES" sz="1400" dirty="0" smtClean="0">
                <a:latin typeface="Courier New" panose="02070309020205020404" pitchFamily="49" charset="0"/>
                <a:cs typeface="Courier New" panose="02070309020205020404" pitchFamily="49" charset="0"/>
              </a:rPr>
              <a:t>especial</a:t>
            </a:r>
            <a:r>
              <a:rPr lang="es-ES" altLang="es-ES" sz="1400" dirty="0">
                <a:latin typeface="Courier New" panose="02070309020205020404" pitchFamily="49" charset="0"/>
                <a:cs typeface="Courier New" panose="02070309020205020404" pitchFamily="49" charset="0"/>
              </a:rPr>
              <a:t>" */</a:t>
            </a:r>
          </a:p>
          <a:p>
            <a:pPr marL="266700" indent="-266700" eaLnBrk="1" hangingPunct="1">
              <a:buNone/>
            </a:pP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not</a:t>
            </a:r>
            <a:r>
              <a:rPr lang="es-ES" altLang="es-ES" sz="1400" dirty="0">
                <a:latin typeface="Courier New" panose="02070309020205020404" pitchFamily="49" charset="0"/>
                <a:cs typeface="Courier New" panose="02070309020205020404" pitchFamily="49" charset="0"/>
              </a:rPr>
              <a:t>(#especial) { ... </a:t>
            </a:r>
            <a:r>
              <a:rPr lang="es-ES" altLang="es-ES" sz="1400" dirty="0" smtClean="0">
                <a:latin typeface="Courier New" panose="02070309020205020404" pitchFamily="49" charset="0"/>
                <a:cs typeface="Courier New" panose="02070309020205020404" pitchFamily="49" charset="0"/>
              </a:rPr>
              <a:t>}</a:t>
            </a:r>
            <a:endParaRPr lang="es-E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54279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smtClean="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smtClean="0">
                <a:latin typeface="+mj-lt"/>
              </a:rPr>
              <a:t>lang</a:t>
            </a:r>
            <a:r>
              <a:rPr lang="es-ES" sz="1600" b="1" dirty="0">
                <a:latin typeface="+mj-lt"/>
              </a:rPr>
              <a:t> </a:t>
            </a:r>
            <a:r>
              <a:rPr lang="es-ES" sz="1600" dirty="0">
                <a:latin typeface="+mj-lt"/>
              </a:rPr>
              <a:t>se emplea para seleccionar elementos en función de su idioma</a:t>
            </a:r>
            <a:r>
              <a:rPr lang="es-ES" sz="1600" dirty="0" smtClean="0">
                <a:latin typeface="+mj-lt"/>
              </a:rPr>
              <a:t>.</a:t>
            </a:r>
          </a:p>
          <a:p>
            <a:pPr marL="481013" lvl="2" indent="-285750" algn="just">
              <a:spcBef>
                <a:spcPts val="60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dirty="0" err="1">
                <a:latin typeface="+mj-lt"/>
              </a:rPr>
              <a:t>lang</a:t>
            </a:r>
            <a:r>
              <a:rPr lang="es-ES" sz="1600" dirty="0">
                <a:latin typeface="+mj-lt"/>
              </a:rPr>
              <a:t>(xx) es muy diferente al selector de atributos [</a:t>
            </a:r>
            <a:r>
              <a:rPr lang="es-ES" sz="1600" dirty="0" err="1">
                <a:latin typeface="+mj-lt"/>
              </a:rPr>
              <a:t>lang</a:t>
            </a:r>
            <a:r>
              <a:rPr lang="es-ES" sz="1600" dirty="0">
                <a:latin typeface="+mj-lt"/>
              </a:rPr>
              <a:t>|=xx].</a:t>
            </a: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600"/>
              </a:spcBef>
              <a:buClr>
                <a:schemeClr val="accent1">
                  <a:lumMod val="75000"/>
                </a:schemeClr>
              </a:buClr>
              <a:buSzPct val="90000"/>
            </a:pPr>
            <a:r>
              <a:rPr lang="es-ES" sz="1600" dirty="0" smtClean="0">
                <a:latin typeface="+mj-lt"/>
              </a:rPr>
              <a:t>El </a:t>
            </a:r>
            <a:r>
              <a:rPr lang="es-ES" sz="1600" dirty="0">
                <a:latin typeface="+mj-lt"/>
              </a:rPr>
              <a:t>selector *[</a:t>
            </a:r>
            <a:r>
              <a:rPr lang="es-ES" sz="1600" dirty="0" err="1">
                <a:latin typeface="+mj-lt"/>
              </a:rPr>
              <a:t>lang</a:t>
            </a:r>
            <a:r>
              <a:rPr lang="es-ES" sz="1600" dirty="0">
                <a:latin typeface="+mj-lt"/>
              </a:rPr>
              <a:t>|=es] selecciona todos los elementos de la página que tengan un atributo llamado </a:t>
            </a:r>
            <a:r>
              <a:rPr lang="es-ES" sz="1600" dirty="0" err="1">
                <a:latin typeface="+mj-lt"/>
              </a:rPr>
              <a:t>lang</a:t>
            </a:r>
            <a:r>
              <a:rPr lang="es-ES" sz="1600" dirty="0">
                <a:latin typeface="+mj-lt"/>
              </a:rPr>
              <a:t> cuyo valor empiece por es. En el ejemplo anterior, solamente el elemento &lt;</a:t>
            </a:r>
            <a:r>
              <a:rPr lang="es-ES" sz="1600" dirty="0" err="1">
                <a:latin typeface="+mj-lt"/>
              </a:rPr>
              <a:t>body</a:t>
            </a:r>
            <a:r>
              <a:rPr lang="es-ES" sz="1600" dirty="0">
                <a:latin typeface="+mj-lt"/>
              </a:rPr>
              <a:t>&gt; cumple con la condición del selector.</a:t>
            </a:r>
          </a:p>
          <a:p>
            <a:pPr marL="481013" lvl="2" indent="-285750" algn="just">
              <a:spcBef>
                <a:spcPts val="600"/>
              </a:spcBef>
              <a:buClr>
                <a:schemeClr val="accent1">
                  <a:lumMod val="75000"/>
                </a:schemeClr>
              </a:buClr>
              <a:buSzPct val="90000"/>
            </a:pPr>
            <a:r>
              <a:rPr lang="es-ES" sz="1600" dirty="0" smtClean="0">
                <a:latin typeface="+mj-lt"/>
              </a:rPr>
              <a:t>Por </a:t>
            </a:r>
            <a:r>
              <a:rPr lang="es-ES" sz="1600" dirty="0">
                <a:latin typeface="+mj-lt"/>
              </a:rPr>
              <a:t>otra parte, el selector *:</a:t>
            </a:r>
            <a:r>
              <a:rPr lang="es-ES" sz="1600" dirty="0" err="1">
                <a:latin typeface="+mj-lt"/>
              </a:rPr>
              <a:t>lang</a:t>
            </a:r>
            <a:r>
              <a:rPr lang="es-ES" sz="1600" dirty="0">
                <a:latin typeface="+mj-lt"/>
              </a:rPr>
              <a:t>(es) selecciona todos los elementos de la página cuyo idioma sea el español, sin tener en cuenta el método empleado por el navegador para averiguar el idioma de cada elemento. En este caso, tanto el elemento &lt;</a:t>
            </a:r>
            <a:r>
              <a:rPr lang="es-ES" sz="1600" dirty="0" err="1">
                <a:latin typeface="+mj-lt"/>
              </a:rPr>
              <a:t>body</a:t>
            </a:r>
            <a:r>
              <a:rPr lang="es-ES" sz="1600" dirty="0">
                <a:latin typeface="+mj-lt"/>
              </a:rPr>
              <a:t>&gt; como el elemento &lt;p&gt; cumplen esta condición.</a:t>
            </a: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25</a:t>
            </a:fld>
            <a:endParaRPr lang="es-ES" dirty="0"/>
          </a:p>
        </p:txBody>
      </p:sp>
      <p:sp>
        <p:nvSpPr>
          <p:cNvPr id="6" name="Text Box 4"/>
          <p:cNvSpPr txBox="1">
            <a:spLocks noChangeArrowheads="1"/>
          </p:cNvSpPr>
          <p:nvPr/>
        </p:nvSpPr>
        <p:spPr bwMode="auto">
          <a:xfrm>
            <a:off x="1115616" y="2780928"/>
            <a:ext cx="7056784" cy="1384995"/>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lang</a:t>
            </a:r>
            <a:r>
              <a:rPr lang="es-ES" altLang="es-ES" sz="1400" dirty="0">
                <a:latin typeface="Courier New" panose="02070309020205020404" pitchFamily="49" charset="0"/>
                <a:cs typeface="Courier New" panose="02070309020205020404" pitchFamily="49" charset="0"/>
              </a:rPr>
              <a:t>|=es] { ... }  /* selector de atributo */</a:t>
            </a:r>
          </a:p>
          <a:p>
            <a:pPr marL="266700" indent="-266700" eaLnBrk="1" hangingPunct="1">
              <a:buNone/>
            </a:pPr>
            <a:r>
              <a:rPr lang="es-ES" altLang="es-ES" sz="1400" dirty="0">
                <a:latin typeface="Courier New" panose="02070309020205020404" pitchFamily="49" charset="0"/>
                <a:cs typeface="Courier New" panose="02070309020205020404" pitchFamily="49" charset="0"/>
              </a:rPr>
              <a:t>*:</a:t>
            </a:r>
            <a:r>
              <a:rPr lang="es-ES" altLang="es-ES" sz="1400" dirty="0" err="1">
                <a:latin typeface="Courier New" panose="02070309020205020404" pitchFamily="49" charset="0"/>
                <a:cs typeface="Courier New" panose="02070309020205020404" pitchFamily="49" charset="0"/>
              </a:rPr>
              <a:t>lang</a:t>
            </a:r>
            <a:r>
              <a:rPr lang="es-ES" altLang="es-ES" sz="1400" dirty="0">
                <a:latin typeface="Courier New" panose="02070309020205020404" pitchFamily="49" charset="0"/>
                <a:cs typeface="Courier New" panose="02070309020205020404" pitchFamily="49" charset="0"/>
              </a:rPr>
              <a:t>(es)  { ... }  /* </a:t>
            </a:r>
            <a:r>
              <a:rPr lang="es-ES" altLang="es-ES" sz="1400" dirty="0" err="1">
                <a:latin typeface="Courier New" panose="02070309020205020404" pitchFamily="49" charset="0"/>
                <a:cs typeface="Courier New" panose="02070309020205020404" pitchFamily="49" charset="0"/>
              </a:rPr>
              <a:t>pseudo</a:t>
            </a:r>
            <a:r>
              <a:rPr lang="es-ES" altLang="es-ES" sz="1400" dirty="0">
                <a:latin typeface="Courier New" panose="02070309020205020404" pitchFamily="49" charset="0"/>
                <a:cs typeface="Courier New" panose="02070309020205020404" pitchFamily="49" charset="0"/>
              </a:rPr>
              <a:t>-clase */</a:t>
            </a:r>
          </a:p>
          <a:p>
            <a:pPr marL="266700" indent="-266700" eaLnBrk="1" hangingPunct="1">
              <a:buNone/>
            </a:pP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s-ES" altLang="es-ES" sz="1400" dirty="0">
                <a:latin typeface="Courier New" panose="02070309020205020404" pitchFamily="49" charset="0"/>
                <a:cs typeface="Courier New" panose="02070309020205020404" pitchFamily="49" charset="0"/>
              </a:rPr>
              <a:t>&lt;</a:t>
            </a:r>
            <a:r>
              <a:rPr lang="es-ES" altLang="es-ES" sz="1400" dirty="0" err="1">
                <a:latin typeface="Courier New" panose="02070309020205020404" pitchFamily="49" charset="0"/>
                <a:cs typeface="Courier New" panose="02070309020205020404" pitchFamily="49" charset="0"/>
              </a:rPr>
              <a:t>body</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lang</a:t>
            </a:r>
            <a:r>
              <a:rPr lang="es-ES" altLang="es-ES" sz="1400" dirty="0">
                <a:latin typeface="Courier New" panose="02070309020205020404" pitchFamily="49" charset="0"/>
                <a:cs typeface="Courier New" panose="02070309020205020404" pitchFamily="49" charset="0"/>
              </a:rPr>
              <a:t>="es"&gt;</a:t>
            </a:r>
          </a:p>
          <a:p>
            <a:pPr marL="355600" indent="0" eaLnBrk="1" hangingPunct="1">
              <a:buNone/>
            </a:pPr>
            <a:r>
              <a:rPr lang="es-ES" altLang="es-ES" sz="1400" dirty="0">
                <a:latin typeface="Courier New" panose="02070309020205020404" pitchFamily="49" charset="0"/>
                <a:cs typeface="Courier New" panose="02070309020205020404" pitchFamily="49" charset="0"/>
              </a:rPr>
              <a:t>&lt;p&gt;</a:t>
            </a:r>
            <a:r>
              <a:rPr lang="es-ES" altLang="es-ES" sz="1400" dirty="0" err="1">
                <a:latin typeface="Courier New" panose="02070309020205020404" pitchFamily="49" charset="0"/>
                <a:cs typeface="Courier New" panose="02070309020205020404" pitchFamily="49" charset="0"/>
              </a:rPr>
              <a:t>Lorem</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ipsum</a:t>
            </a:r>
            <a:r>
              <a:rPr lang="es-ES" altLang="es-ES" sz="1400" dirty="0">
                <a:latin typeface="Courier New" panose="02070309020205020404" pitchFamily="49" charset="0"/>
                <a:cs typeface="Courier New" panose="02070309020205020404" pitchFamily="49" charset="0"/>
              </a:rPr>
              <a:t> dolor </a:t>
            </a:r>
            <a:r>
              <a:rPr lang="es-ES" altLang="es-ES" sz="1400" dirty="0" err="1">
                <a:latin typeface="Courier New" panose="02070309020205020404" pitchFamily="49" charset="0"/>
                <a:cs typeface="Courier New" panose="02070309020205020404" pitchFamily="49" charset="0"/>
              </a:rPr>
              <a:t>sit</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amet</a:t>
            </a:r>
            <a:r>
              <a:rPr lang="es-ES" altLang="es-ES" sz="1400" dirty="0">
                <a:latin typeface="Courier New" panose="02070309020205020404" pitchFamily="49" charset="0"/>
                <a:cs typeface="Courier New" panose="02070309020205020404" pitchFamily="49" charset="0"/>
              </a:rPr>
              <a:t>...&lt;/p&gt;</a:t>
            </a:r>
          </a:p>
          <a:p>
            <a:pPr marL="266700" indent="-266700" eaLnBrk="1" hangingPunct="1">
              <a:buNone/>
            </a:pPr>
            <a:r>
              <a:rPr lang="es-ES" altLang="es-ES" sz="1400" dirty="0">
                <a:latin typeface="Courier New" panose="02070309020205020404" pitchFamily="49" charset="0"/>
                <a:cs typeface="Courier New" panose="02070309020205020404" pitchFamily="49" charset="0"/>
              </a:rPr>
              <a:t>&lt;/</a:t>
            </a:r>
            <a:r>
              <a:rPr lang="es-ES" altLang="es-ES" sz="1400" dirty="0" err="1">
                <a:latin typeface="Courier New" panose="02070309020205020404" pitchFamily="49" charset="0"/>
                <a:cs typeface="Courier New" panose="02070309020205020404" pitchFamily="49" charset="0"/>
              </a:rPr>
              <a:t>body</a:t>
            </a:r>
            <a:r>
              <a:rPr lang="es-ES" altLang="es-E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87848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smtClean="0">
                <a:latin typeface="+mj-lt"/>
              </a:rPr>
              <a:t>La </a:t>
            </a:r>
            <a:r>
              <a:rPr lang="es-ES" sz="1600" dirty="0" err="1" smtClean="0">
                <a:latin typeface="+mj-lt"/>
              </a:rPr>
              <a:t>pseudo</a:t>
            </a:r>
            <a:r>
              <a:rPr lang="es-ES" sz="1600" dirty="0" smtClean="0">
                <a:latin typeface="+mj-lt"/>
              </a:rPr>
              <a:t>-clase </a:t>
            </a:r>
            <a:r>
              <a:rPr lang="es-ES" sz="1600" b="1" dirty="0" smtClean="0">
                <a:latin typeface="+mj-lt"/>
              </a:rPr>
              <a:t>:</a:t>
            </a:r>
            <a:r>
              <a:rPr lang="es-ES" sz="1600" b="1" dirty="0" err="1" smtClean="0">
                <a:latin typeface="+mj-lt"/>
              </a:rPr>
              <a:t>nth-child</a:t>
            </a:r>
            <a:r>
              <a:rPr lang="es-ES" sz="1600" b="1" dirty="0" smtClean="0">
                <a:latin typeface="+mj-lt"/>
              </a:rPr>
              <a:t>(n</a:t>
            </a:r>
            <a:r>
              <a:rPr lang="es-ES" sz="1600" b="1" dirty="0">
                <a:latin typeface="+mj-lt"/>
              </a:rPr>
              <a:t>)</a:t>
            </a:r>
            <a:r>
              <a:rPr lang="es-ES" sz="1600" dirty="0">
                <a:latin typeface="+mj-lt"/>
              </a:rPr>
              <a:t>, selecciona el elemento indicado pero con la condición de que sea el hijo enésimo de su padre. Este selector es útil para seleccionar el segundo párrafo de un elemento, el quinto elemento de una lista, etc.</a:t>
            </a:r>
          </a:p>
          <a:p>
            <a:pPr marL="481013" lvl="2" indent="-285750" algn="just">
              <a:spcBef>
                <a:spcPts val="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a:latin typeface="+mj-lt"/>
              </a:rPr>
              <a:t>nth-last-child</a:t>
            </a:r>
            <a:r>
              <a:rPr lang="es-ES" sz="1600" b="1" dirty="0">
                <a:latin typeface="+mj-lt"/>
              </a:rPr>
              <a:t>(n)</a:t>
            </a:r>
            <a:r>
              <a:rPr lang="es-ES" sz="1600" dirty="0">
                <a:latin typeface="+mj-lt"/>
              </a:rPr>
              <a:t>, idéntico al anterior pero el número indicado se empieza a contar desde el último hijo.</a:t>
            </a:r>
          </a:p>
          <a:p>
            <a:pPr marL="481013" lvl="2" indent="-285750" algn="just">
              <a:spcBef>
                <a:spcPts val="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a:latin typeface="+mj-lt"/>
              </a:rPr>
              <a:t>empty</a:t>
            </a:r>
            <a:r>
              <a:rPr lang="es-ES" sz="1600" dirty="0">
                <a:latin typeface="+mj-lt"/>
              </a:rPr>
              <a:t>, selecciona el elemento indicado pero con la condición de que no tenga ningún hijo. La condición implica que tampoco puede tener ningún contenido de texto.</a:t>
            </a:r>
          </a:p>
          <a:p>
            <a:pPr marL="481013" lvl="2" indent="-285750" algn="just">
              <a:spcBef>
                <a:spcPts val="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a:latin typeface="+mj-lt"/>
              </a:rPr>
              <a:t>first-child</a:t>
            </a:r>
            <a:r>
              <a:rPr lang="es-ES" sz="1600" b="1" dirty="0">
                <a:latin typeface="+mj-lt"/>
              </a:rPr>
              <a:t> </a:t>
            </a:r>
            <a:r>
              <a:rPr lang="es-ES" sz="1600" dirty="0">
                <a:latin typeface="+mj-lt"/>
              </a:rPr>
              <a:t>y </a:t>
            </a:r>
            <a:r>
              <a:rPr lang="es-ES" sz="1600" b="1" dirty="0">
                <a:latin typeface="+mj-lt"/>
              </a:rPr>
              <a:t>:</a:t>
            </a:r>
            <a:r>
              <a:rPr lang="es-ES" sz="1600" b="1" dirty="0" err="1">
                <a:latin typeface="+mj-lt"/>
              </a:rPr>
              <a:t>last-child</a:t>
            </a:r>
            <a:r>
              <a:rPr lang="es-ES" sz="1600" dirty="0">
                <a:latin typeface="+mj-lt"/>
              </a:rPr>
              <a:t>, seleccionan los elementos indicados pero con la condición de que sean respectivamente los primeros o últimos hijos de su elemento padre.</a:t>
            </a:r>
          </a:p>
          <a:p>
            <a:pPr marL="481013" lvl="2" indent="-285750" algn="just">
              <a:spcBef>
                <a:spcPts val="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a:latin typeface="+mj-lt"/>
              </a:rPr>
              <a:t>nth</a:t>
            </a:r>
            <a:r>
              <a:rPr lang="es-ES" sz="1600" b="1" dirty="0">
                <a:latin typeface="+mj-lt"/>
              </a:rPr>
              <a:t>-of-</a:t>
            </a:r>
            <a:r>
              <a:rPr lang="es-ES" sz="1600" b="1" dirty="0" err="1">
                <a:latin typeface="+mj-lt"/>
              </a:rPr>
              <a:t>type</a:t>
            </a:r>
            <a:r>
              <a:rPr lang="es-ES" sz="1600" b="1" dirty="0">
                <a:latin typeface="+mj-lt"/>
              </a:rPr>
              <a:t>(n)</a:t>
            </a:r>
            <a:r>
              <a:rPr lang="es-ES" sz="1600" dirty="0">
                <a:latin typeface="+mj-lt"/>
              </a:rPr>
              <a:t>, selecciona el elemento indicado pero con la condición de que sea el enésimo elemento hermano de ese tipo.</a:t>
            </a:r>
          </a:p>
          <a:p>
            <a:pPr marL="481013" lvl="2" indent="-285750" algn="just">
              <a:spcBef>
                <a:spcPts val="0"/>
              </a:spcBef>
              <a:buClr>
                <a:schemeClr val="accent1">
                  <a:lumMod val="75000"/>
                </a:schemeClr>
              </a:buClr>
              <a:buSzPct val="90000"/>
            </a:pPr>
            <a:r>
              <a:rPr lang="es-ES" sz="1600" dirty="0">
                <a:latin typeface="+mj-lt"/>
              </a:rPr>
              <a:t>La </a:t>
            </a:r>
            <a:r>
              <a:rPr lang="es-ES" sz="1600" dirty="0" err="1">
                <a:latin typeface="+mj-lt"/>
              </a:rPr>
              <a:t>pseudo</a:t>
            </a:r>
            <a:r>
              <a:rPr lang="es-ES" sz="1600" dirty="0">
                <a:latin typeface="+mj-lt"/>
              </a:rPr>
              <a:t>-clase </a:t>
            </a:r>
            <a:r>
              <a:rPr lang="es-ES" sz="1600" b="1" dirty="0">
                <a:latin typeface="+mj-lt"/>
              </a:rPr>
              <a:t>:</a:t>
            </a:r>
            <a:r>
              <a:rPr lang="es-ES" sz="1600" b="1" dirty="0" err="1">
                <a:latin typeface="+mj-lt"/>
              </a:rPr>
              <a:t>nth</a:t>
            </a:r>
            <a:r>
              <a:rPr lang="es-ES" sz="1600" b="1" dirty="0">
                <a:latin typeface="+mj-lt"/>
              </a:rPr>
              <a:t>-</a:t>
            </a:r>
            <a:r>
              <a:rPr lang="es-ES" sz="1600" b="1" dirty="0" err="1">
                <a:latin typeface="+mj-lt"/>
              </a:rPr>
              <a:t>last</a:t>
            </a:r>
            <a:r>
              <a:rPr lang="es-ES" sz="1600" b="1" dirty="0">
                <a:latin typeface="+mj-lt"/>
              </a:rPr>
              <a:t>-of-</a:t>
            </a:r>
            <a:r>
              <a:rPr lang="es-ES" sz="1600" b="1" dirty="0" err="1">
                <a:latin typeface="+mj-lt"/>
              </a:rPr>
              <a:t>type</a:t>
            </a:r>
            <a:r>
              <a:rPr lang="es-ES" sz="1600" b="1" dirty="0">
                <a:latin typeface="+mj-lt"/>
              </a:rPr>
              <a:t>(n)</a:t>
            </a:r>
            <a:r>
              <a:rPr lang="es-ES" sz="1600" dirty="0">
                <a:latin typeface="+mj-lt"/>
              </a:rPr>
              <a:t>, idéntico al anterior pero el número indicado se empieza a contar desde el último hijo.</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26</a:t>
            </a:fld>
            <a:endParaRPr lang="es-ES" dirty="0"/>
          </a:p>
        </p:txBody>
      </p:sp>
    </p:spTree>
    <p:extLst>
      <p:ext uri="{BB962C8B-B14F-4D97-AF65-F5344CB8AC3E}">
        <p14:creationId xmlns:p14="http://schemas.microsoft.com/office/powerpoint/2010/main" val="4103936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0"/>
              </a:spcBef>
              <a:buClr>
                <a:schemeClr val="accent1">
                  <a:lumMod val="75000"/>
                </a:schemeClr>
              </a:buClr>
              <a:buSzPct val="90000"/>
            </a:pPr>
            <a:r>
              <a:rPr lang="es-ES" sz="1600" dirty="0">
                <a:latin typeface="+mj-lt"/>
              </a:rPr>
              <a:t>Algunas </a:t>
            </a:r>
            <a:r>
              <a:rPr lang="es-ES" sz="1600" dirty="0" err="1">
                <a:latin typeface="+mj-lt"/>
              </a:rPr>
              <a:t>pseudo</a:t>
            </a:r>
            <a:r>
              <a:rPr lang="es-ES" sz="1600" dirty="0">
                <a:latin typeface="+mj-lt"/>
              </a:rPr>
              <a:t>-clases como :</a:t>
            </a:r>
            <a:r>
              <a:rPr lang="es-ES" sz="1600" dirty="0" err="1">
                <a:latin typeface="+mj-lt"/>
              </a:rPr>
              <a:t>nth-child</a:t>
            </a:r>
            <a:r>
              <a:rPr lang="es-ES" sz="1600" dirty="0">
                <a:latin typeface="+mj-lt"/>
              </a:rPr>
              <a:t>(n) permiten el uso de expresiones complejas para realizar selecciones </a:t>
            </a:r>
            <a:r>
              <a:rPr lang="es-ES" sz="1600" dirty="0" smtClean="0">
                <a:latin typeface="+mj-lt"/>
              </a:rPr>
              <a:t>avanzadas.</a:t>
            </a:r>
          </a:p>
          <a:p>
            <a:pPr marL="481013" lvl="2" indent="-285750" algn="just">
              <a:spcBef>
                <a:spcPts val="0"/>
              </a:spcBef>
              <a:buClr>
                <a:schemeClr val="accent1">
                  <a:lumMod val="75000"/>
                </a:schemeClr>
              </a:buClr>
              <a:buSzPct val="90000"/>
            </a:pPr>
            <a:r>
              <a:rPr lang="es-ES" sz="1600" dirty="0" smtClean="0">
                <a:latin typeface="+mj-lt"/>
              </a:rPr>
              <a:t>La expresión que sigue es en formato (</a:t>
            </a:r>
            <a:r>
              <a:rPr lang="es-ES" sz="1600" dirty="0" err="1" smtClean="0">
                <a:latin typeface="+mj-lt"/>
              </a:rPr>
              <a:t>an+b</a:t>
            </a:r>
            <a:r>
              <a:rPr lang="es-ES" sz="1600" dirty="0" smtClean="0">
                <a:latin typeface="+mj-lt"/>
              </a:rPr>
              <a:t>). El contador n empieza en 0.</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600"/>
              </a:spcBef>
              <a:buClr>
                <a:schemeClr val="accent1">
                  <a:lumMod val="75000"/>
                </a:schemeClr>
              </a:buClr>
              <a:buSzPct val="90000"/>
            </a:pPr>
            <a:endParaRPr lang="es-ES" sz="16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27</a:t>
            </a:fld>
            <a:endParaRPr lang="es-ES" dirty="0"/>
          </a:p>
        </p:txBody>
      </p:sp>
      <p:sp>
        <p:nvSpPr>
          <p:cNvPr id="6" name="Text Box 4"/>
          <p:cNvSpPr txBox="1">
            <a:spLocks noChangeArrowheads="1"/>
          </p:cNvSpPr>
          <p:nvPr/>
        </p:nvSpPr>
        <p:spPr bwMode="auto">
          <a:xfrm>
            <a:off x="755851" y="3056180"/>
            <a:ext cx="7488557" cy="289310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a:latin typeface="Courier New" panose="02070309020205020404" pitchFamily="49" charset="0"/>
                <a:cs typeface="Courier New" panose="02070309020205020404" pitchFamily="49" charset="0"/>
              </a:rPr>
              <a:t>/* selecciona </a:t>
            </a:r>
            <a:r>
              <a:rPr lang="es-ES" altLang="es-ES" sz="1400" dirty="0" smtClean="0">
                <a:latin typeface="Courier New" panose="02070309020205020404" pitchFamily="49" charset="0"/>
                <a:cs typeface="Courier New" panose="02070309020205020404" pitchFamily="49" charset="0"/>
              </a:rPr>
              <a:t>todos los li que estén en posición impar (para contar las posiciones pares e impares se tienen en cuenta todos los hijos sean o no sean li) */</a:t>
            </a:r>
          </a:p>
          <a:p>
            <a:pPr marL="0" indent="0" eaLnBrk="1" hangingPunct="1">
              <a:buNone/>
            </a:pP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s-ES" altLang="es-ES" sz="1400" dirty="0" err="1" smtClean="0">
                <a:latin typeface="Courier New" panose="02070309020205020404" pitchFamily="49" charset="0"/>
                <a:cs typeface="Courier New" panose="02070309020205020404" pitchFamily="49" charset="0"/>
              </a:rPr>
              <a:t>li:nth-child</a:t>
            </a:r>
            <a:r>
              <a:rPr lang="es-ES" altLang="es-ES" sz="1400" dirty="0" smtClean="0">
                <a:latin typeface="Courier New" panose="02070309020205020404" pitchFamily="49" charset="0"/>
                <a:cs typeface="Courier New" panose="02070309020205020404" pitchFamily="49" charset="0"/>
              </a:rPr>
              <a:t>(2n+1</a:t>
            </a:r>
            <a:r>
              <a:rPr lang="es-ES" altLang="es-ES" sz="1400" dirty="0">
                <a:latin typeface="Courier New" panose="02070309020205020404" pitchFamily="49" charset="0"/>
                <a:cs typeface="Courier New" panose="02070309020205020404" pitchFamily="49" charset="0"/>
              </a:rPr>
              <a:t>) { ... } </a:t>
            </a:r>
            <a:endParaRPr lang="es-E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s-ES" altLang="es-ES" sz="1400" dirty="0" err="1" smtClean="0">
                <a:latin typeface="Courier New" panose="02070309020205020404" pitchFamily="49" charset="0"/>
                <a:cs typeface="Courier New" panose="02070309020205020404" pitchFamily="49" charset="0"/>
              </a:rPr>
              <a:t>li:nth-child</a:t>
            </a:r>
            <a:r>
              <a:rPr lang="es-ES" altLang="es-ES" sz="1400" dirty="0" smtClean="0">
                <a:latin typeface="Courier New" panose="02070309020205020404" pitchFamily="49" charset="0"/>
                <a:cs typeface="Courier New" panose="02070309020205020404" pitchFamily="49" charset="0"/>
              </a:rPr>
              <a:t>(</a:t>
            </a:r>
            <a:r>
              <a:rPr lang="es-ES" altLang="es-ES" sz="1400" dirty="0" err="1" smtClean="0">
                <a:latin typeface="Courier New" panose="02070309020205020404" pitchFamily="49" charset="0"/>
                <a:cs typeface="Courier New" panose="02070309020205020404" pitchFamily="49" charset="0"/>
              </a:rPr>
              <a:t>odd</a:t>
            </a:r>
            <a:r>
              <a:rPr lang="es-ES" altLang="es-ES" sz="1400" dirty="0">
                <a:latin typeface="Courier New" panose="02070309020205020404" pitchFamily="49" charset="0"/>
                <a:cs typeface="Courier New" panose="02070309020205020404" pitchFamily="49" charset="0"/>
              </a:rPr>
              <a:t>) { ... } </a:t>
            </a:r>
            <a:endParaRPr lang="es-ES" altLang="es-ES" sz="1400" dirty="0" smtClean="0">
              <a:latin typeface="Courier New" panose="02070309020205020404" pitchFamily="49" charset="0"/>
              <a:cs typeface="Courier New" panose="02070309020205020404" pitchFamily="49" charset="0"/>
            </a:endParaRPr>
          </a:p>
          <a:p>
            <a:pPr marL="266700" indent="-266700" eaLnBrk="1" hangingPunct="1">
              <a:buNone/>
            </a:pPr>
            <a:endParaRPr lang="es-ES" altLang="es-ES" sz="1400" dirty="0" smtClean="0">
              <a:latin typeface="Courier New" panose="02070309020205020404" pitchFamily="49" charset="0"/>
              <a:cs typeface="Courier New" panose="02070309020205020404" pitchFamily="49" charset="0"/>
            </a:endParaRPr>
          </a:p>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li que estén en posición </a:t>
            </a:r>
            <a:r>
              <a:rPr lang="es-ES" altLang="es-ES" sz="1400" dirty="0" smtClean="0">
                <a:latin typeface="Courier New" panose="02070309020205020404" pitchFamily="49" charset="0"/>
                <a:cs typeface="Courier New" panose="02070309020205020404" pitchFamily="49" charset="0"/>
              </a:rPr>
              <a:t>par </a:t>
            </a:r>
            <a:r>
              <a:rPr lang="es-ES" altLang="es-ES" sz="1400" dirty="0">
                <a:latin typeface="Courier New" panose="02070309020205020404" pitchFamily="49" charset="0"/>
                <a:cs typeface="Courier New" panose="02070309020205020404" pitchFamily="49" charset="0"/>
              </a:rPr>
              <a:t>(para contar las posiciones pares e </a:t>
            </a:r>
            <a:r>
              <a:rPr lang="es-ES" altLang="es-ES" sz="1400" dirty="0" smtClean="0">
                <a:latin typeface="Courier New" panose="02070309020205020404" pitchFamily="49" charset="0"/>
                <a:cs typeface="Courier New" panose="02070309020205020404" pitchFamily="49" charset="0"/>
              </a:rPr>
              <a:t>impares </a:t>
            </a:r>
            <a:r>
              <a:rPr lang="es-ES" altLang="es-ES" sz="1400" dirty="0">
                <a:latin typeface="Courier New" panose="02070309020205020404" pitchFamily="49" charset="0"/>
                <a:cs typeface="Courier New" panose="02070309020205020404" pitchFamily="49" charset="0"/>
              </a:rPr>
              <a:t>se tienen en cuenta todos los hijos sean o no sean li) </a:t>
            </a:r>
            <a:r>
              <a:rPr lang="es-ES" altLang="es-ES" sz="1400" dirty="0" smtClean="0">
                <a:latin typeface="Courier New" panose="02070309020205020404" pitchFamily="49" charset="0"/>
                <a:cs typeface="Courier New" panose="02070309020205020404" pitchFamily="49" charset="0"/>
              </a:rPr>
              <a:t>*/</a:t>
            </a:r>
          </a:p>
          <a:p>
            <a:pPr marL="0" indent="0" eaLnBrk="1" hangingPunct="1">
              <a:buNone/>
            </a:pP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s-ES" altLang="es-ES" sz="1400" dirty="0" err="1" smtClean="0">
                <a:latin typeface="Courier New" panose="02070309020205020404" pitchFamily="49" charset="0"/>
                <a:cs typeface="Courier New" panose="02070309020205020404" pitchFamily="49" charset="0"/>
              </a:rPr>
              <a:t>li:nth-child</a:t>
            </a:r>
            <a:r>
              <a:rPr lang="es-ES" altLang="es-ES" sz="1400" dirty="0" smtClean="0">
                <a:latin typeface="Courier New" panose="02070309020205020404" pitchFamily="49" charset="0"/>
                <a:cs typeface="Courier New" panose="02070309020205020404" pitchFamily="49" charset="0"/>
              </a:rPr>
              <a:t>(2n</a:t>
            </a:r>
            <a:r>
              <a:rPr lang="es-ES" altLang="es-ES" sz="1400" dirty="0">
                <a:latin typeface="Courier New" panose="02070309020205020404" pitchFamily="49" charset="0"/>
                <a:cs typeface="Courier New" panose="02070309020205020404" pitchFamily="49" charset="0"/>
              </a:rPr>
              <a:t>)   { ... </a:t>
            </a:r>
            <a:r>
              <a:rPr lang="es-ES" altLang="es-ES" sz="1400" dirty="0" smtClean="0">
                <a:latin typeface="Courier New" panose="02070309020205020404" pitchFamily="49" charset="0"/>
                <a:cs typeface="Courier New" panose="02070309020205020404" pitchFamily="49" charset="0"/>
              </a:rPr>
              <a:t>}</a:t>
            </a:r>
          </a:p>
          <a:p>
            <a:pPr marL="266700" indent="-266700" eaLnBrk="1" hangingPunct="1">
              <a:buNone/>
            </a:pPr>
            <a:r>
              <a:rPr lang="es-ES" altLang="es-ES" sz="1400" dirty="0" err="1" smtClean="0">
                <a:latin typeface="Courier New" panose="02070309020205020404" pitchFamily="49" charset="0"/>
                <a:cs typeface="Courier New" panose="02070309020205020404" pitchFamily="49" charset="0"/>
              </a:rPr>
              <a:t>li:nth-child</a:t>
            </a:r>
            <a:r>
              <a:rPr lang="es-ES" altLang="es-ES" sz="1400" dirty="0" smtClean="0">
                <a:latin typeface="Courier New" panose="02070309020205020404" pitchFamily="49" charset="0"/>
                <a:cs typeface="Courier New" panose="02070309020205020404" pitchFamily="49" charset="0"/>
              </a:rPr>
              <a:t>(</a:t>
            </a:r>
            <a:r>
              <a:rPr lang="es-ES" altLang="es-ES" sz="1400" dirty="0" err="1" smtClean="0">
                <a:latin typeface="Courier New" panose="02070309020205020404" pitchFamily="49" charset="0"/>
                <a:cs typeface="Courier New" panose="02070309020205020404" pitchFamily="49" charset="0"/>
              </a:rPr>
              <a:t>even</a:t>
            </a:r>
            <a:r>
              <a:rPr lang="es-ES" altLang="es-ES" sz="1400" dirty="0">
                <a:latin typeface="Courier New" panose="02070309020205020404" pitchFamily="49" charset="0"/>
                <a:cs typeface="Courier New" panose="02070309020205020404" pitchFamily="49" charset="0"/>
              </a:rPr>
              <a:t>) { ... </a:t>
            </a:r>
            <a:r>
              <a:rPr lang="es-ES" altLang="es-ES" sz="1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70892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a:latin typeface="+mj-lt"/>
              </a:rPr>
              <a:t>P</a:t>
            </a:r>
            <a:r>
              <a:rPr lang="es-ES" sz="2400" b="1" dirty="0" err="1" smtClean="0">
                <a:latin typeface="+mj-lt"/>
              </a:rPr>
              <a:t>seudo</a:t>
            </a:r>
            <a:r>
              <a:rPr lang="es-ES" sz="2400" b="1" dirty="0" smtClean="0">
                <a:latin typeface="+mj-lt"/>
              </a:rPr>
              <a:t>-clases</a:t>
            </a:r>
            <a:endParaRPr lang="es-ES" sz="2400" b="1" dirty="0">
              <a:latin typeface="+mj-lt"/>
            </a:endParaRPr>
          </a:p>
          <a:p>
            <a:pPr marL="481013" lvl="2" indent="-285750" algn="just">
              <a:spcBef>
                <a:spcPts val="600"/>
              </a:spcBef>
              <a:buClr>
                <a:schemeClr val="accent1">
                  <a:lumMod val="75000"/>
                </a:schemeClr>
              </a:buClr>
              <a:buSzPct val="90000"/>
            </a:pPr>
            <a:r>
              <a:rPr lang="es-ES" sz="1600" dirty="0" smtClean="0">
                <a:latin typeface="+mj-lt"/>
              </a:rPr>
              <a:t>Empleando </a:t>
            </a:r>
            <a:r>
              <a:rPr lang="es-ES" sz="1600" dirty="0">
                <a:latin typeface="+mj-lt"/>
              </a:rPr>
              <a:t>la </a:t>
            </a:r>
            <a:r>
              <a:rPr lang="es-ES" sz="1600" dirty="0" err="1">
                <a:latin typeface="+mj-lt"/>
              </a:rPr>
              <a:t>pseudo</a:t>
            </a:r>
            <a:r>
              <a:rPr lang="es-ES" sz="1600" dirty="0">
                <a:latin typeface="+mj-lt"/>
              </a:rPr>
              <a:t>-clase :</a:t>
            </a:r>
            <a:r>
              <a:rPr lang="es-ES" sz="1600" dirty="0" err="1">
                <a:latin typeface="+mj-lt"/>
              </a:rPr>
              <a:t>nth</a:t>
            </a:r>
            <a:r>
              <a:rPr lang="es-ES" sz="1600" dirty="0">
                <a:latin typeface="+mj-lt"/>
              </a:rPr>
              <a:t>-of-</a:t>
            </a:r>
            <a:r>
              <a:rPr lang="es-ES" sz="1600" dirty="0" err="1">
                <a:latin typeface="+mj-lt"/>
              </a:rPr>
              <a:t>type</a:t>
            </a:r>
            <a:r>
              <a:rPr lang="es-ES" sz="1600" dirty="0">
                <a:latin typeface="+mj-lt"/>
              </a:rPr>
              <a:t>(n) se pueden crear reglas </a:t>
            </a:r>
            <a:r>
              <a:rPr lang="es-ES" sz="1600" dirty="0" err="1">
                <a:latin typeface="+mj-lt"/>
              </a:rPr>
              <a:t>CSS</a:t>
            </a:r>
            <a:r>
              <a:rPr lang="es-ES" sz="1600" dirty="0">
                <a:latin typeface="+mj-lt"/>
              </a:rPr>
              <a:t> que alternen la posición de las imágenes en función de la posición de la imagen anterior:</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28</a:t>
            </a:fld>
            <a:endParaRPr lang="es-ES" dirty="0"/>
          </a:p>
        </p:txBody>
      </p:sp>
      <p:sp>
        <p:nvSpPr>
          <p:cNvPr id="7" name="Text Box 4"/>
          <p:cNvSpPr txBox="1">
            <a:spLocks noChangeArrowheads="1"/>
          </p:cNvSpPr>
          <p:nvPr/>
        </p:nvSpPr>
        <p:spPr bwMode="auto">
          <a:xfrm>
            <a:off x="1043608" y="3131173"/>
            <a:ext cx="7104623" cy="2462213"/>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a:t>
            </a:r>
            <a:r>
              <a:rPr lang="es-ES" altLang="es-ES" sz="1400" dirty="0" smtClean="0">
                <a:latin typeface="Courier New" panose="02070309020205020404" pitchFamily="49" charset="0"/>
                <a:cs typeface="Courier New" panose="02070309020205020404" pitchFamily="49" charset="0"/>
              </a:rPr>
              <a:t>&lt;</a:t>
            </a:r>
            <a:r>
              <a:rPr lang="es-ES" altLang="es-ES" sz="1400" dirty="0" err="1" smtClean="0">
                <a:latin typeface="Courier New" panose="02070309020205020404" pitchFamily="49" charset="0"/>
                <a:cs typeface="Courier New" panose="02070309020205020404" pitchFamily="49" charset="0"/>
              </a:rPr>
              <a:t>img</a:t>
            </a:r>
            <a:r>
              <a:rPr lang="es-ES" altLang="es-ES" sz="1400" dirty="0" smtClean="0">
                <a:latin typeface="Courier New" panose="02070309020205020404" pitchFamily="49" charset="0"/>
                <a:cs typeface="Courier New" panose="02070309020205020404" pitchFamily="49" charset="0"/>
              </a:rPr>
              <a:t>&gt; </a:t>
            </a:r>
            <a:r>
              <a:rPr lang="es-ES" altLang="es-ES" sz="1400" dirty="0">
                <a:latin typeface="Courier New" panose="02070309020205020404" pitchFamily="49" charset="0"/>
                <a:cs typeface="Courier New" panose="02070309020205020404" pitchFamily="49" charset="0"/>
              </a:rPr>
              <a:t>que estén en posición impar (para contar las posiciones pares e impares se tienen en cuenta </a:t>
            </a:r>
            <a:r>
              <a:rPr lang="es-ES" altLang="es-ES" sz="1400" dirty="0" smtClean="0">
                <a:latin typeface="Courier New" panose="02070309020205020404" pitchFamily="49" charset="0"/>
                <a:cs typeface="Courier New" panose="02070309020205020404" pitchFamily="49" charset="0"/>
              </a:rPr>
              <a:t>sólo los elementos &lt;</a:t>
            </a:r>
            <a:r>
              <a:rPr lang="es-ES" altLang="es-ES" sz="1400" dirty="0" err="1" smtClean="0">
                <a:latin typeface="Courier New" panose="02070309020205020404" pitchFamily="49" charset="0"/>
                <a:cs typeface="Courier New" panose="02070309020205020404" pitchFamily="49" charset="0"/>
              </a:rPr>
              <a:t>img</a:t>
            </a:r>
            <a:r>
              <a:rPr lang="es-ES" altLang="es-ES" sz="1400" dirty="0" smtClean="0">
                <a:latin typeface="Courier New" panose="02070309020205020404" pitchFamily="49" charset="0"/>
                <a:cs typeface="Courier New" panose="02070309020205020404" pitchFamily="49" charset="0"/>
              </a:rPr>
              <a:t>&gt;) </a:t>
            </a:r>
            <a:r>
              <a:rPr lang="es-ES" altLang="es-ES" sz="1400" dirty="0">
                <a:latin typeface="Courier New" panose="02070309020205020404" pitchFamily="49" charset="0"/>
                <a:cs typeface="Courier New" panose="02070309020205020404" pitchFamily="49" charset="0"/>
              </a:rPr>
              <a:t>*/</a:t>
            </a:r>
          </a:p>
          <a:p>
            <a:pPr marL="266700" indent="-266700" eaLnBrk="1" hangingPunct="1">
              <a:buNone/>
            </a:pPr>
            <a:endParaRPr lang="en-US" altLang="es-ES" sz="1400" dirty="0" smtClean="0">
              <a:latin typeface="Courier New" panose="02070309020205020404" pitchFamily="49" charset="0"/>
              <a:cs typeface="Courier New" panose="02070309020205020404" pitchFamily="49" charset="0"/>
            </a:endParaRPr>
          </a:p>
          <a:p>
            <a:pPr marL="266700" indent="-266700" eaLnBrk="1" hangingPunct="1">
              <a:buNone/>
            </a:pPr>
            <a:r>
              <a:rPr lang="en-US" altLang="es-ES" sz="1400" dirty="0" err="1" smtClean="0">
                <a:latin typeface="Courier New" panose="02070309020205020404" pitchFamily="49" charset="0"/>
                <a:cs typeface="Courier New" panose="02070309020205020404" pitchFamily="49" charset="0"/>
              </a:rPr>
              <a:t>img:nth-of-type</a:t>
            </a:r>
            <a:r>
              <a:rPr lang="en-US" altLang="es-ES" sz="1400" dirty="0" smtClean="0">
                <a:latin typeface="Courier New" panose="02070309020205020404" pitchFamily="49" charset="0"/>
                <a:cs typeface="Courier New" panose="02070309020205020404" pitchFamily="49" charset="0"/>
              </a:rPr>
              <a:t>(2n+1</a:t>
            </a:r>
            <a:r>
              <a:rPr lang="en-US" altLang="es-ES" sz="1400" dirty="0">
                <a:latin typeface="Courier New" panose="02070309020205020404" pitchFamily="49" charset="0"/>
                <a:cs typeface="Courier New" panose="02070309020205020404" pitchFamily="49" charset="0"/>
              </a:rPr>
              <a:t>) { float: right; </a:t>
            </a:r>
            <a:r>
              <a:rPr lang="en-US" altLang="es-ES" sz="1400" dirty="0" smtClean="0">
                <a:latin typeface="Courier New" panose="02070309020205020404" pitchFamily="49" charset="0"/>
                <a:cs typeface="Courier New" panose="02070309020205020404" pitchFamily="49" charset="0"/>
              </a:rPr>
              <a:t>}</a:t>
            </a:r>
          </a:p>
          <a:p>
            <a:pPr marL="266700" indent="-266700" eaLnBrk="1" hangingPunct="1">
              <a:buNone/>
            </a:pPr>
            <a:endParaRPr lang="en-US" altLang="es-ES" sz="1400" dirty="0">
              <a:latin typeface="Courier New" panose="02070309020205020404" pitchFamily="49" charset="0"/>
              <a:cs typeface="Courier New" panose="02070309020205020404" pitchFamily="49" charset="0"/>
            </a:endParaRPr>
          </a:p>
          <a:p>
            <a:pPr marL="0" indent="0" eaLnBrk="1" hangingPunct="1">
              <a:buNone/>
            </a:pPr>
            <a:r>
              <a:rPr lang="es-ES" altLang="es-ES" sz="1400" dirty="0">
                <a:latin typeface="Courier New" panose="02070309020205020404" pitchFamily="49" charset="0"/>
                <a:cs typeface="Courier New" panose="02070309020205020404" pitchFamily="49" charset="0"/>
              </a:rPr>
              <a:t>/* selecciona todos los &lt;</a:t>
            </a:r>
            <a:r>
              <a:rPr lang="es-ES" altLang="es-ES" sz="1400" dirty="0" err="1">
                <a:latin typeface="Courier New" panose="02070309020205020404" pitchFamily="49" charset="0"/>
                <a:cs typeface="Courier New" panose="02070309020205020404" pitchFamily="49" charset="0"/>
              </a:rPr>
              <a:t>img</a:t>
            </a:r>
            <a:r>
              <a:rPr lang="es-ES" altLang="es-ES" sz="1400" dirty="0">
                <a:latin typeface="Courier New" panose="02070309020205020404" pitchFamily="49" charset="0"/>
                <a:cs typeface="Courier New" panose="02070309020205020404" pitchFamily="49" charset="0"/>
              </a:rPr>
              <a:t>&gt; que estén en posición </a:t>
            </a:r>
            <a:r>
              <a:rPr lang="es-ES" altLang="es-ES" sz="1400" dirty="0" smtClean="0">
                <a:latin typeface="Courier New" panose="02070309020205020404" pitchFamily="49" charset="0"/>
                <a:cs typeface="Courier New" panose="02070309020205020404" pitchFamily="49" charset="0"/>
              </a:rPr>
              <a:t>par </a:t>
            </a:r>
            <a:r>
              <a:rPr lang="es-ES" altLang="es-ES" sz="1400" dirty="0">
                <a:latin typeface="Courier New" panose="02070309020205020404" pitchFamily="49" charset="0"/>
                <a:cs typeface="Courier New" panose="02070309020205020404" pitchFamily="49" charset="0"/>
              </a:rPr>
              <a:t>(para contar las posiciones pares e impares se tienen en cuenta sólo los elementos &lt;</a:t>
            </a:r>
            <a:r>
              <a:rPr lang="es-ES" altLang="es-ES" sz="1400" dirty="0" err="1">
                <a:latin typeface="Courier New" panose="02070309020205020404" pitchFamily="49" charset="0"/>
                <a:cs typeface="Courier New" panose="02070309020205020404" pitchFamily="49" charset="0"/>
              </a:rPr>
              <a:t>img</a:t>
            </a:r>
            <a:r>
              <a:rPr lang="es-ES" altLang="es-ES" sz="1400" dirty="0">
                <a:latin typeface="Courier New" panose="02070309020205020404" pitchFamily="49" charset="0"/>
                <a:cs typeface="Courier New" panose="02070309020205020404" pitchFamily="49" charset="0"/>
              </a:rPr>
              <a:t>&gt;) */</a:t>
            </a:r>
          </a:p>
          <a:p>
            <a:pPr marL="266700" indent="-266700" eaLnBrk="1" hangingPunct="1">
              <a:buNone/>
            </a:pPr>
            <a:endParaRPr lang="en-U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err="1">
                <a:latin typeface="Courier New" panose="02070309020205020404" pitchFamily="49" charset="0"/>
                <a:cs typeface="Courier New" panose="02070309020205020404" pitchFamily="49" charset="0"/>
              </a:rPr>
              <a:t>img:nth-of-type</a:t>
            </a:r>
            <a:r>
              <a:rPr lang="en-US" altLang="es-ES" sz="1400" dirty="0">
                <a:latin typeface="Courier New" panose="02070309020205020404" pitchFamily="49" charset="0"/>
                <a:cs typeface="Courier New" panose="02070309020205020404" pitchFamily="49" charset="0"/>
              </a:rPr>
              <a:t>(2n)   { float: left;  }</a:t>
            </a:r>
          </a:p>
        </p:txBody>
      </p:sp>
    </p:spTree>
    <p:extLst>
      <p:ext uri="{BB962C8B-B14F-4D97-AF65-F5344CB8AC3E}">
        <p14:creationId xmlns:p14="http://schemas.microsoft.com/office/powerpoint/2010/main" val="2643198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smtClean="0">
                <a:latin typeface="+mj-lt"/>
              </a:rPr>
              <a:t>Pseudo</a:t>
            </a:r>
            <a:r>
              <a:rPr lang="es-ES" sz="2400" b="1" dirty="0" smtClean="0">
                <a:latin typeface="+mj-lt"/>
              </a:rPr>
              <a:t>-clases</a:t>
            </a:r>
          </a:p>
          <a:p>
            <a:pPr marL="0" indent="0">
              <a:lnSpc>
                <a:spcPct val="120000"/>
              </a:lnSpc>
              <a:spcBef>
                <a:spcPts val="0"/>
              </a:spcBef>
              <a:spcAft>
                <a:spcPts val="600"/>
              </a:spcAft>
              <a:buClr>
                <a:schemeClr val="accent1">
                  <a:lumMod val="75000"/>
                </a:schemeClr>
              </a:buClr>
              <a:buNone/>
            </a:pPr>
            <a:r>
              <a:rPr lang="es-ES" sz="1800" dirty="0">
                <a:latin typeface="+mj-lt"/>
                <a:hlinkClick r:id="rId2"/>
              </a:rPr>
              <a:t>https://</a:t>
            </a:r>
            <a:r>
              <a:rPr lang="es-ES" sz="1800" dirty="0" smtClean="0">
                <a:latin typeface="+mj-lt"/>
                <a:hlinkClick r:id="rId2"/>
              </a:rPr>
              <a:t>www.w3schools.com/css/css_pseudo_classes.asp</a:t>
            </a:r>
            <a:endParaRPr lang="es-ES" sz="1800" dirty="0" smtClean="0">
              <a:latin typeface="+mj-lt"/>
            </a:endParaRPr>
          </a:p>
          <a:p>
            <a:pPr marL="0" indent="0">
              <a:lnSpc>
                <a:spcPct val="120000"/>
              </a:lnSpc>
              <a:spcBef>
                <a:spcPts val="0"/>
              </a:spcBef>
              <a:spcAft>
                <a:spcPts val="600"/>
              </a:spcAft>
              <a:buClr>
                <a:schemeClr val="accent1">
                  <a:lumMod val="75000"/>
                </a:schemeClr>
              </a:buClr>
              <a:buNone/>
            </a:pPr>
            <a:endParaRPr lang="es-ES" sz="1800" dirty="0">
              <a:latin typeface="+mj-lt"/>
            </a:endParaRPr>
          </a:p>
          <a:p>
            <a:pPr marL="0" indent="0">
              <a:lnSpc>
                <a:spcPct val="120000"/>
              </a:lnSpc>
              <a:spcBef>
                <a:spcPts val="0"/>
              </a:spcBef>
              <a:spcAft>
                <a:spcPts val="600"/>
              </a:spcAft>
              <a:buClr>
                <a:schemeClr val="accent1">
                  <a:lumMod val="75000"/>
                </a:schemeClr>
              </a:buClr>
              <a:buNone/>
            </a:pPr>
            <a:r>
              <a:rPr lang="es-ES" sz="1800">
                <a:latin typeface="+mj-lt"/>
                <a:hlinkClick r:id="rId3"/>
              </a:rPr>
              <a:t>https://css-tricks.com/examples/nth-child-tester</a:t>
            </a:r>
            <a:r>
              <a:rPr lang="es-ES" sz="1800" smtClean="0">
                <a:latin typeface="+mj-lt"/>
                <a:hlinkClick r:id="rId3"/>
              </a:rPr>
              <a:t>/</a:t>
            </a:r>
            <a:r>
              <a:rPr lang="es-ES" sz="1800" smtClean="0">
                <a:latin typeface="+mj-lt"/>
              </a:rPr>
              <a:t> </a:t>
            </a:r>
            <a:endParaRPr lang="es-ES" sz="1800" dirty="0" smtClean="0">
              <a:latin typeface="+mj-lt"/>
            </a:endParaRPr>
          </a:p>
          <a:p>
            <a:pPr marL="0" indent="0">
              <a:lnSpc>
                <a:spcPct val="120000"/>
              </a:lnSpc>
              <a:spcBef>
                <a:spcPts val="0"/>
              </a:spcBef>
              <a:spcAft>
                <a:spcPts val="600"/>
              </a:spcAft>
              <a:buClr>
                <a:schemeClr val="accent1">
                  <a:lumMod val="75000"/>
                </a:schemeClr>
              </a:buClr>
              <a:buNone/>
            </a:pPr>
            <a:endParaRPr lang="es-ES" sz="2400" b="1"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29</a:t>
            </a:fld>
            <a:endParaRPr lang="es-ES" dirty="0"/>
          </a:p>
        </p:txBody>
      </p:sp>
    </p:spTree>
    <p:extLst>
      <p:ext uri="{BB962C8B-B14F-4D97-AF65-F5344CB8AC3E}">
        <p14:creationId xmlns:p14="http://schemas.microsoft.com/office/powerpoint/2010/main" val="1293326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496944"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a:t>
            </a:r>
            <a:r>
              <a:rPr lang="es-ES" sz="2400" b="1" dirty="0" smtClean="0">
                <a:latin typeface="+mj-lt"/>
              </a:rPr>
              <a:t>universal</a:t>
            </a:r>
            <a:endParaRPr lang="es-ES" sz="2400" b="1" dirty="0">
              <a:latin typeface="+mj-lt"/>
            </a:endParaRPr>
          </a:p>
          <a:p>
            <a:pPr marL="630873" lvl="1" indent="-265113" algn="just">
              <a:lnSpc>
                <a:spcPct val="120000"/>
              </a:lnSpc>
              <a:spcBef>
                <a:spcPts val="0"/>
              </a:spcBef>
              <a:spcAft>
                <a:spcPts val="600"/>
              </a:spcAft>
              <a:buClr>
                <a:schemeClr val="accent1">
                  <a:lumMod val="75000"/>
                </a:schemeClr>
              </a:buClr>
            </a:pPr>
            <a:r>
              <a:rPr lang="es-ES" sz="2000" dirty="0">
                <a:latin typeface="+mj-lt"/>
              </a:rPr>
              <a:t>Se utiliza para seleccionar </a:t>
            </a:r>
            <a:r>
              <a:rPr lang="es-ES" sz="2000" b="1" dirty="0">
                <a:latin typeface="+mj-lt"/>
              </a:rPr>
              <a:t>todos</a:t>
            </a:r>
            <a:r>
              <a:rPr lang="es-ES" sz="2000" dirty="0">
                <a:latin typeface="+mj-lt"/>
              </a:rPr>
              <a:t> los elementos de la página.</a:t>
            </a:r>
          </a:p>
          <a:p>
            <a:pPr marL="630873" lvl="1" indent="-265113" algn="just">
              <a:lnSpc>
                <a:spcPct val="120000"/>
              </a:lnSpc>
              <a:spcBef>
                <a:spcPts val="0"/>
              </a:spcBef>
              <a:spcAft>
                <a:spcPts val="600"/>
              </a:spcAft>
              <a:buClr>
                <a:schemeClr val="accent1">
                  <a:lumMod val="75000"/>
                </a:schemeClr>
              </a:buClr>
            </a:pPr>
            <a:r>
              <a:rPr lang="es-ES" sz="2000" dirty="0">
                <a:latin typeface="+mj-lt"/>
              </a:rPr>
              <a:t>El selector universal se indica mediante un asterisco (*). </a:t>
            </a:r>
          </a:p>
          <a:p>
            <a:pPr marL="630873" lvl="1" indent="-265113" algn="just">
              <a:lnSpc>
                <a:spcPct val="120000"/>
              </a:lnSpc>
              <a:spcBef>
                <a:spcPts val="0"/>
              </a:spcBef>
              <a:spcAft>
                <a:spcPts val="600"/>
              </a:spcAft>
              <a:buClr>
                <a:schemeClr val="accent1">
                  <a:lumMod val="75000"/>
                </a:schemeClr>
              </a:buClr>
            </a:pPr>
            <a:r>
              <a:rPr lang="es-ES" sz="2000" dirty="0" smtClean="0">
                <a:latin typeface="+mj-lt"/>
              </a:rPr>
              <a:t>Se utiliza para inicializar algunos estilos para todos los elementos de la página y se usa al principio del fichero </a:t>
            </a:r>
            <a:r>
              <a:rPr lang="es-ES" sz="2000" dirty="0" err="1" smtClean="0">
                <a:latin typeface="+mj-lt"/>
              </a:rPr>
              <a:t>CSS</a:t>
            </a:r>
            <a:r>
              <a:rPr lang="es-ES" sz="2000" dirty="0" smtClean="0">
                <a:latin typeface="+mj-lt"/>
              </a:rPr>
              <a:t>.</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a:t>
            </a:fld>
            <a:endParaRPr lang="es-ES" dirty="0"/>
          </a:p>
        </p:txBody>
      </p:sp>
      <p:sp>
        <p:nvSpPr>
          <p:cNvPr id="6" name="Text Box 4"/>
          <p:cNvSpPr txBox="1">
            <a:spLocks noChangeArrowheads="1"/>
          </p:cNvSpPr>
          <p:nvPr/>
        </p:nvSpPr>
        <p:spPr bwMode="auto">
          <a:xfrm>
            <a:off x="1259632" y="4041068"/>
            <a:ext cx="6185817" cy="95410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a:t>
            </a:r>
            <a:endParaRPr lang="es-ES_tradnl"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	</a:t>
            </a:r>
            <a:r>
              <a:rPr lang="es-ES_tradnl" altLang="es-ES" sz="1400" dirty="0" err="1" smtClean="0">
                <a:latin typeface="Courier New" panose="02070309020205020404" pitchFamily="49" charset="0"/>
                <a:cs typeface="Courier New" panose="02070309020205020404" pitchFamily="49" charset="0"/>
              </a:rPr>
              <a:t>margin</a:t>
            </a:r>
            <a:r>
              <a:rPr lang="es-ES_tradnl" altLang="es-ES" sz="1400" dirty="0">
                <a:latin typeface="Courier New" panose="02070309020205020404" pitchFamily="49" charset="0"/>
                <a:cs typeface="Courier New" panose="02070309020205020404" pitchFamily="49" charset="0"/>
              </a:rPr>
              <a:t>: </a:t>
            </a:r>
            <a:r>
              <a:rPr lang="es-ES_tradnl" altLang="es-ES" sz="1400" dirty="0" smtClean="0">
                <a:latin typeface="Courier New" panose="02070309020205020404" pitchFamily="49" charset="0"/>
                <a:cs typeface="Courier New" panose="02070309020205020404" pitchFamily="49" charset="0"/>
              </a:rPr>
              <a:t>0;</a:t>
            </a:r>
            <a:endParaRPr lang="es-ES_tradnl"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	</a:t>
            </a:r>
            <a:r>
              <a:rPr lang="es-ES_tradnl" altLang="es-ES" sz="1400" dirty="0" err="1" smtClean="0">
                <a:latin typeface="Courier New" panose="02070309020205020404" pitchFamily="49" charset="0"/>
                <a:cs typeface="Courier New" panose="02070309020205020404" pitchFamily="49" charset="0"/>
              </a:rPr>
              <a:t>padding</a:t>
            </a:r>
            <a:r>
              <a:rPr lang="es-ES_tradnl" altLang="es-ES" sz="1400" dirty="0">
                <a:latin typeface="Courier New" panose="02070309020205020404" pitchFamily="49" charset="0"/>
                <a:cs typeface="Courier New" panose="02070309020205020404" pitchFamily="49" charset="0"/>
              </a:rPr>
              <a:t>: </a:t>
            </a:r>
            <a:r>
              <a:rPr lang="es-ES_tradnl" altLang="es-ES" sz="1400" dirty="0" smtClean="0">
                <a:latin typeface="Courier New" panose="02070309020205020404" pitchFamily="49" charset="0"/>
                <a:cs typeface="Courier New" panose="02070309020205020404" pitchFamily="49" charset="0"/>
              </a:rPr>
              <a:t>0;</a:t>
            </a:r>
            <a:endParaRPr lang="es-ES_tradnl"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76383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smtClean="0">
                <a:latin typeface="+mj-lt"/>
              </a:rPr>
              <a:t>Pseudo</a:t>
            </a:r>
            <a:r>
              <a:rPr lang="es-ES" sz="2400" b="1" dirty="0" smtClean="0">
                <a:latin typeface="+mj-lt"/>
              </a:rPr>
              <a:t>-elementos</a:t>
            </a:r>
            <a:endParaRPr lang="es-ES" sz="2400" b="1" dirty="0">
              <a:latin typeface="+mj-lt"/>
            </a:endParaRPr>
          </a:p>
          <a:p>
            <a:pPr marL="481013" lvl="2" indent="-285750" algn="just">
              <a:spcBef>
                <a:spcPts val="0"/>
              </a:spcBef>
              <a:buClr>
                <a:schemeClr val="accent1">
                  <a:lumMod val="75000"/>
                </a:schemeClr>
              </a:buClr>
              <a:buSzPct val="90000"/>
            </a:pPr>
            <a:r>
              <a:rPr lang="es-ES" sz="1600" dirty="0">
                <a:latin typeface="+mj-lt"/>
              </a:rPr>
              <a:t>Los selectores de CSS, las </a:t>
            </a:r>
            <a:r>
              <a:rPr lang="es-ES" sz="1600" dirty="0" err="1">
                <a:latin typeface="+mj-lt"/>
              </a:rPr>
              <a:t>pseudo</a:t>
            </a:r>
            <a:r>
              <a:rPr lang="es-ES" sz="1600" dirty="0">
                <a:latin typeface="+mj-lt"/>
              </a:rPr>
              <a:t>-clases y todos los elementos HTML no son suficientes para poder aplicar estilos a algunos elementos especiales. Si se desea por ejemplo cambiar el estilo de la primera línea de texto de un elemento, no es posible hacerlo con las utilidades anteriores</a:t>
            </a:r>
            <a:r>
              <a:rPr lang="es-ES" sz="1600" dirty="0" smtClean="0">
                <a:latin typeface="+mj-lt"/>
              </a:rPr>
              <a:t>.</a:t>
            </a: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r>
              <a:rPr lang="es-ES" sz="1600" dirty="0">
                <a:latin typeface="+mj-lt"/>
              </a:rPr>
              <a:t>La única forma de poder seleccionar estos elementos especiales es mediante los </a:t>
            </a:r>
            <a:r>
              <a:rPr lang="es-ES" sz="1600" dirty="0" err="1">
                <a:latin typeface="+mj-lt"/>
              </a:rPr>
              <a:t>pseudo</a:t>
            </a:r>
            <a:r>
              <a:rPr lang="es-ES" sz="1600" dirty="0">
                <a:latin typeface="+mj-lt"/>
              </a:rPr>
              <a:t>-elementos definidos por CSS para este propósito</a:t>
            </a:r>
            <a:r>
              <a:rPr lang="es-ES" sz="1600" dirty="0" smtClean="0">
                <a:latin typeface="+mj-lt"/>
              </a:rPr>
              <a:t>.</a:t>
            </a: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r>
              <a:rPr lang="es-ES" sz="1600" dirty="0">
                <a:latin typeface="+mj-lt"/>
              </a:rPr>
              <a:t>Al igual que las </a:t>
            </a:r>
            <a:r>
              <a:rPr lang="es-ES" sz="1600" dirty="0" err="1" smtClean="0">
                <a:latin typeface="+mj-lt"/>
              </a:rPr>
              <a:t>pseudo</a:t>
            </a:r>
            <a:r>
              <a:rPr lang="es-ES" sz="1600" dirty="0" smtClean="0">
                <a:latin typeface="+mj-lt"/>
              </a:rPr>
              <a:t>-clases</a:t>
            </a:r>
            <a:r>
              <a:rPr lang="es-ES" sz="1600" dirty="0">
                <a:latin typeface="+mj-lt"/>
              </a:rPr>
              <a:t>, los </a:t>
            </a:r>
            <a:r>
              <a:rPr lang="es-ES" sz="1600" dirty="0" err="1" smtClean="0">
                <a:latin typeface="+mj-lt"/>
              </a:rPr>
              <a:t>pseudo</a:t>
            </a:r>
            <a:r>
              <a:rPr lang="es-ES" sz="1600" dirty="0" smtClean="0">
                <a:latin typeface="+mj-lt"/>
              </a:rPr>
              <a:t>-elementos </a:t>
            </a:r>
            <a:r>
              <a:rPr lang="es-ES" sz="1600" dirty="0">
                <a:latin typeface="+mj-lt"/>
              </a:rPr>
              <a:t>se añaden a los selectores, pero, a diferencia de las primeras, no describen un estado sino que permiten añadir estilos a una parte concreta del </a:t>
            </a:r>
            <a:r>
              <a:rPr lang="es-ES" sz="1600" dirty="0" smtClean="0">
                <a:latin typeface="+mj-lt"/>
              </a:rPr>
              <a:t>selector. </a:t>
            </a:r>
          </a:p>
          <a:p>
            <a:pPr marL="195263" lvl="2" indent="0" algn="just">
              <a:spcBef>
                <a:spcPts val="0"/>
              </a:spcBef>
              <a:buClr>
                <a:schemeClr val="accent1">
                  <a:lumMod val="75000"/>
                </a:schemeClr>
              </a:buClr>
              <a:buSzPct val="90000"/>
              <a:buNone/>
            </a:pPr>
            <a:endParaRPr lang="es-ES" sz="1600" dirty="0" smtClean="0">
              <a:latin typeface="+mj-lt"/>
            </a:endParaRPr>
          </a:p>
          <a:p>
            <a:pPr marL="481013" lvl="2" indent="-285750" algn="just">
              <a:spcBef>
                <a:spcPts val="0"/>
              </a:spcBef>
              <a:buClr>
                <a:schemeClr val="accent1">
                  <a:lumMod val="75000"/>
                </a:schemeClr>
              </a:buClr>
              <a:buSzPct val="90000"/>
            </a:pPr>
            <a:r>
              <a:rPr lang="es-ES" sz="1600" dirty="0">
                <a:latin typeface="+mj-lt"/>
              </a:rPr>
              <a:t>Antes de profundizar un poco más, un detalle sobre la puntuación. </a:t>
            </a:r>
            <a:r>
              <a:rPr lang="es-ES" sz="1600" dirty="0" smtClean="0">
                <a:latin typeface="+mj-lt"/>
              </a:rPr>
              <a:t>La notación para los </a:t>
            </a:r>
            <a:r>
              <a:rPr lang="es-ES" sz="1600" dirty="0" err="1" smtClean="0">
                <a:latin typeface="+mj-lt"/>
              </a:rPr>
              <a:t>pseudo</a:t>
            </a:r>
            <a:r>
              <a:rPr lang="es-ES" sz="1600" dirty="0" smtClean="0">
                <a:latin typeface="+mj-lt"/>
              </a:rPr>
              <a:t>-elementos (según CSS3) debería ser dos </a:t>
            </a:r>
            <a:r>
              <a:rPr lang="es-ES" sz="1600" dirty="0" err="1" smtClean="0">
                <a:latin typeface="+mj-lt"/>
              </a:rPr>
              <a:t>dos</a:t>
            </a:r>
            <a:r>
              <a:rPr lang="es-ES" sz="1600" dirty="0" smtClean="0">
                <a:latin typeface="+mj-lt"/>
              </a:rPr>
              <a:t> puntos pero con uno sólo también funciona correctamente </a:t>
            </a:r>
            <a:r>
              <a:rPr lang="es-ES" sz="1600" dirty="0">
                <a:latin typeface="+mj-lt"/>
              </a:rPr>
              <a:t>(</a:t>
            </a:r>
            <a:r>
              <a:rPr lang="es-ES" sz="1600" b="1" dirty="0">
                <a:latin typeface="+mj-lt"/>
              </a:rPr>
              <a:t>:</a:t>
            </a:r>
            <a:r>
              <a:rPr lang="es-ES" sz="1600" b="1" dirty="0" err="1">
                <a:latin typeface="+mj-lt"/>
              </a:rPr>
              <a:t>before</a:t>
            </a:r>
            <a:r>
              <a:rPr lang="es-ES" sz="1600" b="1" dirty="0">
                <a:latin typeface="+mj-lt"/>
              </a:rPr>
              <a:t> </a:t>
            </a:r>
            <a:r>
              <a:rPr lang="es-ES" sz="1600" b="1" dirty="0" err="1" smtClean="0">
                <a:latin typeface="+mj-lt"/>
              </a:rPr>
              <a:t>ó</a:t>
            </a:r>
            <a:r>
              <a:rPr lang="es-ES" sz="1600" b="1" dirty="0" smtClean="0">
                <a:latin typeface="+mj-lt"/>
              </a:rPr>
              <a:t> </a:t>
            </a:r>
            <a:r>
              <a:rPr lang="es-ES" sz="1600" b="1" dirty="0">
                <a:latin typeface="+mj-lt"/>
              </a:rPr>
              <a:t>::</a:t>
            </a:r>
            <a:r>
              <a:rPr lang="es-ES" sz="1600" b="1" dirty="0" err="1">
                <a:latin typeface="+mj-lt"/>
              </a:rPr>
              <a:t>before</a:t>
            </a:r>
            <a:r>
              <a:rPr lang="es-ES" sz="1600" dirty="0">
                <a:latin typeface="+mj-lt"/>
              </a:rPr>
              <a:t>). </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30</a:t>
            </a:fld>
            <a:endParaRPr lang="es-ES" dirty="0"/>
          </a:p>
        </p:txBody>
      </p:sp>
    </p:spTree>
    <p:extLst>
      <p:ext uri="{BB962C8B-B14F-4D97-AF65-F5344CB8AC3E}">
        <p14:creationId xmlns:p14="http://schemas.microsoft.com/office/powerpoint/2010/main" val="2507003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smtClean="0">
                <a:latin typeface="+mj-lt"/>
              </a:rPr>
              <a:t>Pseudo</a:t>
            </a:r>
            <a:r>
              <a:rPr lang="es-ES" sz="2400" b="1" dirty="0" smtClean="0">
                <a:latin typeface="+mj-lt"/>
              </a:rPr>
              <a:t>-elementos</a:t>
            </a:r>
            <a:endParaRPr lang="es-ES" sz="2400" b="1" dirty="0">
              <a:latin typeface="+mj-lt"/>
            </a:endParaRPr>
          </a:p>
          <a:p>
            <a:pPr marL="481013" lvl="2" indent="-285750" algn="just">
              <a:spcBef>
                <a:spcPts val="0"/>
              </a:spcBef>
              <a:buClr>
                <a:schemeClr val="accent1">
                  <a:lumMod val="75000"/>
                </a:schemeClr>
              </a:buClr>
              <a:buSzPct val="90000"/>
            </a:pPr>
            <a:r>
              <a:rPr lang="es-ES" sz="1600" dirty="0">
                <a:latin typeface="+mj-lt"/>
              </a:rPr>
              <a:t>El </a:t>
            </a:r>
            <a:r>
              <a:rPr lang="es-ES" sz="1600" dirty="0" err="1">
                <a:latin typeface="+mj-lt"/>
              </a:rPr>
              <a:t>pseudo</a:t>
            </a:r>
            <a:r>
              <a:rPr lang="es-ES" sz="1600" dirty="0">
                <a:latin typeface="+mj-lt"/>
              </a:rPr>
              <a:t>-elemento </a:t>
            </a:r>
            <a:r>
              <a:rPr lang="es-ES" sz="1600" dirty="0" smtClean="0">
                <a:latin typeface="+mj-lt"/>
              </a:rPr>
              <a:t>:</a:t>
            </a:r>
            <a:r>
              <a:rPr lang="es-ES" sz="1600" b="1" dirty="0" smtClean="0">
                <a:latin typeface="+mj-lt"/>
              </a:rPr>
              <a:t>:</a:t>
            </a:r>
            <a:r>
              <a:rPr lang="es-ES" sz="1600" b="1" dirty="0" err="1">
                <a:latin typeface="+mj-lt"/>
              </a:rPr>
              <a:t>first</a:t>
            </a:r>
            <a:r>
              <a:rPr lang="es-ES" sz="1600" b="1" dirty="0">
                <a:latin typeface="+mj-lt"/>
              </a:rPr>
              <a:t>-line </a:t>
            </a:r>
            <a:r>
              <a:rPr lang="es-ES" sz="1600" dirty="0">
                <a:latin typeface="+mj-lt"/>
              </a:rPr>
              <a:t>permite seleccionar la primera línea de texto de un elemento. Así, la siguiente regla CSS muestra en mayúsculas la primera línea de cada párrafo</a:t>
            </a:r>
            <a:r>
              <a:rPr lang="es-ES" sz="1600" dirty="0" smtClean="0">
                <a:latin typeface="+mj-lt"/>
              </a:rPr>
              <a:t>:</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195263" lvl="2" indent="0" algn="just">
              <a:spcBef>
                <a:spcPts val="0"/>
              </a:spcBef>
              <a:buClr>
                <a:schemeClr val="accent1">
                  <a:lumMod val="75000"/>
                </a:schemeClr>
              </a:buClr>
              <a:buSzPct val="90000"/>
              <a:buNone/>
            </a:pPr>
            <a:endParaRPr lang="es-ES" sz="1600" dirty="0">
              <a:latin typeface="+mj-lt"/>
            </a:endParaRPr>
          </a:p>
          <a:p>
            <a:pPr marL="481013" lvl="2" indent="-285750" algn="just">
              <a:spcBef>
                <a:spcPts val="0"/>
              </a:spcBef>
              <a:buClr>
                <a:schemeClr val="accent1">
                  <a:lumMod val="75000"/>
                </a:schemeClr>
              </a:buClr>
              <a:buSzPct val="90000"/>
            </a:pPr>
            <a:r>
              <a:rPr lang="es-ES" sz="1600" dirty="0">
                <a:latin typeface="+mj-lt"/>
              </a:rPr>
              <a:t>El </a:t>
            </a:r>
            <a:r>
              <a:rPr lang="es-ES" sz="1600" dirty="0" err="1">
                <a:latin typeface="+mj-lt"/>
              </a:rPr>
              <a:t>pseudo</a:t>
            </a:r>
            <a:r>
              <a:rPr lang="es-ES" sz="1600" dirty="0">
                <a:latin typeface="+mj-lt"/>
              </a:rPr>
              <a:t>-elemento </a:t>
            </a:r>
            <a:r>
              <a:rPr lang="es-ES" sz="1600" dirty="0" smtClean="0">
                <a:latin typeface="+mj-lt"/>
              </a:rPr>
              <a:t>:</a:t>
            </a:r>
            <a:r>
              <a:rPr lang="es-ES" sz="1600" b="1" dirty="0" smtClean="0">
                <a:latin typeface="+mj-lt"/>
              </a:rPr>
              <a:t>:</a:t>
            </a:r>
            <a:r>
              <a:rPr lang="es-ES" sz="1600" b="1" dirty="0" err="1">
                <a:latin typeface="+mj-lt"/>
              </a:rPr>
              <a:t>first-letter</a:t>
            </a:r>
            <a:r>
              <a:rPr lang="es-ES" sz="1600" b="1" dirty="0">
                <a:latin typeface="+mj-lt"/>
              </a:rPr>
              <a:t> </a:t>
            </a:r>
            <a:r>
              <a:rPr lang="es-ES" sz="1600" dirty="0">
                <a:latin typeface="+mj-lt"/>
              </a:rPr>
              <a:t>permite seleccionar la primera letra de la primera línea de texto de un </a:t>
            </a:r>
            <a:r>
              <a:rPr lang="es-ES" sz="1600" dirty="0" smtClean="0">
                <a:latin typeface="+mj-lt"/>
              </a:rPr>
              <a:t>elemento</a:t>
            </a:r>
          </a:p>
          <a:p>
            <a:pPr marL="481013" lvl="2" indent="-285750" algn="just">
              <a:spcBef>
                <a:spcPts val="0"/>
              </a:spcBef>
              <a:buClr>
                <a:schemeClr val="accent1">
                  <a:lumMod val="75000"/>
                </a:schemeClr>
              </a:buClr>
              <a:buSzPct val="90000"/>
            </a:pPr>
            <a:r>
              <a:rPr lang="es-ES" sz="1600" dirty="0" smtClean="0">
                <a:latin typeface="+mj-lt"/>
              </a:rPr>
              <a:t>Los </a:t>
            </a:r>
            <a:r>
              <a:rPr lang="es-ES" sz="1600" dirty="0" err="1">
                <a:latin typeface="+mj-lt"/>
              </a:rPr>
              <a:t>pseudo</a:t>
            </a:r>
            <a:r>
              <a:rPr lang="es-ES" sz="1600" dirty="0">
                <a:latin typeface="+mj-lt"/>
              </a:rPr>
              <a:t>-elementos </a:t>
            </a:r>
            <a:r>
              <a:rPr lang="es-ES" sz="1600" dirty="0" smtClean="0">
                <a:latin typeface="+mj-lt"/>
              </a:rPr>
              <a:t>:</a:t>
            </a:r>
            <a:r>
              <a:rPr lang="es-ES" sz="1600" b="1" dirty="0" smtClean="0">
                <a:latin typeface="+mj-lt"/>
              </a:rPr>
              <a:t>:</a:t>
            </a:r>
            <a:r>
              <a:rPr lang="es-ES" sz="1600" b="1" dirty="0" err="1">
                <a:latin typeface="+mj-lt"/>
              </a:rPr>
              <a:t>before</a:t>
            </a:r>
            <a:r>
              <a:rPr lang="es-ES" sz="1600" b="1" dirty="0">
                <a:latin typeface="+mj-lt"/>
              </a:rPr>
              <a:t> </a:t>
            </a:r>
            <a:r>
              <a:rPr lang="es-ES" sz="1600" dirty="0">
                <a:latin typeface="+mj-lt"/>
              </a:rPr>
              <a:t>y </a:t>
            </a:r>
            <a:r>
              <a:rPr lang="es-ES" sz="1600" dirty="0" smtClean="0">
                <a:latin typeface="+mj-lt"/>
              </a:rPr>
              <a:t>:</a:t>
            </a:r>
            <a:r>
              <a:rPr lang="es-ES" sz="1600" b="1" dirty="0" smtClean="0">
                <a:latin typeface="+mj-lt"/>
              </a:rPr>
              <a:t>:</a:t>
            </a:r>
            <a:r>
              <a:rPr lang="es-ES" sz="1600" b="1" dirty="0" err="1">
                <a:latin typeface="+mj-lt"/>
              </a:rPr>
              <a:t>after</a:t>
            </a:r>
            <a:r>
              <a:rPr lang="es-ES" sz="1600" b="1" dirty="0">
                <a:latin typeface="+mj-lt"/>
              </a:rPr>
              <a:t> </a:t>
            </a:r>
            <a:r>
              <a:rPr lang="es-ES" sz="1600" dirty="0">
                <a:latin typeface="+mj-lt"/>
              </a:rPr>
              <a:t>se utilizan en combinación con la propiedad </a:t>
            </a:r>
            <a:r>
              <a:rPr lang="es-ES" sz="1600" dirty="0" err="1">
                <a:latin typeface="+mj-lt"/>
              </a:rPr>
              <a:t>content</a:t>
            </a:r>
            <a:r>
              <a:rPr lang="es-ES" sz="1600" dirty="0">
                <a:latin typeface="+mj-lt"/>
              </a:rPr>
              <a:t> de CSS para añadir contenidos antes o después del contenido original de un elemento.</a:t>
            </a:r>
          </a:p>
          <a:p>
            <a:pPr marL="481013" lvl="2" indent="-285750" algn="just">
              <a:spcBef>
                <a:spcPts val="0"/>
              </a:spcBef>
              <a:buClr>
                <a:schemeClr val="accent1">
                  <a:lumMod val="75000"/>
                </a:schemeClr>
              </a:buClr>
              <a:buSzPct val="90000"/>
            </a:pPr>
            <a:r>
              <a:rPr lang="es-ES" sz="1600" dirty="0" smtClean="0">
                <a:latin typeface="+mj-lt"/>
              </a:rPr>
              <a:t>En el siguiente ejemplo se </a:t>
            </a:r>
            <a:r>
              <a:rPr lang="es-ES" sz="1600" dirty="0">
                <a:latin typeface="+mj-lt"/>
              </a:rPr>
              <a:t>CSS añaden el texto </a:t>
            </a:r>
            <a:r>
              <a:rPr lang="es-ES" sz="1600" dirty="0" smtClean="0">
                <a:latin typeface="+mj-lt"/>
              </a:rPr>
              <a:t>“Capítulo –” </a:t>
            </a:r>
            <a:r>
              <a:rPr lang="es-ES" sz="1600" dirty="0">
                <a:latin typeface="+mj-lt"/>
              </a:rPr>
              <a:t>delante de cada título de sección &lt;h1&gt; y el </a:t>
            </a:r>
            <a:r>
              <a:rPr lang="es-ES" sz="1600" dirty="0" smtClean="0">
                <a:latin typeface="+mj-lt"/>
              </a:rPr>
              <a:t>carácter “ .”  </a:t>
            </a:r>
            <a:r>
              <a:rPr lang="es-ES" sz="1600" dirty="0">
                <a:latin typeface="+mj-lt"/>
              </a:rPr>
              <a:t>detrás de cada párrafo de la página:</a:t>
            </a: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31</a:t>
            </a:fld>
            <a:endParaRPr lang="es-ES" dirty="0"/>
          </a:p>
        </p:txBody>
      </p:sp>
      <p:sp>
        <p:nvSpPr>
          <p:cNvPr id="10" name="Text Box 4"/>
          <p:cNvSpPr txBox="1">
            <a:spLocks noChangeArrowheads="1"/>
          </p:cNvSpPr>
          <p:nvPr/>
        </p:nvSpPr>
        <p:spPr bwMode="auto">
          <a:xfrm>
            <a:off x="1146448" y="5373216"/>
            <a:ext cx="7128792" cy="52322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a:latin typeface="Courier New" panose="02070309020205020404" pitchFamily="49" charset="0"/>
                <a:cs typeface="Courier New" panose="02070309020205020404" pitchFamily="49" charset="0"/>
              </a:rPr>
              <a:t>h1</a:t>
            </a:r>
            <a:r>
              <a:rPr lang="es-ES" altLang="es-ES" sz="1400" dirty="0" smtClean="0">
                <a:latin typeface="Courier New" panose="02070309020205020404" pitchFamily="49" charset="0"/>
                <a:cs typeface="Courier New" panose="02070309020205020404" pitchFamily="49" charset="0"/>
              </a:rPr>
              <a:t>::</a:t>
            </a:r>
            <a:r>
              <a:rPr lang="es-ES" altLang="es-ES" sz="1400" dirty="0" err="1" smtClean="0">
                <a:latin typeface="Courier New" panose="02070309020205020404" pitchFamily="49" charset="0"/>
                <a:cs typeface="Courier New" panose="02070309020205020404" pitchFamily="49" charset="0"/>
              </a:rPr>
              <a:t>before</a:t>
            </a:r>
            <a:r>
              <a:rPr lang="es-ES" altLang="es-ES" sz="1400" dirty="0" smtClean="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content</a:t>
            </a:r>
            <a:r>
              <a:rPr lang="es-ES" altLang="es-ES" sz="1400" dirty="0">
                <a:latin typeface="Courier New" panose="02070309020205020404" pitchFamily="49" charset="0"/>
                <a:cs typeface="Courier New" panose="02070309020205020404" pitchFamily="49" charset="0"/>
              </a:rPr>
              <a:t>: "Capítulo - "; }</a:t>
            </a:r>
          </a:p>
          <a:p>
            <a:pPr marL="266700" indent="-266700" eaLnBrk="1" hangingPunct="1">
              <a:buNone/>
            </a:pPr>
            <a:r>
              <a:rPr lang="es-ES" altLang="es-ES" sz="1400" dirty="0">
                <a:latin typeface="Courier New" panose="02070309020205020404" pitchFamily="49" charset="0"/>
                <a:cs typeface="Courier New" panose="02070309020205020404" pitchFamily="49" charset="0"/>
              </a:rPr>
              <a:t>p</a:t>
            </a:r>
            <a:r>
              <a:rPr lang="es-ES" altLang="es-ES" sz="1400" dirty="0" smtClean="0">
                <a:latin typeface="Courier New" panose="02070309020205020404" pitchFamily="49" charset="0"/>
                <a:cs typeface="Courier New" panose="02070309020205020404" pitchFamily="49" charset="0"/>
              </a:rPr>
              <a:t>::after   </a:t>
            </a:r>
            <a:r>
              <a:rPr lang="es-ES" altLang="es-ES" sz="1400" dirty="0">
                <a:latin typeface="Courier New" panose="02070309020205020404" pitchFamily="49" charset="0"/>
                <a:cs typeface="Courier New" panose="02070309020205020404" pitchFamily="49" charset="0"/>
              </a:rPr>
              <a:t>{ </a:t>
            </a:r>
            <a:r>
              <a:rPr lang="es-ES" altLang="es-ES" sz="1400" dirty="0" err="1">
                <a:latin typeface="Courier New" panose="02070309020205020404" pitchFamily="49" charset="0"/>
                <a:cs typeface="Courier New" panose="02070309020205020404" pitchFamily="49" charset="0"/>
              </a:rPr>
              <a:t>content</a:t>
            </a:r>
            <a:r>
              <a:rPr lang="es-ES" altLang="es-ES" sz="1400" dirty="0">
                <a:latin typeface="Courier New" panose="02070309020205020404" pitchFamily="49" charset="0"/>
                <a:cs typeface="Courier New" panose="02070309020205020404" pitchFamily="49" charset="0"/>
              </a:rPr>
              <a:t>: "."; </a:t>
            </a:r>
            <a:r>
              <a:rPr lang="es-ES" altLang="es-ES" sz="1400" dirty="0" smtClean="0">
                <a:latin typeface="Courier New" panose="02070309020205020404" pitchFamily="49" charset="0"/>
                <a:cs typeface="Courier New" panose="02070309020205020404" pitchFamily="49" charset="0"/>
              </a:rPr>
              <a:t>}</a:t>
            </a:r>
            <a:endParaRPr lang="es-ES" altLang="es-ES" sz="1400" dirty="0">
              <a:latin typeface="Courier New" panose="02070309020205020404" pitchFamily="49" charset="0"/>
              <a:cs typeface="Courier New" panose="02070309020205020404" pitchFamily="49" charset="0"/>
            </a:endParaRPr>
          </a:p>
        </p:txBody>
      </p:sp>
      <p:sp>
        <p:nvSpPr>
          <p:cNvPr id="7" name="Text Box 4"/>
          <p:cNvSpPr txBox="1">
            <a:spLocks noChangeArrowheads="1"/>
          </p:cNvSpPr>
          <p:nvPr/>
        </p:nvSpPr>
        <p:spPr bwMode="auto">
          <a:xfrm>
            <a:off x="1115616" y="2907853"/>
            <a:ext cx="7128792" cy="52322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Selecciona </a:t>
            </a:r>
            <a:r>
              <a:rPr lang="es-ES" altLang="es-ES" sz="1400" dirty="0" smtClean="0">
                <a:latin typeface="Courier New" panose="02070309020205020404" pitchFamily="49" charset="0"/>
                <a:cs typeface="Courier New" panose="02070309020205020404" pitchFamily="49" charset="0"/>
              </a:rPr>
              <a:t>los enlaces que no han sido visitado */</a:t>
            </a: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p</a:t>
            </a:r>
            <a:r>
              <a:rPr lang="en-US" altLang="es-ES" sz="1400" dirty="0" smtClean="0">
                <a:latin typeface="Courier New" panose="02070309020205020404" pitchFamily="49" charset="0"/>
                <a:cs typeface="Courier New" panose="02070309020205020404" pitchFamily="49" charset="0"/>
              </a:rPr>
              <a:t>::first-line </a:t>
            </a:r>
            <a:r>
              <a:rPr lang="en-US" altLang="es-ES" sz="1400" dirty="0">
                <a:latin typeface="Courier New" panose="02070309020205020404" pitchFamily="49" charset="0"/>
                <a:cs typeface="Courier New" panose="02070309020205020404" pitchFamily="49" charset="0"/>
              </a:rPr>
              <a:t>{ text-transform: uppercase; </a:t>
            </a: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9383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smtClean="0">
                <a:latin typeface="+mj-lt"/>
              </a:rPr>
              <a:t>Pseudo</a:t>
            </a:r>
            <a:r>
              <a:rPr lang="es-ES" sz="2400" b="1" dirty="0" smtClean="0">
                <a:latin typeface="+mj-lt"/>
              </a:rPr>
              <a:t>-elementos</a:t>
            </a:r>
            <a:endParaRPr lang="es-ES" sz="2400" b="1" dirty="0">
              <a:latin typeface="+mj-lt"/>
            </a:endParaRPr>
          </a:p>
          <a:p>
            <a:pPr marL="481013" lvl="2" indent="-285750" algn="just">
              <a:spcBef>
                <a:spcPts val="0"/>
              </a:spcBef>
              <a:buClr>
                <a:schemeClr val="accent1">
                  <a:lumMod val="75000"/>
                </a:schemeClr>
              </a:buClr>
              <a:buSzPct val="90000"/>
            </a:pPr>
            <a:r>
              <a:rPr lang="es-ES" sz="1600" dirty="0" smtClean="0">
                <a:latin typeface="+mj-lt"/>
              </a:rPr>
              <a:t>El </a:t>
            </a:r>
            <a:r>
              <a:rPr lang="es-ES" sz="1600" dirty="0" err="1" smtClean="0">
                <a:latin typeface="+mj-lt"/>
              </a:rPr>
              <a:t>pseudo</a:t>
            </a:r>
            <a:r>
              <a:rPr lang="es-ES" sz="1600" dirty="0" smtClean="0">
                <a:latin typeface="+mj-lt"/>
              </a:rPr>
              <a:t>-elemento </a:t>
            </a:r>
            <a:r>
              <a:rPr lang="es-ES" sz="1600" b="1" dirty="0" smtClean="0">
                <a:latin typeface="+mj-lt"/>
              </a:rPr>
              <a:t>::</a:t>
            </a:r>
            <a:r>
              <a:rPr lang="es-ES" sz="1600" b="1" dirty="0" err="1">
                <a:latin typeface="+mj-lt"/>
              </a:rPr>
              <a:t>selection</a:t>
            </a:r>
            <a:r>
              <a:rPr lang="es-ES" sz="1600" dirty="0">
                <a:latin typeface="+mj-lt"/>
              </a:rPr>
              <a:t>, selecciona el texto que ha seleccionado un usuario con su ratón o teclado.</a:t>
            </a:r>
          </a:p>
          <a:p>
            <a:pPr marL="481013" lvl="2" indent="-285750" algn="just">
              <a:spcBef>
                <a:spcPts val="0"/>
              </a:spcBef>
              <a:buClr>
                <a:schemeClr val="accent1">
                  <a:lumMod val="75000"/>
                </a:schemeClr>
              </a:buClr>
              <a:buSzPct val="90000"/>
            </a:pPr>
            <a:endParaRPr lang="es-ES" sz="1600" dirty="0">
              <a:latin typeface="+mj-lt"/>
            </a:endParaRPr>
          </a:p>
          <a:p>
            <a:pPr marL="195263" lvl="2" indent="0" algn="just">
              <a:spcBef>
                <a:spcPts val="0"/>
              </a:spcBef>
              <a:buClr>
                <a:schemeClr val="accent1">
                  <a:lumMod val="75000"/>
                </a:schemeClr>
              </a:buClr>
              <a:buSzPct val="90000"/>
              <a:buNone/>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32</a:t>
            </a:fld>
            <a:endParaRPr lang="es-ES" dirty="0"/>
          </a:p>
        </p:txBody>
      </p:sp>
      <p:sp>
        <p:nvSpPr>
          <p:cNvPr id="7" name="Text Box 4"/>
          <p:cNvSpPr txBox="1">
            <a:spLocks noChangeArrowheads="1"/>
          </p:cNvSpPr>
          <p:nvPr/>
        </p:nvSpPr>
        <p:spPr bwMode="auto">
          <a:xfrm>
            <a:off x="1115616" y="2907853"/>
            <a:ext cx="7128792" cy="52322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266700" indent="-266700" eaLnBrk="1" hangingPunct="1">
              <a:buNone/>
            </a:pPr>
            <a:r>
              <a:rPr lang="es-ES" altLang="es-ES" sz="1400" dirty="0" smtClean="0">
                <a:latin typeface="Courier New" panose="02070309020205020404" pitchFamily="49" charset="0"/>
                <a:cs typeface="Courier New" panose="02070309020205020404" pitchFamily="49" charset="0"/>
              </a:rPr>
              <a:t>/* </a:t>
            </a:r>
            <a:r>
              <a:rPr lang="es-ES" altLang="es-ES" sz="1400" dirty="0">
                <a:latin typeface="Courier New" panose="02070309020205020404" pitchFamily="49" charset="0"/>
                <a:cs typeface="Courier New" panose="02070309020205020404" pitchFamily="49" charset="0"/>
              </a:rPr>
              <a:t>Selecciona </a:t>
            </a:r>
            <a:r>
              <a:rPr lang="es-ES" altLang="es-ES" sz="1400" dirty="0" smtClean="0">
                <a:latin typeface="Courier New" panose="02070309020205020404" pitchFamily="49" charset="0"/>
                <a:cs typeface="Courier New" panose="02070309020205020404" pitchFamily="49" charset="0"/>
              </a:rPr>
              <a:t>los enlaces que no han sido visitado */</a:t>
            </a:r>
            <a:endParaRPr lang="es-ES" altLang="es-ES" sz="1400" dirty="0">
              <a:latin typeface="Courier New" panose="02070309020205020404" pitchFamily="49" charset="0"/>
              <a:cs typeface="Courier New" panose="02070309020205020404" pitchFamily="49" charset="0"/>
            </a:endParaRPr>
          </a:p>
          <a:p>
            <a:pPr marL="266700" indent="-266700" eaLnBrk="1" hangingPunct="1">
              <a:buNone/>
            </a:pPr>
            <a:r>
              <a:rPr lang="en-US" altLang="es-ES" sz="1400" dirty="0">
                <a:latin typeface="Courier New" panose="02070309020205020404" pitchFamily="49" charset="0"/>
                <a:cs typeface="Courier New" panose="02070309020205020404" pitchFamily="49" charset="0"/>
              </a:rPr>
              <a:t>*</a:t>
            </a:r>
            <a:r>
              <a:rPr lang="en-US" altLang="es-ES" sz="1400" dirty="0" smtClean="0">
                <a:latin typeface="Courier New" panose="02070309020205020404" pitchFamily="49" charset="0"/>
                <a:cs typeface="Courier New" panose="02070309020205020404" pitchFamily="49" charset="0"/>
              </a:rPr>
              <a:t>::selection </a:t>
            </a:r>
            <a:r>
              <a:rPr lang="en-US" altLang="es-ES" sz="1400" dirty="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background-color:red</a:t>
            </a:r>
            <a:r>
              <a:rPr lang="en-US" altLang="es-ES" sz="1400" dirty="0" smtClean="0">
                <a:latin typeface="Courier New" panose="02070309020205020404" pitchFamily="49" charset="0"/>
                <a:cs typeface="Courier New" panose="02070309020205020404" pitchFamily="49" charset="0"/>
              </a:rPr>
              <a:t>; }</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3344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avanzados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err="1" smtClean="0">
                <a:latin typeface="+mj-lt"/>
              </a:rPr>
              <a:t>Pseudo</a:t>
            </a:r>
            <a:r>
              <a:rPr lang="es-ES" sz="2400" b="1" dirty="0" smtClean="0">
                <a:latin typeface="+mj-lt"/>
              </a:rPr>
              <a:t>-elementos</a:t>
            </a:r>
            <a:endParaRPr lang="es-ES" sz="2400" b="1" dirty="0">
              <a:latin typeface="+mj-lt"/>
            </a:endParaRPr>
          </a:p>
          <a:p>
            <a:pPr marL="0" indent="0">
              <a:lnSpc>
                <a:spcPct val="120000"/>
              </a:lnSpc>
              <a:spcBef>
                <a:spcPts val="0"/>
              </a:spcBef>
              <a:spcAft>
                <a:spcPts val="600"/>
              </a:spcAft>
              <a:buClr>
                <a:schemeClr val="accent1">
                  <a:lumMod val="75000"/>
                </a:schemeClr>
              </a:buClr>
              <a:buNone/>
            </a:pPr>
            <a:r>
              <a:rPr lang="es-ES" sz="1800" dirty="0" smtClean="0">
                <a:latin typeface="+mj-lt"/>
                <a:hlinkClick r:id="rId2"/>
              </a:rPr>
              <a:t>https</a:t>
            </a:r>
            <a:r>
              <a:rPr lang="es-ES" sz="1800" dirty="0">
                <a:latin typeface="+mj-lt"/>
                <a:hlinkClick r:id="rId2"/>
              </a:rPr>
              <a:t>://</a:t>
            </a:r>
            <a:r>
              <a:rPr lang="es-ES" sz="1800" dirty="0" smtClean="0">
                <a:latin typeface="+mj-lt"/>
                <a:hlinkClick r:id="rId2"/>
              </a:rPr>
              <a:t>www.w3schools.com/css/css_pseudo_elements.asp</a:t>
            </a:r>
            <a:endParaRPr lang="es-ES" sz="1800" dirty="0" smtClean="0">
              <a:latin typeface="+mj-lt"/>
            </a:endParaRPr>
          </a:p>
          <a:p>
            <a:pPr marL="195263" lvl="2" indent="0" algn="just">
              <a:spcBef>
                <a:spcPts val="0"/>
              </a:spcBef>
              <a:buClr>
                <a:schemeClr val="accent1">
                  <a:lumMod val="75000"/>
                </a:schemeClr>
              </a:buClr>
              <a:buSzPct val="90000"/>
              <a:buNone/>
            </a:pPr>
            <a:endParaRPr lang="es-ES" sz="1600" dirty="0">
              <a:latin typeface="+mj-lt"/>
            </a:endParaRPr>
          </a:p>
          <a:p>
            <a:pPr marL="481013" lvl="2" indent="-285750" algn="just">
              <a:spcBef>
                <a:spcPts val="0"/>
              </a:spcBef>
              <a:buClr>
                <a:schemeClr val="accent1">
                  <a:lumMod val="75000"/>
                </a:schemeClr>
              </a:buClr>
              <a:buSzPct val="90000"/>
            </a:pPr>
            <a:endParaRPr lang="es-ES" sz="1600" dirty="0" smtClean="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a:p>
            <a:pPr marL="481013" lvl="2" indent="-285750" algn="just">
              <a:spcBef>
                <a:spcPts val="0"/>
              </a:spcBef>
              <a:buClr>
                <a:schemeClr val="accent1">
                  <a:lumMod val="75000"/>
                </a:schemeClr>
              </a:buClr>
              <a:buSzPct val="90000"/>
            </a:pPr>
            <a:endParaRPr lang="es-ES" sz="16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33</a:t>
            </a:fld>
            <a:endParaRPr lang="es-ES" dirty="0"/>
          </a:p>
        </p:txBody>
      </p:sp>
    </p:spTree>
    <p:extLst>
      <p:ext uri="{BB962C8B-B14F-4D97-AF65-F5344CB8AC3E}">
        <p14:creationId xmlns:p14="http://schemas.microsoft.com/office/powerpoint/2010/main" val="677563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smtClean="0"/>
              <a:t>Herencia de reglas</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265113" indent="-265113" algn="just">
              <a:lnSpc>
                <a:spcPct val="120000"/>
              </a:lnSpc>
              <a:spcBef>
                <a:spcPts val="0"/>
              </a:spcBef>
              <a:spcAft>
                <a:spcPts val="600"/>
              </a:spcAft>
              <a:buClr>
                <a:schemeClr val="accent1">
                  <a:lumMod val="75000"/>
                </a:schemeClr>
              </a:buClr>
            </a:pPr>
            <a:r>
              <a:rPr lang="es-ES" sz="2000" dirty="0" smtClean="0">
                <a:latin typeface="+mj-lt"/>
              </a:rPr>
              <a:t>Algunas propiedades de los elementos se heredan de padre a hijo:</a:t>
            </a:r>
          </a:p>
          <a:p>
            <a:pPr marL="630873" lvl="1" indent="-265113" algn="just">
              <a:lnSpc>
                <a:spcPct val="120000"/>
              </a:lnSpc>
              <a:spcBef>
                <a:spcPts val="0"/>
              </a:spcBef>
              <a:spcAft>
                <a:spcPts val="600"/>
              </a:spcAft>
              <a:buClr>
                <a:schemeClr val="accent1">
                  <a:lumMod val="75000"/>
                </a:schemeClr>
              </a:buClr>
            </a:pPr>
            <a:r>
              <a:rPr lang="es-ES" sz="1800" dirty="0" smtClean="0">
                <a:latin typeface="+mj-lt"/>
              </a:rPr>
              <a:t>Color de la fuente</a:t>
            </a:r>
          </a:p>
          <a:p>
            <a:pPr marL="630873" lvl="1" indent="-265113" algn="just">
              <a:lnSpc>
                <a:spcPct val="120000"/>
              </a:lnSpc>
              <a:spcBef>
                <a:spcPts val="0"/>
              </a:spcBef>
              <a:spcAft>
                <a:spcPts val="600"/>
              </a:spcAft>
              <a:buClr>
                <a:schemeClr val="accent1">
                  <a:lumMod val="75000"/>
                </a:schemeClr>
              </a:buClr>
            </a:pPr>
            <a:r>
              <a:rPr lang="es-ES" sz="1800" dirty="0" smtClean="0">
                <a:latin typeface="+mj-lt"/>
              </a:rPr>
              <a:t>Tipo de fuente</a:t>
            </a:r>
          </a:p>
          <a:p>
            <a:pPr marL="630873" lvl="1" indent="-265113" algn="just">
              <a:lnSpc>
                <a:spcPct val="120000"/>
              </a:lnSpc>
              <a:spcBef>
                <a:spcPts val="0"/>
              </a:spcBef>
              <a:spcAft>
                <a:spcPts val="600"/>
              </a:spcAft>
              <a:buClr>
                <a:schemeClr val="accent1">
                  <a:lumMod val="75000"/>
                </a:schemeClr>
              </a:buClr>
            </a:pPr>
            <a:r>
              <a:rPr lang="es-ES" sz="1800" dirty="0" smtClean="0">
                <a:latin typeface="+mj-lt"/>
              </a:rPr>
              <a:t>…</a:t>
            </a:r>
          </a:p>
          <a:p>
            <a:pPr marL="265113" indent="-265113">
              <a:lnSpc>
                <a:spcPct val="120000"/>
              </a:lnSpc>
              <a:spcBef>
                <a:spcPts val="0"/>
              </a:spcBef>
              <a:spcAft>
                <a:spcPts val="600"/>
              </a:spcAft>
              <a:buClr>
                <a:schemeClr val="accent1">
                  <a:lumMod val="75000"/>
                </a:schemeClr>
              </a:buClr>
            </a:pPr>
            <a:endParaRPr lang="es-ES" sz="1800" dirty="0">
              <a:latin typeface="+mj-lt"/>
            </a:endParaRPr>
          </a:p>
          <a:p>
            <a:pPr marL="265113" indent="-265113">
              <a:lnSpc>
                <a:spcPct val="120000"/>
              </a:lnSpc>
              <a:spcBef>
                <a:spcPts val="0"/>
              </a:spcBef>
              <a:spcAft>
                <a:spcPts val="600"/>
              </a:spcAft>
              <a:buClr>
                <a:schemeClr val="accent1">
                  <a:lumMod val="75000"/>
                </a:schemeClr>
              </a:buClr>
            </a:pPr>
            <a:endParaRPr lang="es-ES" sz="1800" dirty="0" smtClean="0">
              <a:latin typeface="+mj-lt"/>
            </a:endParaRPr>
          </a:p>
          <a:p>
            <a:pPr marL="630873" lvl="1" indent="-265113">
              <a:lnSpc>
                <a:spcPct val="120000"/>
              </a:lnSpc>
              <a:spcBef>
                <a:spcPts val="0"/>
              </a:spcBef>
              <a:buClr>
                <a:schemeClr val="accent1">
                  <a:lumMod val="75000"/>
                </a:schemeClr>
              </a:buClr>
            </a:pPr>
            <a:endParaRPr lang="es-ES" sz="17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34</a:t>
            </a:fld>
            <a:endParaRPr lang="es-ES" dirty="0"/>
          </a:p>
        </p:txBody>
      </p:sp>
    </p:spTree>
    <p:extLst>
      <p:ext uri="{BB962C8B-B14F-4D97-AF65-F5344CB8AC3E}">
        <p14:creationId xmlns:p14="http://schemas.microsoft.com/office/powerpoint/2010/main" val="18390286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smtClean="0"/>
              <a:t>Especificidad</a:t>
            </a:r>
            <a:endParaRPr lang="es-ES" sz="4000" dirty="0"/>
          </a:p>
        </p:txBody>
      </p:sp>
      <p:sp>
        <p:nvSpPr>
          <p:cNvPr id="3" name="Marcador de contenido 2"/>
          <p:cNvSpPr>
            <a:spLocks noGrp="1"/>
          </p:cNvSpPr>
          <p:nvPr>
            <p:ph idx="1"/>
          </p:nvPr>
        </p:nvSpPr>
        <p:spPr>
          <a:xfrm>
            <a:off x="467544" y="1556792"/>
            <a:ext cx="7920880" cy="4968552"/>
          </a:xfrm>
        </p:spPr>
        <p:txBody>
          <a:bodyPr>
            <a:noAutofit/>
          </a:bodyPr>
          <a:lstStyle/>
          <a:p>
            <a:pPr marL="265113" indent="-265113" algn="just">
              <a:lnSpc>
                <a:spcPct val="120000"/>
              </a:lnSpc>
              <a:spcBef>
                <a:spcPts val="0"/>
              </a:spcBef>
              <a:spcAft>
                <a:spcPts val="600"/>
              </a:spcAft>
              <a:buClr>
                <a:schemeClr val="accent1">
                  <a:lumMod val="75000"/>
                </a:schemeClr>
              </a:buClr>
            </a:pPr>
            <a:r>
              <a:rPr lang="es-ES" sz="2000" dirty="0">
                <a:latin typeface="+mj-lt"/>
              </a:rPr>
              <a:t>Cuanto más específico sea un selector, más importancia tiene su regla </a:t>
            </a:r>
            <a:r>
              <a:rPr lang="es-ES" sz="2000" dirty="0" smtClean="0">
                <a:latin typeface="+mj-lt"/>
              </a:rPr>
              <a:t>asociada, es decir, es caso de colisión de estilos es la que se aplica.</a:t>
            </a:r>
            <a:endParaRPr lang="es-ES" sz="2000" dirty="0">
              <a:latin typeface="+mj-lt"/>
            </a:endParaRPr>
          </a:p>
          <a:p>
            <a:pPr marL="265113" indent="-265113">
              <a:lnSpc>
                <a:spcPct val="120000"/>
              </a:lnSpc>
              <a:spcBef>
                <a:spcPts val="0"/>
              </a:spcBef>
              <a:spcAft>
                <a:spcPts val="600"/>
              </a:spcAft>
              <a:buClr>
                <a:schemeClr val="accent1">
                  <a:lumMod val="75000"/>
                </a:schemeClr>
              </a:buClr>
            </a:pPr>
            <a:r>
              <a:rPr lang="es-ES" sz="2000" dirty="0">
                <a:latin typeface="+mj-lt"/>
              </a:rPr>
              <a:t>A igual especificidad, se considera la última regla indicada</a:t>
            </a:r>
            <a:r>
              <a:rPr lang="es-ES" sz="2000" dirty="0" smtClean="0">
                <a:latin typeface="+mj-lt"/>
              </a:rPr>
              <a:t>.</a:t>
            </a:r>
          </a:p>
          <a:p>
            <a:pPr marL="265113" indent="-265113">
              <a:lnSpc>
                <a:spcPct val="120000"/>
              </a:lnSpc>
              <a:spcBef>
                <a:spcPts val="0"/>
              </a:spcBef>
              <a:spcAft>
                <a:spcPts val="600"/>
              </a:spcAft>
              <a:buClr>
                <a:schemeClr val="accent1">
                  <a:lumMod val="75000"/>
                </a:schemeClr>
              </a:buClr>
            </a:pPr>
            <a:r>
              <a:rPr lang="es-ES" sz="2000" dirty="0" smtClean="0">
                <a:latin typeface="+mj-lt"/>
              </a:rPr>
              <a:t>¿Cómo se calcula la Especificidad?.</a:t>
            </a:r>
            <a:endParaRPr lang="es-ES" sz="2000" dirty="0">
              <a:latin typeface="+mj-lt"/>
            </a:endParaRPr>
          </a:p>
          <a:p>
            <a:pPr marL="265113" indent="-265113">
              <a:lnSpc>
                <a:spcPct val="120000"/>
              </a:lnSpc>
              <a:spcBef>
                <a:spcPts val="0"/>
              </a:spcBef>
              <a:spcAft>
                <a:spcPts val="600"/>
              </a:spcAft>
              <a:buClr>
                <a:schemeClr val="accent1">
                  <a:lumMod val="75000"/>
                </a:schemeClr>
              </a:buClr>
            </a:pPr>
            <a:endParaRPr lang="es-ES" sz="2000" dirty="0" smtClean="0">
              <a:latin typeface="+mj-lt"/>
            </a:endParaRPr>
          </a:p>
          <a:p>
            <a:pPr marL="265113" indent="-265113">
              <a:lnSpc>
                <a:spcPct val="120000"/>
              </a:lnSpc>
              <a:spcBef>
                <a:spcPts val="0"/>
              </a:spcBef>
              <a:spcAft>
                <a:spcPts val="600"/>
              </a:spcAft>
              <a:buClr>
                <a:schemeClr val="accent1">
                  <a:lumMod val="75000"/>
                </a:schemeClr>
              </a:buClr>
            </a:pPr>
            <a:endParaRPr lang="es-ES" sz="2000" dirty="0" smtClean="0">
              <a:latin typeface="+mj-lt"/>
            </a:endParaRPr>
          </a:p>
          <a:p>
            <a:pPr marL="265113" indent="-265113">
              <a:lnSpc>
                <a:spcPct val="120000"/>
              </a:lnSpc>
              <a:spcBef>
                <a:spcPts val="0"/>
              </a:spcBef>
              <a:spcAft>
                <a:spcPts val="600"/>
              </a:spcAft>
              <a:buClr>
                <a:schemeClr val="accent1">
                  <a:lumMod val="75000"/>
                </a:schemeClr>
              </a:buClr>
            </a:pPr>
            <a:endParaRPr lang="es-ES" sz="2000" dirty="0">
              <a:latin typeface="+mj-lt"/>
            </a:endParaRPr>
          </a:p>
          <a:p>
            <a:pPr marL="265113" indent="-265113" algn="just">
              <a:lnSpc>
                <a:spcPct val="120000"/>
              </a:lnSpc>
              <a:spcBef>
                <a:spcPts val="600"/>
              </a:spcBef>
              <a:buClr>
                <a:schemeClr val="accent1">
                  <a:lumMod val="75000"/>
                </a:schemeClr>
              </a:buClr>
            </a:pPr>
            <a:r>
              <a:rPr lang="es-ES" sz="2000" dirty="0" smtClean="0">
                <a:latin typeface="+mj-lt"/>
              </a:rPr>
              <a:t>Los </a:t>
            </a:r>
            <a:r>
              <a:rPr lang="es-ES" sz="2000" dirty="0">
                <a:latin typeface="+mj-lt"/>
              </a:rPr>
              <a:t>estilos en </a:t>
            </a:r>
            <a:r>
              <a:rPr lang="es-ES" sz="2000" dirty="0" smtClean="0">
                <a:latin typeface="+mj-lt"/>
              </a:rPr>
              <a:t>línea </a:t>
            </a:r>
            <a:r>
              <a:rPr lang="es-ES" sz="2000" dirty="0">
                <a:latin typeface="+mj-lt"/>
              </a:rPr>
              <a:t>son los que </a:t>
            </a:r>
            <a:r>
              <a:rPr lang="es-ES" sz="2000" dirty="0" smtClean="0">
                <a:latin typeface="+mj-lt"/>
              </a:rPr>
              <a:t>más </a:t>
            </a:r>
            <a:r>
              <a:rPr lang="es-ES" sz="2000" dirty="0">
                <a:latin typeface="+mj-lt"/>
              </a:rPr>
              <a:t>valen 1000 puntos, los Id son los segundos 100 puntos, las clases son 10 puntos y los que menos valen las etiquetas 1 punto. </a:t>
            </a:r>
            <a:r>
              <a:rPr lang="es-ES" sz="2000" dirty="0" smtClean="0">
                <a:latin typeface="+mj-lt"/>
              </a:rPr>
              <a:t> El más especifico será el que tenga un valor mayor.</a:t>
            </a:r>
          </a:p>
          <a:p>
            <a:pPr marL="265113" indent="-265113" algn="just">
              <a:lnSpc>
                <a:spcPct val="120000"/>
              </a:lnSpc>
              <a:spcBef>
                <a:spcPts val="600"/>
              </a:spcBef>
              <a:buClr>
                <a:schemeClr val="accent1">
                  <a:lumMod val="75000"/>
                </a:schemeClr>
              </a:buClr>
            </a:pPr>
            <a:r>
              <a:rPr lang="es-ES" sz="2000" dirty="0">
                <a:latin typeface="+mj-lt"/>
              </a:rPr>
              <a:t>Calculador de especificidad:  </a:t>
            </a:r>
            <a:r>
              <a:rPr lang="es-ES" sz="2000" dirty="0">
                <a:latin typeface="+mj-lt"/>
                <a:hlinkClick r:id="rId2"/>
              </a:rPr>
              <a:t>http://</a:t>
            </a:r>
            <a:r>
              <a:rPr lang="es-ES" sz="2000" dirty="0" smtClean="0">
                <a:latin typeface="+mj-lt"/>
                <a:hlinkClick r:id="rId2"/>
              </a:rPr>
              <a:t>specificity.keegan.st</a:t>
            </a:r>
            <a:endParaRPr lang="es-ES" sz="2000" dirty="0" smtClean="0">
              <a:latin typeface="+mj-lt"/>
            </a:endParaRPr>
          </a:p>
          <a:p>
            <a:pPr marL="0" indent="0" algn="just">
              <a:lnSpc>
                <a:spcPct val="120000"/>
              </a:lnSpc>
              <a:spcBef>
                <a:spcPts val="600"/>
              </a:spcBef>
              <a:buClr>
                <a:schemeClr val="accent1">
                  <a:lumMod val="75000"/>
                </a:schemeClr>
              </a:buClr>
              <a:buNone/>
            </a:pPr>
            <a:endParaRPr lang="es-ES" sz="2000" dirty="0">
              <a:latin typeface="+mj-lt"/>
            </a:endParaRPr>
          </a:p>
          <a:p>
            <a:pPr marL="265113" indent="-265113" algn="just">
              <a:lnSpc>
                <a:spcPct val="120000"/>
              </a:lnSpc>
              <a:spcBef>
                <a:spcPts val="600"/>
              </a:spcBef>
              <a:buClr>
                <a:schemeClr val="accent1">
                  <a:lumMod val="75000"/>
                </a:schemeClr>
              </a:buClr>
            </a:pPr>
            <a:endParaRPr lang="es-ES" sz="2000" dirty="0" smtClean="0">
              <a:latin typeface="+mj-lt"/>
            </a:endParaRPr>
          </a:p>
          <a:p>
            <a:pPr marL="265113" indent="-265113" algn="just">
              <a:lnSpc>
                <a:spcPct val="120000"/>
              </a:lnSpc>
              <a:spcBef>
                <a:spcPts val="600"/>
              </a:spcBef>
              <a:buClr>
                <a:schemeClr val="accent1">
                  <a:lumMod val="75000"/>
                </a:schemeClr>
              </a:buClr>
            </a:pPr>
            <a:endParaRPr lang="es-ES" sz="2000" dirty="0">
              <a:latin typeface="+mj-lt"/>
            </a:endParaRPr>
          </a:p>
          <a:p>
            <a:pPr marL="925830" lvl="2" indent="-285750">
              <a:spcBef>
                <a:spcPts val="0"/>
              </a:spcBef>
              <a:buClr>
                <a:schemeClr val="accent1">
                  <a:lumMod val="75000"/>
                </a:schemeClr>
              </a:buClr>
              <a:buFont typeface="Wingdings" panose="05000000000000000000" pitchFamily="2" charset="2"/>
              <a:buChar char="Ø"/>
            </a:pPr>
            <a:endParaRPr lang="es-ES" sz="1600" dirty="0" smtClean="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35</a:t>
            </a:fld>
            <a:endParaRPr lang="es-ES" dirty="0"/>
          </a:p>
        </p:txBody>
      </p:sp>
      <p:pic>
        <p:nvPicPr>
          <p:cNvPr id="6" name="Imagen 5"/>
          <p:cNvPicPr>
            <a:picLocks noChangeAspect="1"/>
          </p:cNvPicPr>
          <p:nvPr/>
        </p:nvPicPr>
        <p:blipFill>
          <a:blip r:embed="rId3"/>
          <a:stretch>
            <a:fillRect/>
          </a:stretch>
        </p:blipFill>
        <p:spPr>
          <a:xfrm>
            <a:off x="994662" y="3356992"/>
            <a:ext cx="6866644" cy="1368151"/>
          </a:xfrm>
          <a:prstGeom prst="rect">
            <a:avLst/>
          </a:prstGeom>
        </p:spPr>
      </p:pic>
    </p:spTree>
    <p:extLst>
      <p:ext uri="{BB962C8B-B14F-4D97-AF65-F5344CB8AC3E}">
        <p14:creationId xmlns:p14="http://schemas.microsoft.com/office/powerpoint/2010/main" val="1429068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352928"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a:t>
            </a:r>
            <a:r>
              <a:rPr lang="es-ES" sz="2400" b="1" dirty="0" smtClean="0">
                <a:latin typeface="+mj-lt"/>
              </a:rPr>
              <a:t>etiqueta</a:t>
            </a:r>
            <a:endParaRPr lang="es-ES" sz="2400" b="1" dirty="0">
              <a:latin typeface="+mj-lt"/>
            </a:endParaRPr>
          </a:p>
          <a:p>
            <a:pPr marL="630873" lvl="1" indent="-265113">
              <a:lnSpc>
                <a:spcPct val="120000"/>
              </a:lnSpc>
              <a:spcBef>
                <a:spcPts val="0"/>
              </a:spcBef>
              <a:spcAft>
                <a:spcPts val="600"/>
              </a:spcAft>
              <a:buClr>
                <a:schemeClr val="accent1">
                  <a:lumMod val="75000"/>
                </a:schemeClr>
              </a:buClr>
            </a:pPr>
            <a:r>
              <a:rPr lang="es-ES" sz="2000" dirty="0">
                <a:latin typeface="+mj-lt"/>
              </a:rPr>
              <a:t>Selecciona todos los elementos de la página cuya etiqueta HTML coincide con el valor del </a:t>
            </a:r>
            <a:r>
              <a:rPr lang="es-ES" sz="2000" dirty="0" smtClean="0">
                <a:latin typeface="+mj-lt"/>
              </a:rPr>
              <a:t>selector.</a:t>
            </a: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365760" lvl="1" indent="0">
              <a:lnSpc>
                <a:spcPct val="120000"/>
              </a:lnSpc>
              <a:spcBef>
                <a:spcPts val="0"/>
              </a:spcBef>
              <a:spcAft>
                <a:spcPts val="600"/>
              </a:spcAft>
              <a:buClr>
                <a:schemeClr val="accent1">
                  <a:lumMod val="75000"/>
                </a:schemeClr>
              </a:buClr>
              <a:buNone/>
            </a:pPr>
            <a:endParaRPr lang="es-ES" sz="1700" dirty="0">
              <a:latin typeface="+mj-lt"/>
            </a:endParaRPr>
          </a:p>
          <a:p>
            <a:pPr marL="630873" lvl="1" indent="-265113">
              <a:lnSpc>
                <a:spcPct val="120000"/>
              </a:lnSpc>
              <a:spcBef>
                <a:spcPts val="1200"/>
              </a:spcBef>
              <a:spcAft>
                <a:spcPts val="600"/>
              </a:spcAft>
              <a:buClr>
                <a:schemeClr val="accent1">
                  <a:lumMod val="75000"/>
                </a:schemeClr>
              </a:buClr>
            </a:pPr>
            <a:r>
              <a:rPr lang="es-ES" sz="2000" dirty="0" smtClean="0">
                <a:latin typeface="+mj-lt"/>
              </a:rPr>
              <a:t>Si </a:t>
            </a:r>
            <a:r>
              <a:rPr lang="es-ES" sz="2000" dirty="0">
                <a:latin typeface="+mj-lt"/>
              </a:rPr>
              <a:t>se quieren aplicar </a:t>
            </a:r>
            <a:r>
              <a:rPr lang="es-ES" sz="2000" dirty="0" smtClean="0">
                <a:latin typeface="+mj-lt"/>
              </a:rPr>
              <a:t>los mismos estilos a varias </a:t>
            </a:r>
            <a:r>
              <a:rPr lang="es-ES" sz="2000" dirty="0">
                <a:latin typeface="+mj-lt"/>
              </a:rPr>
              <a:t>etiquetas </a:t>
            </a:r>
            <a:r>
              <a:rPr lang="es-ES" sz="2000" dirty="0" smtClean="0">
                <a:latin typeface="+mj-lt"/>
              </a:rPr>
              <a:t>diferentes, </a:t>
            </a:r>
            <a:r>
              <a:rPr lang="es-ES" sz="2000" dirty="0">
                <a:latin typeface="+mj-lt"/>
              </a:rPr>
              <a:t>se pueden </a:t>
            </a:r>
            <a:r>
              <a:rPr lang="es-ES" sz="2000" dirty="0" smtClean="0">
                <a:latin typeface="+mj-lt"/>
              </a:rPr>
              <a:t>agrupar las reglas en una sola, separando los selectores por comas.</a:t>
            </a:r>
            <a:endParaRPr lang="es-ES" sz="20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4</a:t>
            </a:fld>
            <a:endParaRPr lang="es-ES" dirty="0"/>
          </a:p>
        </p:txBody>
      </p:sp>
      <p:sp>
        <p:nvSpPr>
          <p:cNvPr id="6" name="Text Box 4"/>
          <p:cNvSpPr txBox="1">
            <a:spLocks noChangeArrowheads="1"/>
          </p:cNvSpPr>
          <p:nvPr/>
        </p:nvSpPr>
        <p:spPr bwMode="auto">
          <a:xfrm>
            <a:off x="1238345" y="2924944"/>
            <a:ext cx="6185817" cy="938719"/>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lnSpc>
                <a:spcPts val="1100"/>
              </a:lnSpc>
              <a:buFont typeface="Wingdings" pitchFamily="2" charset="2"/>
              <a:buNone/>
            </a:pPr>
            <a:r>
              <a:rPr lang="es-ES_tradnl" altLang="es-ES" sz="1400" dirty="0">
                <a:latin typeface="Courier New" panose="02070309020205020404" pitchFamily="49" charset="0"/>
                <a:cs typeface="Courier New" panose="02070309020205020404" pitchFamily="49" charset="0"/>
              </a:rPr>
              <a:t>h1 {</a:t>
            </a:r>
          </a:p>
          <a:p>
            <a:pPr eaLnBrk="1" hangingPunct="1">
              <a:lnSpc>
                <a:spcPts val="1100"/>
              </a:lnSpc>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	color</a:t>
            </a:r>
            <a:r>
              <a:rPr lang="es-ES_tradnl" altLang="es-ES" sz="1400" dirty="0">
                <a:latin typeface="Courier New" panose="02070309020205020404" pitchFamily="49" charset="0"/>
                <a:cs typeface="Courier New" panose="02070309020205020404" pitchFamily="49" charset="0"/>
              </a:rPr>
              <a:t>: red;</a:t>
            </a:r>
          </a:p>
          <a:p>
            <a:pPr eaLnBrk="1" hangingPunct="1">
              <a:lnSpc>
                <a:spcPts val="1100"/>
              </a:lnSpc>
              <a:buFont typeface="Wingdings" pitchFamily="2" charset="2"/>
              <a:buNone/>
            </a:pPr>
            <a:r>
              <a:rPr lang="es-ES_tradnl" altLang="es-ES" sz="1400" dirty="0">
                <a:latin typeface="Courier New" panose="02070309020205020404" pitchFamily="49" charset="0"/>
                <a:cs typeface="Courier New" panose="02070309020205020404" pitchFamily="49" charset="0"/>
              </a:rPr>
              <a:t>}</a:t>
            </a:r>
          </a:p>
          <a:p>
            <a:pPr eaLnBrk="1" hangingPunct="1">
              <a:lnSpc>
                <a:spcPts val="1100"/>
              </a:lnSpc>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p </a:t>
            </a:r>
            <a:r>
              <a:rPr lang="es-ES_tradnl" altLang="es-ES" sz="1400" dirty="0">
                <a:latin typeface="Courier New" panose="02070309020205020404" pitchFamily="49" charset="0"/>
                <a:cs typeface="Courier New" panose="02070309020205020404" pitchFamily="49" charset="0"/>
              </a:rPr>
              <a:t>{</a:t>
            </a:r>
          </a:p>
          <a:p>
            <a:pPr eaLnBrk="1" hangingPunct="1">
              <a:lnSpc>
                <a:spcPts val="1100"/>
              </a:lnSpc>
              <a:buFont typeface="Wingdings" pitchFamily="2" charset="2"/>
              <a:buNone/>
            </a:pPr>
            <a:r>
              <a:rPr lang="es-ES_tradnl" altLang="es-ES" sz="1400" dirty="0" smtClean="0">
                <a:latin typeface="Courier New" panose="02070309020205020404" pitchFamily="49" charset="0"/>
                <a:cs typeface="Courier New" panose="02070309020205020404" pitchFamily="49" charset="0"/>
              </a:rPr>
              <a:t>	color</a:t>
            </a:r>
            <a:r>
              <a:rPr lang="es-ES_tradnl" altLang="es-ES" sz="1400" dirty="0">
                <a:latin typeface="Courier New" panose="02070309020205020404" pitchFamily="49" charset="0"/>
                <a:cs typeface="Courier New" panose="02070309020205020404" pitchFamily="49" charset="0"/>
              </a:rPr>
              <a:t>: </a:t>
            </a:r>
            <a:r>
              <a:rPr lang="es-ES_tradnl" altLang="es-ES" sz="1400" dirty="0" err="1">
                <a:latin typeface="Courier New" panose="02070309020205020404" pitchFamily="49" charset="0"/>
                <a:cs typeface="Courier New" panose="02070309020205020404" pitchFamily="49" charset="0"/>
              </a:rPr>
              <a:t>black</a:t>
            </a:r>
            <a:r>
              <a:rPr lang="es-ES_tradnl" altLang="es-ES" sz="1400" dirty="0">
                <a:latin typeface="Courier New" panose="02070309020205020404" pitchFamily="49" charset="0"/>
                <a:cs typeface="Courier New" panose="02070309020205020404" pitchFamily="49" charset="0"/>
              </a:rPr>
              <a:t>;</a:t>
            </a:r>
          </a:p>
          <a:p>
            <a:pPr eaLnBrk="1" hangingPunct="1">
              <a:lnSpc>
                <a:spcPts val="1100"/>
              </a:lnSpc>
              <a:buFont typeface="Wingdings" pitchFamily="2" charset="2"/>
              <a:buNone/>
            </a:pPr>
            <a:r>
              <a:rPr lang="es-ES_tradnl" altLang="es-ES" sz="1100" dirty="0">
                <a:latin typeface="Courier New" panose="02070309020205020404" pitchFamily="49" charset="0"/>
                <a:cs typeface="Courier New" panose="02070309020205020404" pitchFamily="49" charset="0"/>
              </a:rPr>
              <a:t>}</a:t>
            </a:r>
          </a:p>
        </p:txBody>
      </p:sp>
      <p:sp>
        <p:nvSpPr>
          <p:cNvPr id="7" name="Text Box 4"/>
          <p:cNvSpPr txBox="1">
            <a:spLocks noChangeArrowheads="1"/>
          </p:cNvSpPr>
          <p:nvPr/>
        </p:nvSpPr>
        <p:spPr bwMode="auto">
          <a:xfrm>
            <a:off x="1238344" y="5085184"/>
            <a:ext cx="6185817" cy="1169551"/>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h1, h2, h3 {</a:t>
            </a:r>
          </a:p>
          <a:p>
            <a:pPr indent="-161925"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color: #8A8E27;</a:t>
            </a:r>
          </a:p>
          <a:p>
            <a:pPr indent="-161925" eaLnBrk="1" hangingPunct="1">
              <a:buFont typeface="Wingdings" pitchFamily="2" charset="2"/>
              <a:buNone/>
            </a:pPr>
            <a:r>
              <a:rPr lang="es-ES_tradnl" altLang="es-ES" sz="1400" dirty="0" err="1">
                <a:latin typeface="Courier New" panose="02070309020205020404" pitchFamily="49" charset="0"/>
                <a:cs typeface="Courier New" panose="02070309020205020404" pitchFamily="49" charset="0"/>
              </a:rPr>
              <a:t>font-weight</a:t>
            </a:r>
            <a:r>
              <a:rPr lang="es-ES_tradnl" altLang="es-ES" sz="1400" dirty="0">
                <a:latin typeface="Courier New" panose="02070309020205020404" pitchFamily="49" charset="0"/>
                <a:cs typeface="Courier New" panose="02070309020205020404" pitchFamily="49" charset="0"/>
              </a:rPr>
              <a:t>: normal;</a:t>
            </a:r>
          </a:p>
          <a:p>
            <a:pPr indent="-161925" eaLnBrk="1" hangingPunct="1">
              <a:buFont typeface="Wingdings" pitchFamily="2" charset="2"/>
              <a:buNone/>
            </a:pPr>
            <a:r>
              <a:rPr lang="es-ES_tradnl" altLang="es-ES" sz="1400" dirty="0" err="1">
                <a:latin typeface="Courier New" panose="02070309020205020404" pitchFamily="49" charset="0"/>
                <a:cs typeface="Courier New" panose="02070309020205020404" pitchFamily="49" charset="0"/>
              </a:rPr>
              <a:t>font-family</a:t>
            </a:r>
            <a:r>
              <a:rPr lang="es-ES_tradnl" altLang="es-ES" sz="1400" dirty="0">
                <a:latin typeface="Courier New" panose="02070309020205020404" pitchFamily="49" charset="0"/>
                <a:cs typeface="Courier New" panose="02070309020205020404" pitchFamily="49" charset="0"/>
              </a:rPr>
              <a:t>: Arial, </a:t>
            </a:r>
            <a:r>
              <a:rPr lang="es-ES_tradnl" altLang="es-ES" sz="1400" dirty="0" err="1">
                <a:latin typeface="Courier New" panose="02070309020205020404" pitchFamily="49" charset="0"/>
                <a:cs typeface="Courier New" panose="02070309020205020404" pitchFamily="49" charset="0"/>
              </a:rPr>
              <a:t>Helvetica</a:t>
            </a:r>
            <a:r>
              <a:rPr lang="es-ES_tradnl" altLang="es-ES" sz="1400" dirty="0">
                <a:latin typeface="Courier New" panose="02070309020205020404" pitchFamily="49" charset="0"/>
                <a:cs typeface="Courier New" panose="02070309020205020404" pitchFamily="49" charset="0"/>
              </a:rPr>
              <a:t>, </a:t>
            </a:r>
            <a:r>
              <a:rPr lang="es-ES_tradnl" altLang="es-ES" sz="1400" dirty="0" err="1">
                <a:latin typeface="Courier New" panose="02070309020205020404" pitchFamily="49" charset="0"/>
                <a:cs typeface="Courier New" panose="02070309020205020404" pitchFamily="49" charset="0"/>
              </a:rPr>
              <a:t>sans-serif</a:t>
            </a:r>
            <a:r>
              <a:rPr lang="es-ES_tradnl" altLang="es-ES" sz="1400" dirty="0">
                <a:latin typeface="Courier New" panose="02070309020205020404" pitchFamily="49" charset="0"/>
                <a:cs typeface="Courier New" panose="02070309020205020404" pitchFamily="49" charset="0"/>
              </a:rPr>
              <a:t>;</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9974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064896"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a:t>
            </a:r>
            <a:r>
              <a:rPr lang="es-ES" sz="2400" b="1" dirty="0" smtClean="0">
                <a:latin typeface="+mj-lt"/>
              </a:rPr>
              <a:t>descendente</a:t>
            </a:r>
            <a:endParaRPr lang="es-ES" sz="2400" b="1" dirty="0">
              <a:latin typeface="+mj-lt"/>
            </a:endParaRPr>
          </a:p>
          <a:p>
            <a:pPr marL="630873" lvl="1" indent="-265113" algn="just">
              <a:lnSpc>
                <a:spcPct val="120000"/>
              </a:lnSpc>
              <a:spcBef>
                <a:spcPts val="0"/>
              </a:spcBef>
              <a:spcAft>
                <a:spcPts val="600"/>
              </a:spcAft>
              <a:buClr>
                <a:schemeClr val="accent1">
                  <a:lumMod val="75000"/>
                </a:schemeClr>
              </a:buClr>
            </a:pPr>
            <a:r>
              <a:rPr lang="es-ES" sz="1700" dirty="0" smtClean="0">
                <a:latin typeface="+mj-lt"/>
              </a:rPr>
              <a:t>Un selector descendente selecciona </a:t>
            </a:r>
            <a:r>
              <a:rPr lang="es-ES" sz="1700" dirty="0">
                <a:latin typeface="+mj-lt"/>
              </a:rPr>
              <a:t>los elementos que se encuentran dentro de otros </a:t>
            </a:r>
            <a:r>
              <a:rPr lang="es-ES" sz="1700" dirty="0" smtClean="0">
                <a:latin typeface="+mj-lt"/>
              </a:rPr>
              <a:t>elementos, es decir, se </a:t>
            </a:r>
            <a:r>
              <a:rPr lang="es-ES" sz="1700" dirty="0">
                <a:latin typeface="+mj-lt"/>
              </a:rPr>
              <a:t>encuentra entre las etiquetas de apertura y de cierre del otro elemento.</a:t>
            </a:r>
          </a:p>
          <a:p>
            <a:pPr marL="630873" lvl="1" indent="-265113" algn="just">
              <a:lnSpc>
                <a:spcPct val="120000"/>
              </a:lnSpc>
              <a:spcBef>
                <a:spcPts val="0"/>
              </a:spcBef>
              <a:spcAft>
                <a:spcPts val="600"/>
              </a:spcAft>
              <a:buClr>
                <a:schemeClr val="accent1">
                  <a:lumMod val="75000"/>
                </a:schemeClr>
              </a:buClr>
            </a:pPr>
            <a:r>
              <a:rPr lang="es-ES" sz="1700" dirty="0">
                <a:latin typeface="+mj-lt"/>
              </a:rPr>
              <a:t>En el selector descendente, un elemento no tiene </a:t>
            </a:r>
            <a:r>
              <a:rPr lang="es-ES" sz="1700" dirty="0" smtClean="0">
                <a:latin typeface="+mj-lt"/>
              </a:rPr>
              <a:t>porqué </a:t>
            </a:r>
            <a:r>
              <a:rPr lang="es-ES" sz="1700" dirty="0">
                <a:latin typeface="+mj-lt"/>
              </a:rPr>
              <a:t>ser "hijo directo" de otro. La única condición es que un elemento debe estar dentro de otro </a:t>
            </a:r>
            <a:r>
              <a:rPr lang="es-ES" sz="1700" dirty="0" smtClean="0">
                <a:latin typeface="+mj-lt"/>
              </a:rPr>
              <a:t>elemento.</a:t>
            </a:r>
          </a:p>
          <a:p>
            <a:pPr marL="630873" lvl="1" indent="-265113" algn="just">
              <a:lnSpc>
                <a:spcPct val="120000"/>
              </a:lnSpc>
              <a:spcBef>
                <a:spcPts val="0"/>
              </a:spcBef>
              <a:spcAft>
                <a:spcPts val="600"/>
              </a:spcAft>
              <a:buClr>
                <a:schemeClr val="accent1">
                  <a:lumMod val="75000"/>
                </a:schemeClr>
              </a:buClr>
            </a:pPr>
            <a:r>
              <a:rPr lang="es-ES" sz="1700" b="1" dirty="0" smtClean="0">
                <a:latin typeface="+mj-lt"/>
              </a:rPr>
              <a:t>Ejemplo</a:t>
            </a:r>
            <a:r>
              <a:rPr lang="es-ES" sz="1700" dirty="0" smtClean="0">
                <a:latin typeface="+mj-lt"/>
              </a:rPr>
              <a:t>:</a:t>
            </a:r>
          </a:p>
          <a:p>
            <a:pPr marL="630873" lvl="1" indent="-265113" algn="just">
              <a:lnSpc>
                <a:spcPct val="120000"/>
              </a:lnSpc>
              <a:spcBef>
                <a:spcPts val="0"/>
              </a:spcBef>
              <a:buClr>
                <a:schemeClr val="accent1">
                  <a:lumMod val="75000"/>
                </a:schemeClr>
              </a:buClr>
            </a:pPr>
            <a:endParaRPr lang="es-ES" sz="1700" dirty="0" smtClean="0">
              <a:latin typeface="+mj-lt"/>
            </a:endParaRPr>
          </a:p>
          <a:p>
            <a:pPr marL="640080" lvl="2" indent="0" algn="just">
              <a:lnSpc>
                <a:spcPct val="120000"/>
              </a:lnSpc>
              <a:spcBef>
                <a:spcPts val="0"/>
              </a:spcBef>
              <a:spcAft>
                <a:spcPts val="600"/>
              </a:spcAft>
              <a:buClr>
                <a:schemeClr val="accent1">
                  <a:lumMod val="75000"/>
                </a:schemeClr>
              </a:buClr>
              <a:buNone/>
            </a:pPr>
            <a:r>
              <a:rPr lang="es-ES" sz="1700" dirty="0" smtClean="0">
                <a:latin typeface="+mj-lt"/>
              </a:rPr>
              <a:t>El </a:t>
            </a:r>
            <a:r>
              <a:rPr lang="es-ES" sz="1700" dirty="0">
                <a:latin typeface="+mj-lt"/>
              </a:rPr>
              <a:t>selector </a:t>
            </a:r>
            <a:r>
              <a:rPr lang="es-ES" sz="1400" dirty="0" smtClean="0">
                <a:latin typeface="Courier New" panose="02070309020205020404" pitchFamily="49" charset="0"/>
                <a:cs typeface="Courier New" panose="02070309020205020404" pitchFamily="49" charset="0"/>
              </a:rPr>
              <a:t>p </a:t>
            </a:r>
            <a:r>
              <a:rPr lang="es-ES" sz="1400" dirty="0" err="1">
                <a:latin typeface="Courier New" panose="02070309020205020404" pitchFamily="49" charset="0"/>
                <a:cs typeface="Courier New" panose="02070309020205020404" pitchFamily="49" charset="0"/>
              </a:rPr>
              <a:t>span</a:t>
            </a:r>
            <a:r>
              <a:rPr lang="es-ES" sz="1400" dirty="0">
                <a:latin typeface="Courier New" panose="02070309020205020404" pitchFamily="49" charset="0"/>
                <a:cs typeface="Courier New" panose="02070309020205020404" pitchFamily="49" charset="0"/>
              </a:rPr>
              <a:t> </a:t>
            </a:r>
            <a:r>
              <a:rPr lang="es-ES" sz="1700" dirty="0" smtClean="0">
                <a:latin typeface="+mj-lt"/>
              </a:rPr>
              <a:t>afecta </a:t>
            </a:r>
            <a:r>
              <a:rPr lang="es-ES" sz="1700" dirty="0">
                <a:latin typeface="+mj-lt"/>
              </a:rPr>
              <a:t>tanto texto1 como </a:t>
            </a:r>
            <a:r>
              <a:rPr lang="es-ES" sz="1700" dirty="0" smtClean="0">
                <a:latin typeface="+mj-lt"/>
              </a:rPr>
              <a:t>texto2 en el ejemplo siguiente:</a:t>
            </a: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5</a:t>
            </a:fld>
            <a:endParaRPr lang="es-ES" dirty="0"/>
          </a:p>
        </p:txBody>
      </p:sp>
      <p:sp>
        <p:nvSpPr>
          <p:cNvPr id="6" name="Text Box 4"/>
          <p:cNvSpPr txBox="1">
            <a:spLocks noChangeArrowheads="1"/>
          </p:cNvSpPr>
          <p:nvPr/>
        </p:nvSpPr>
        <p:spPr bwMode="auto">
          <a:xfrm>
            <a:off x="1163823" y="4149080"/>
            <a:ext cx="6185817" cy="307777"/>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p </a:t>
            </a:r>
            <a:r>
              <a:rPr lang="es-ES_tradnl" altLang="es-ES" sz="1400" dirty="0" err="1">
                <a:latin typeface="Courier New" panose="02070309020205020404" pitchFamily="49" charset="0"/>
                <a:cs typeface="Courier New" panose="02070309020205020404" pitchFamily="49" charset="0"/>
              </a:rPr>
              <a:t>span</a:t>
            </a:r>
            <a:r>
              <a:rPr lang="es-ES_tradnl" altLang="es-ES" sz="1400" dirty="0">
                <a:latin typeface="Courier New" panose="02070309020205020404" pitchFamily="49" charset="0"/>
                <a:cs typeface="Courier New" panose="02070309020205020404" pitchFamily="49" charset="0"/>
              </a:rPr>
              <a:t> { color: red; }</a:t>
            </a:r>
          </a:p>
        </p:txBody>
      </p:sp>
      <p:sp>
        <p:nvSpPr>
          <p:cNvPr id="8" name="Text Box 4"/>
          <p:cNvSpPr txBox="1">
            <a:spLocks noChangeArrowheads="1"/>
          </p:cNvSpPr>
          <p:nvPr/>
        </p:nvSpPr>
        <p:spPr bwMode="auto">
          <a:xfrm>
            <a:off x="1163823" y="5022972"/>
            <a:ext cx="6185817"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&lt;p&gt;</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   </a:t>
            </a:r>
            <a:r>
              <a:rPr lang="es-ES_tradnl" altLang="es-ES" sz="1400" dirty="0" smtClean="0">
                <a:latin typeface="Courier New" panose="02070309020205020404" pitchFamily="49" charset="0"/>
                <a:cs typeface="Courier New" panose="02070309020205020404" pitchFamily="49" charset="0"/>
              </a:rPr>
              <a:t> ...</a:t>
            </a:r>
            <a:endParaRPr lang="es-ES_tradnl"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   &lt;</a:t>
            </a:r>
            <a:r>
              <a:rPr lang="es-ES_tradnl" altLang="es-ES" sz="1400" dirty="0" err="1">
                <a:latin typeface="Courier New" panose="02070309020205020404" pitchFamily="49" charset="0"/>
                <a:cs typeface="Courier New" panose="02070309020205020404" pitchFamily="49" charset="0"/>
              </a:rPr>
              <a:t>span</a:t>
            </a:r>
            <a:r>
              <a:rPr lang="es-ES_tradnl" altLang="es-ES" sz="1400" dirty="0">
                <a:latin typeface="Courier New" panose="02070309020205020404" pitchFamily="49" charset="0"/>
                <a:cs typeface="Courier New" panose="02070309020205020404" pitchFamily="49" charset="0"/>
              </a:rPr>
              <a:t>&gt;texto1&lt;/</a:t>
            </a:r>
            <a:r>
              <a:rPr lang="es-ES_tradnl" altLang="es-ES" sz="1400" dirty="0" err="1">
                <a:latin typeface="Courier New" panose="02070309020205020404" pitchFamily="49" charset="0"/>
                <a:cs typeface="Courier New" panose="02070309020205020404" pitchFamily="49" charset="0"/>
              </a:rPr>
              <a:t>span</a:t>
            </a:r>
            <a:r>
              <a:rPr lang="es-ES_tradnl" altLang="es-ES" sz="1400" dirty="0">
                <a:latin typeface="Courier New" panose="02070309020205020404" pitchFamily="49" charset="0"/>
                <a:cs typeface="Courier New" panose="02070309020205020404" pitchFamily="49" charset="0"/>
              </a:rPr>
              <a:t>&gt;</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    ...</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   &lt;a </a:t>
            </a:r>
            <a:r>
              <a:rPr lang="es-ES_tradnl" altLang="es-ES" sz="1400" dirty="0" err="1">
                <a:latin typeface="Courier New" panose="02070309020205020404" pitchFamily="49" charset="0"/>
                <a:cs typeface="Courier New" panose="02070309020205020404" pitchFamily="49" charset="0"/>
              </a:rPr>
              <a:t>href</a:t>
            </a:r>
            <a:r>
              <a:rPr lang="es-ES_tradnl" altLang="es-ES" sz="1400" dirty="0">
                <a:latin typeface="Courier New" panose="02070309020205020404" pitchFamily="49" charset="0"/>
                <a:cs typeface="Courier New" panose="02070309020205020404" pitchFamily="49" charset="0"/>
              </a:rPr>
              <a:t>=""&gt;...&lt;</a:t>
            </a:r>
            <a:r>
              <a:rPr lang="es-ES_tradnl" altLang="es-ES" sz="1400" dirty="0" err="1">
                <a:latin typeface="Courier New" panose="02070309020205020404" pitchFamily="49" charset="0"/>
                <a:cs typeface="Courier New" panose="02070309020205020404" pitchFamily="49" charset="0"/>
              </a:rPr>
              <a:t>span</a:t>
            </a:r>
            <a:r>
              <a:rPr lang="es-ES_tradnl" altLang="es-ES" sz="1400" dirty="0">
                <a:latin typeface="Courier New" panose="02070309020205020404" pitchFamily="49" charset="0"/>
                <a:cs typeface="Courier New" panose="02070309020205020404" pitchFamily="49" charset="0"/>
              </a:rPr>
              <a:t>&gt;texto2&lt;/</a:t>
            </a:r>
            <a:r>
              <a:rPr lang="es-ES_tradnl" altLang="es-ES" sz="1400" dirty="0" err="1">
                <a:latin typeface="Courier New" panose="02070309020205020404" pitchFamily="49" charset="0"/>
                <a:cs typeface="Courier New" panose="02070309020205020404" pitchFamily="49" charset="0"/>
              </a:rPr>
              <a:t>span</a:t>
            </a:r>
            <a:r>
              <a:rPr lang="es-ES_tradnl" altLang="es-ES" sz="1400" dirty="0">
                <a:latin typeface="Courier New" panose="02070309020205020404" pitchFamily="49" charset="0"/>
                <a:cs typeface="Courier New" panose="02070309020205020404" pitchFamily="49" charset="0"/>
              </a:rPr>
              <a:t>&gt;&lt;/a&gt;</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    ...</a:t>
            </a:r>
          </a:p>
          <a:p>
            <a:pPr eaLnBrk="1" hangingPunct="1">
              <a:buFont typeface="Wingdings" pitchFamily="2" charset="2"/>
              <a:buNone/>
            </a:pPr>
            <a:r>
              <a:rPr lang="es-ES_tradnl" altLang="es-ES" sz="1400" dirty="0">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1400306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064896"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a:t>
            </a:r>
            <a:r>
              <a:rPr lang="es-ES" sz="2400" b="1" dirty="0" smtClean="0">
                <a:latin typeface="+mj-lt"/>
              </a:rPr>
              <a:t>descendente</a:t>
            </a:r>
            <a:endParaRPr lang="es-ES" sz="2400" b="1" dirty="0">
              <a:latin typeface="+mj-lt"/>
            </a:endParaRPr>
          </a:p>
          <a:p>
            <a:pPr marL="630873" lvl="1" indent="-265113">
              <a:lnSpc>
                <a:spcPct val="120000"/>
              </a:lnSpc>
              <a:spcBef>
                <a:spcPts val="0"/>
              </a:spcBef>
              <a:spcAft>
                <a:spcPts val="600"/>
              </a:spcAft>
              <a:buClr>
                <a:schemeClr val="accent1">
                  <a:lumMod val="75000"/>
                </a:schemeClr>
              </a:buClr>
            </a:pPr>
            <a:r>
              <a:rPr lang="es-ES" sz="1700" b="1" dirty="0" smtClean="0">
                <a:latin typeface="+mj-lt"/>
              </a:rPr>
              <a:t>No </a:t>
            </a:r>
            <a:r>
              <a:rPr lang="es-ES" sz="1700" b="1" dirty="0">
                <a:latin typeface="+mj-lt"/>
              </a:rPr>
              <a:t>debe confundirse el selector descendente con la </a:t>
            </a:r>
            <a:r>
              <a:rPr lang="es-ES" sz="1700" b="1" dirty="0" smtClean="0">
                <a:latin typeface="+mj-lt"/>
              </a:rPr>
              <a:t>agrupación de selectores.</a:t>
            </a:r>
            <a:endParaRPr lang="es-ES" sz="1700" b="1"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6</a:t>
            </a:fld>
            <a:endParaRPr lang="es-ES" dirty="0"/>
          </a:p>
        </p:txBody>
      </p:sp>
      <p:sp>
        <p:nvSpPr>
          <p:cNvPr id="9" name="Text Box 4"/>
          <p:cNvSpPr txBox="1">
            <a:spLocks noChangeArrowheads="1"/>
          </p:cNvSpPr>
          <p:nvPr/>
        </p:nvSpPr>
        <p:spPr bwMode="auto">
          <a:xfrm>
            <a:off x="1182452" y="2636912"/>
            <a:ext cx="7056784" cy="2462213"/>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Se </a:t>
            </a:r>
            <a:r>
              <a:rPr lang="en-US" altLang="es-ES" sz="1400" dirty="0" err="1" smtClean="0">
                <a:latin typeface="Courier New" panose="02070309020205020404" pitchFamily="49" charset="0"/>
                <a:cs typeface="Courier New" panose="02070309020205020404" pitchFamily="49" charset="0"/>
              </a:rPr>
              <a:t>aplica</a:t>
            </a:r>
            <a:r>
              <a:rPr lang="en-US" altLang="es-ES" sz="1400" dirty="0" smtClean="0">
                <a:latin typeface="Courier New" panose="02070309020205020404" pitchFamily="49"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a </a:t>
            </a:r>
            <a:r>
              <a:rPr lang="en-US" altLang="es-ES" sz="1400" dirty="0" err="1">
                <a:latin typeface="Courier New" panose="02070309020205020404" pitchFamily="49" charset="0"/>
                <a:cs typeface="Courier New" panose="02070309020205020404" pitchFamily="49" charset="0"/>
              </a:rPr>
              <a:t>todos</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los</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elementos</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&lt;p&gt;, &lt;a&gt;, &lt;span&gt; </a:t>
            </a:r>
            <a:r>
              <a:rPr lang="en-US" altLang="es-ES" sz="1400" dirty="0">
                <a:latin typeface="Courier New" panose="02070309020205020404" pitchFamily="49" charset="0"/>
                <a:cs typeface="Courier New" panose="02070309020205020404" pitchFamily="49" charset="0"/>
              </a:rPr>
              <a:t>y &lt;</a:t>
            </a:r>
            <a:r>
              <a:rPr lang="en-US" altLang="es-ES" sz="1400" dirty="0" err="1" smtClean="0">
                <a:latin typeface="Courier New" panose="02070309020205020404" pitchFamily="49" charset="0"/>
                <a:cs typeface="Courier New" panose="02070309020205020404" pitchFamily="49" charset="0"/>
              </a:rPr>
              <a:t>em</a:t>
            </a:r>
            <a:r>
              <a:rPr lang="en-US" altLang="es-ES" sz="1400" dirty="0" smtClean="0">
                <a:latin typeface="Courier New" panose="02070309020205020404" pitchFamily="49" charset="0"/>
                <a:cs typeface="Courier New" panose="02070309020205020404" pitchFamily="49" charset="0"/>
              </a:rPr>
              <a:t>&gt; */</a:t>
            </a:r>
          </a:p>
          <a:p>
            <a:pPr marL="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p</a:t>
            </a:r>
            <a:r>
              <a:rPr lang="en-US" altLang="es-ES" sz="1400" dirty="0">
                <a:latin typeface="Courier New" panose="02070309020205020404" pitchFamily="49" charset="0"/>
                <a:cs typeface="Courier New" panose="02070309020205020404" pitchFamily="49" charset="0"/>
              </a:rPr>
              <a:t>, a, span, </a:t>
            </a:r>
            <a:r>
              <a:rPr lang="en-US" altLang="es-ES" sz="1400" dirty="0" err="1">
                <a:latin typeface="Courier New" panose="02070309020205020404" pitchFamily="49" charset="0"/>
                <a:cs typeface="Courier New" panose="02070309020205020404" pitchFamily="49" charset="0"/>
              </a:rPr>
              <a:t>em</a:t>
            </a:r>
            <a:r>
              <a:rPr lang="en-US" altLang="es-ES" sz="1400" dirty="0">
                <a:latin typeface="Courier New" panose="02070309020205020404" pitchFamily="49" charset="0"/>
                <a:cs typeface="Courier New" panose="02070309020205020404" pitchFamily="49" charset="0"/>
              </a:rPr>
              <a:t> { </a:t>
            </a:r>
            <a:endParaRPr lang="en-US" altLang="es-ES" sz="1400" dirty="0" smtClean="0">
              <a:latin typeface="Courier New" panose="02070309020205020404" pitchFamily="49" charset="0"/>
              <a:cs typeface="Courier New" panose="02070309020205020404" pitchFamily="49" charset="0"/>
            </a:endParaRPr>
          </a:p>
          <a:p>
            <a:pPr marL="0" defTabSz="179388" eaLnBrk="1" hangingPunct="1">
              <a:buFont typeface="Wingdings" pitchFamily="2" charset="2"/>
              <a:buNone/>
              <a:tabLst>
                <a:tab pos="355600" algn="l"/>
              </a:tabLst>
            </a:pPr>
            <a:r>
              <a:rPr lang="en-US" altLang="es-ES" sz="1400" dirty="0" smtClean="0">
                <a:latin typeface="Courier New" panose="02070309020205020404" pitchFamily="49" charset="0"/>
                <a:cs typeface="Courier New" panose="02070309020205020404" pitchFamily="49" charset="0"/>
              </a:rPr>
              <a:t>	text-decoration</a:t>
            </a:r>
            <a:r>
              <a:rPr lang="en-US" altLang="es-ES" sz="1400" dirty="0">
                <a:latin typeface="Courier New" panose="02070309020205020404" pitchFamily="49" charset="0"/>
                <a:cs typeface="Courier New" panose="02070309020205020404" pitchFamily="49" charset="0"/>
              </a:rPr>
              <a:t>: underline; </a:t>
            </a:r>
            <a:endParaRPr lang="en-US" altLang="es-ES" sz="1400" dirty="0" smtClean="0">
              <a:latin typeface="Courier New" panose="02070309020205020404" pitchFamily="49" charset="0"/>
              <a:cs typeface="Courier New" panose="02070309020205020404" pitchFamily="49" charset="0"/>
            </a:endParaRPr>
          </a:p>
          <a:p>
            <a:pPr marL="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a:t>
            </a:r>
          </a:p>
          <a:p>
            <a:pPr marL="0" eaLnBrk="1" hangingPunct="1">
              <a:buFont typeface="Wingdings" pitchFamily="2" charset="2"/>
              <a:buNone/>
            </a:pPr>
            <a:endParaRPr lang="en-US" altLang="es-ES" sz="1400" dirty="0">
              <a:latin typeface="Courier New" panose="02070309020205020404" pitchFamily="49" charset="0"/>
              <a:cs typeface="Courier New" panose="02070309020205020404" pitchFamily="49" charset="0"/>
            </a:endParaRPr>
          </a:p>
          <a:p>
            <a:pPr marL="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 Se </a:t>
            </a:r>
            <a:r>
              <a:rPr lang="en-US" altLang="es-ES" sz="1400" dirty="0" err="1">
                <a:latin typeface="Courier New" panose="02070309020205020404" pitchFamily="49" charset="0"/>
                <a:cs typeface="Courier New" panose="02070309020205020404" pitchFamily="49" charset="0"/>
              </a:rPr>
              <a:t>aplica</a:t>
            </a:r>
            <a:r>
              <a:rPr lang="en-US" altLang="es-ES" sz="1400" dirty="0">
                <a:latin typeface="Courier New" panose="02070309020205020404" pitchFamily="49" charset="0"/>
                <a:cs typeface="Courier New" panose="02070309020205020404" pitchFamily="49" charset="0"/>
              </a:rPr>
              <a:t> solo a </a:t>
            </a:r>
            <a:r>
              <a:rPr lang="en-US" altLang="es-ES" sz="1400" dirty="0" err="1">
                <a:latin typeface="Courier New" panose="02070309020205020404" pitchFamily="49" charset="0"/>
                <a:cs typeface="Courier New" panose="02070309020205020404" pitchFamily="49" charset="0"/>
              </a:rPr>
              <a:t>los</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elementos</a:t>
            </a:r>
            <a:r>
              <a:rPr lang="en-US" altLang="es-ES" sz="1400" dirty="0">
                <a:latin typeface="Courier New" panose="02070309020205020404" pitchFamily="49" charset="0"/>
                <a:cs typeface="Courier New" panose="02070309020205020404" pitchFamily="49" charset="0"/>
              </a:rPr>
              <a:t> </a:t>
            </a:r>
            <a:r>
              <a:rPr lang="en-US" altLang="es-ES" sz="1400" dirty="0" smtClean="0">
                <a:latin typeface="Courier New" panose="02070309020205020404" pitchFamily="49" charset="0"/>
                <a:cs typeface="Courier New" panose="02070309020205020404" pitchFamily="49" charset="0"/>
              </a:rPr>
              <a:t>&lt;</a:t>
            </a:r>
            <a:r>
              <a:rPr lang="en-US" altLang="es-ES" sz="1400" dirty="0" err="1" smtClean="0">
                <a:latin typeface="Courier New" panose="02070309020205020404" pitchFamily="49" charset="0"/>
                <a:cs typeface="Courier New" panose="02070309020205020404" pitchFamily="49" charset="0"/>
              </a:rPr>
              <a:t>em</a:t>
            </a:r>
            <a:r>
              <a:rPr lang="en-US" altLang="es-ES" sz="1400" dirty="0" smtClean="0">
                <a:latin typeface="Courier New" panose="02070309020205020404" pitchFamily="49" charset="0"/>
                <a:cs typeface="Courier New" panose="02070309020205020404" pitchFamily="49" charset="0"/>
              </a:rPr>
              <a:t>&gt; </a:t>
            </a:r>
            <a:r>
              <a:rPr lang="en-US" altLang="es-ES" sz="1400" dirty="0">
                <a:latin typeface="Courier New" panose="02070309020205020404" pitchFamily="49" charset="0"/>
                <a:cs typeface="Courier New" panose="02070309020205020404" pitchFamily="49" charset="0"/>
              </a:rPr>
              <a:t>que </a:t>
            </a:r>
            <a:r>
              <a:rPr lang="en-US" altLang="es-ES" sz="1400" dirty="0" smtClean="0">
                <a:latin typeface="Courier New" panose="02070309020205020404" pitchFamily="49" charset="0"/>
                <a:cs typeface="Courier New" panose="02070309020205020404" pitchFamily="49" charset="0"/>
              </a:rPr>
              <a:t>se </a:t>
            </a:r>
            <a:r>
              <a:rPr lang="en-US" altLang="es-ES" sz="1400" dirty="0" err="1" smtClean="0">
                <a:latin typeface="Courier New" panose="02070309020205020404" pitchFamily="49" charset="0"/>
                <a:cs typeface="Courier New" panose="02070309020205020404" pitchFamily="49" charset="0"/>
              </a:rPr>
              <a:t>encuentran</a:t>
            </a:r>
            <a:r>
              <a:rPr lang="en-US" altLang="es-ES" sz="1400" dirty="0" smtClean="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dentro</a:t>
            </a:r>
            <a:r>
              <a:rPr lang="en-US" altLang="es-ES" sz="1400" dirty="0">
                <a:latin typeface="Courier New" panose="02070309020205020404" pitchFamily="49" charset="0"/>
                <a:cs typeface="Courier New" panose="02070309020205020404" pitchFamily="49" charset="0"/>
              </a:rPr>
              <a:t> de </a:t>
            </a:r>
            <a:r>
              <a:rPr lang="en-US" altLang="es-ES" sz="1400" dirty="0" smtClean="0">
                <a:latin typeface="Courier New" panose="02070309020205020404" pitchFamily="49" charset="0"/>
                <a:cs typeface="Courier New" panose="02070309020205020404" pitchFamily="49" charset="0"/>
              </a:rPr>
              <a:t>&lt;span&gt; que a </a:t>
            </a:r>
            <a:r>
              <a:rPr lang="en-US" altLang="es-ES" sz="1400" dirty="0" err="1" smtClean="0">
                <a:latin typeface="Courier New" panose="02070309020205020404" pitchFamily="49" charset="0"/>
                <a:cs typeface="Courier New" panose="02070309020205020404" pitchFamily="49" charset="0"/>
              </a:rPr>
              <a:t>su</a:t>
            </a:r>
            <a:r>
              <a:rPr lang="en-US" altLang="es-ES" sz="1400" dirty="0" smtClean="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vez</a:t>
            </a:r>
            <a:r>
              <a:rPr lang="en-US" altLang="es-ES" sz="1400" dirty="0" smtClean="0">
                <a:latin typeface="Courier New" panose="02070309020205020404" pitchFamily="49" charset="0"/>
                <a:cs typeface="Courier New" panose="02070309020205020404" pitchFamily="49" charset="0"/>
              </a:rPr>
              <a:t> se </a:t>
            </a:r>
            <a:r>
              <a:rPr lang="en-US" altLang="es-ES" sz="1400" dirty="0" err="1" smtClean="0">
                <a:latin typeface="Courier New" panose="02070309020205020404" pitchFamily="49" charset="0"/>
                <a:cs typeface="Courier New" panose="02070309020205020404" pitchFamily="49" charset="0"/>
              </a:rPr>
              <a:t>encuentran</a:t>
            </a:r>
            <a:r>
              <a:rPr lang="en-US" altLang="es-ES" sz="1400" dirty="0" smtClean="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dentro</a:t>
            </a:r>
            <a:r>
              <a:rPr lang="en-US" altLang="es-ES" sz="1400" dirty="0" smtClean="0">
                <a:latin typeface="Courier New" panose="02070309020205020404" pitchFamily="49" charset="0"/>
                <a:cs typeface="Courier New" panose="02070309020205020404" pitchFamily="49" charset="0"/>
              </a:rPr>
              <a:t> de &lt;a&gt; que a </a:t>
            </a:r>
            <a:r>
              <a:rPr lang="en-US" altLang="es-ES" sz="1400" dirty="0" err="1" smtClean="0">
                <a:latin typeface="Courier New" panose="02070309020205020404" pitchFamily="49" charset="0"/>
                <a:cs typeface="Courier New" panose="02070309020205020404" pitchFamily="49" charset="0"/>
              </a:rPr>
              <a:t>su</a:t>
            </a:r>
            <a:r>
              <a:rPr lang="en-US" altLang="es-ES" sz="1400" dirty="0" smtClean="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vez</a:t>
            </a:r>
            <a:r>
              <a:rPr lang="en-US" altLang="es-ES" sz="1400" dirty="0" smtClean="0">
                <a:latin typeface="Courier New" panose="02070309020205020404" pitchFamily="49" charset="0"/>
                <a:cs typeface="Courier New" panose="02070309020205020404" pitchFamily="49" charset="0"/>
              </a:rPr>
              <a:t> se </a:t>
            </a:r>
            <a:r>
              <a:rPr lang="en-US" altLang="es-ES" sz="1400" dirty="0" err="1" smtClean="0">
                <a:latin typeface="Courier New" panose="02070309020205020404" pitchFamily="49" charset="0"/>
                <a:cs typeface="Courier New" panose="02070309020205020404" pitchFamily="49" charset="0"/>
              </a:rPr>
              <a:t>encuentran</a:t>
            </a:r>
            <a:r>
              <a:rPr lang="en-US" altLang="es-ES" sz="1400" dirty="0" smtClean="0">
                <a:latin typeface="Courier New" panose="02070309020205020404" pitchFamily="49" charset="0"/>
                <a:cs typeface="Courier New" panose="02070309020205020404" pitchFamily="49" charset="0"/>
              </a:rPr>
              <a:t> </a:t>
            </a:r>
            <a:r>
              <a:rPr lang="en-US" altLang="es-ES" sz="1400" dirty="0" err="1" smtClean="0">
                <a:latin typeface="Courier New" panose="02070309020205020404" pitchFamily="49" charset="0"/>
                <a:cs typeface="Courier New" panose="02070309020205020404" pitchFamily="49" charset="0"/>
              </a:rPr>
              <a:t>dentro</a:t>
            </a:r>
            <a:r>
              <a:rPr lang="en-US" altLang="es-ES" sz="1400" dirty="0" smtClean="0">
                <a:latin typeface="Courier New" panose="02070309020205020404" pitchFamily="49" charset="0"/>
                <a:cs typeface="Courier New" panose="02070309020205020404" pitchFamily="49" charset="0"/>
              </a:rPr>
              <a:t> de &lt;p&gt; */</a:t>
            </a:r>
          </a:p>
          <a:p>
            <a:pPr marL="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p </a:t>
            </a:r>
            <a:r>
              <a:rPr lang="en-US" altLang="es-ES" sz="1400" dirty="0">
                <a:latin typeface="Courier New" panose="02070309020205020404" pitchFamily="49" charset="0"/>
                <a:cs typeface="Courier New" panose="02070309020205020404" pitchFamily="49" charset="0"/>
              </a:rPr>
              <a:t>a span </a:t>
            </a:r>
            <a:r>
              <a:rPr lang="en-US" altLang="es-ES" sz="1400" dirty="0" err="1">
                <a:latin typeface="Courier New" panose="02070309020205020404" pitchFamily="49" charset="0"/>
                <a:cs typeface="Courier New" panose="02070309020205020404" pitchFamily="49" charset="0"/>
              </a:rPr>
              <a:t>em</a:t>
            </a:r>
            <a:r>
              <a:rPr lang="en-US" altLang="es-ES" sz="1400" dirty="0">
                <a:latin typeface="Courier New" panose="02070309020205020404" pitchFamily="49" charset="0"/>
                <a:cs typeface="Courier New" panose="02070309020205020404" pitchFamily="49" charset="0"/>
              </a:rPr>
              <a:t> { </a:t>
            </a:r>
            <a:endParaRPr lang="en-US" altLang="es-ES" sz="1400" dirty="0" smtClean="0">
              <a:latin typeface="Courier New" panose="02070309020205020404" pitchFamily="49" charset="0"/>
              <a:cs typeface="Courier New" panose="02070309020205020404" pitchFamily="49" charset="0"/>
            </a:endParaRPr>
          </a:p>
          <a:p>
            <a:pPr indent="1270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text-decoration</a:t>
            </a:r>
            <a:r>
              <a:rPr lang="en-US" altLang="es-ES" sz="1400" dirty="0">
                <a:latin typeface="Courier New" panose="02070309020205020404" pitchFamily="49" charset="0"/>
                <a:cs typeface="Courier New" panose="02070309020205020404" pitchFamily="49" charset="0"/>
              </a:rPr>
              <a:t>: underline; </a:t>
            </a:r>
            <a:endParaRPr lang="en-US" altLang="es-ES" sz="1400" dirty="0" smtClean="0">
              <a:latin typeface="Courier New" panose="02070309020205020404" pitchFamily="49" charset="0"/>
              <a:cs typeface="Courier New" panose="02070309020205020404" pitchFamily="49" charset="0"/>
            </a:endParaRPr>
          </a:p>
          <a:p>
            <a:pPr marL="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a:t>
            </a:r>
            <a:endParaRPr lang="en-US" altLang="es-E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060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57200" y="1570360"/>
            <a:ext cx="8064896"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de </a:t>
            </a:r>
            <a:r>
              <a:rPr lang="es-ES" sz="2400" b="1" dirty="0" smtClean="0">
                <a:latin typeface="+mj-lt"/>
              </a:rPr>
              <a:t>clase</a:t>
            </a:r>
            <a:endParaRPr lang="es-ES" sz="2400" b="1" dirty="0">
              <a:latin typeface="+mj-lt"/>
            </a:endParaRPr>
          </a:p>
          <a:p>
            <a:pPr marL="630873" lvl="1" indent="-265113" algn="just">
              <a:lnSpc>
                <a:spcPct val="120000"/>
              </a:lnSpc>
              <a:spcBef>
                <a:spcPts val="0"/>
              </a:spcBef>
              <a:spcAft>
                <a:spcPts val="600"/>
              </a:spcAft>
              <a:buClr>
                <a:schemeClr val="accent1">
                  <a:lumMod val="75000"/>
                </a:schemeClr>
              </a:buClr>
            </a:pPr>
            <a:r>
              <a:rPr lang="es-ES" sz="1700" dirty="0" smtClean="0">
                <a:latin typeface="+mj-lt"/>
              </a:rPr>
              <a:t>Vamos a utilizar el atributo </a:t>
            </a:r>
            <a:r>
              <a:rPr lang="es-ES" sz="1700" b="1" dirty="0" err="1">
                <a:latin typeface="+mj-lt"/>
              </a:rPr>
              <a:t>class</a:t>
            </a:r>
            <a:r>
              <a:rPr lang="es-ES" sz="1700" dirty="0">
                <a:latin typeface="+mj-lt"/>
              </a:rPr>
              <a:t> de HTML sobre </a:t>
            </a:r>
            <a:r>
              <a:rPr lang="es-ES" sz="1700" dirty="0" smtClean="0">
                <a:latin typeface="+mj-lt"/>
              </a:rPr>
              <a:t>un </a:t>
            </a:r>
            <a:r>
              <a:rPr lang="es-ES" sz="1700" dirty="0">
                <a:latin typeface="+mj-lt"/>
              </a:rPr>
              <a:t>elemento para </a:t>
            </a:r>
            <a:r>
              <a:rPr lang="es-ES" sz="1700" dirty="0" smtClean="0">
                <a:latin typeface="+mj-lt"/>
              </a:rPr>
              <a:t>poder definir directamente una </a:t>
            </a:r>
            <a:r>
              <a:rPr lang="es-ES" sz="1700" dirty="0">
                <a:latin typeface="+mj-lt"/>
              </a:rPr>
              <a:t>regla </a:t>
            </a:r>
            <a:r>
              <a:rPr lang="es-ES" sz="1700" dirty="0" err="1">
                <a:latin typeface="+mj-lt"/>
              </a:rPr>
              <a:t>CSS</a:t>
            </a:r>
            <a:r>
              <a:rPr lang="es-ES" sz="1700" dirty="0">
                <a:latin typeface="+mj-lt"/>
              </a:rPr>
              <a:t> </a:t>
            </a:r>
            <a:r>
              <a:rPr lang="es-ES" sz="1700" dirty="0" smtClean="0">
                <a:latin typeface="+mj-lt"/>
              </a:rPr>
              <a:t>para ese elemento.</a:t>
            </a:r>
            <a:endParaRPr lang="es-ES" sz="1700" dirty="0">
              <a:latin typeface="+mj-lt"/>
            </a:endParaRPr>
          </a:p>
          <a:p>
            <a:pPr marL="630873" lvl="1" indent="-265113">
              <a:lnSpc>
                <a:spcPct val="120000"/>
              </a:lnSpc>
              <a:spcBef>
                <a:spcPts val="0"/>
              </a:spcBef>
              <a:spcAft>
                <a:spcPts val="600"/>
              </a:spcAft>
              <a:buClr>
                <a:schemeClr val="accent1">
                  <a:lumMod val="75000"/>
                </a:schemeClr>
              </a:buClr>
            </a:pPr>
            <a:r>
              <a:rPr lang="es-ES" sz="1700" dirty="0">
                <a:latin typeface="+mj-lt"/>
              </a:rPr>
              <a:t>Para que el navegador no confunda este selector con los </a:t>
            </a:r>
            <a:r>
              <a:rPr lang="es-ES" sz="1700" dirty="0" smtClean="0">
                <a:latin typeface="+mj-lt"/>
              </a:rPr>
              <a:t>selectores de etiqueta, </a:t>
            </a:r>
            <a:r>
              <a:rPr lang="es-ES" sz="1700" dirty="0">
                <a:latin typeface="+mj-lt"/>
              </a:rPr>
              <a:t>se prefija el valor del atributo </a:t>
            </a:r>
            <a:r>
              <a:rPr lang="es-ES" sz="1700" dirty="0" err="1">
                <a:latin typeface="+mj-lt"/>
              </a:rPr>
              <a:t>class</a:t>
            </a:r>
            <a:r>
              <a:rPr lang="es-ES" sz="1700" dirty="0">
                <a:latin typeface="+mj-lt"/>
              </a:rPr>
              <a:t> con un </a:t>
            </a:r>
            <a:r>
              <a:rPr lang="es-ES" sz="1700" b="1" dirty="0">
                <a:latin typeface="+mj-lt"/>
              </a:rPr>
              <a:t>punto</a:t>
            </a:r>
            <a:r>
              <a:rPr lang="es-ES" sz="1700" dirty="0">
                <a:latin typeface="+mj-lt"/>
              </a:rPr>
              <a:t> </a:t>
            </a:r>
            <a:r>
              <a:rPr lang="es-ES" sz="1700" b="1" dirty="0" smtClean="0">
                <a:latin typeface="+mj-lt"/>
              </a:rPr>
              <a:t>(.)</a:t>
            </a:r>
          </a:p>
          <a:p>
            <a:pPr marL="630873" lvl="1" indent="-265113">
              <a:lnSpc>
                <a:spcPct val="120000"/>
              </a:lnSpc>
              <a:spcBef>
                <a:spcPts val="0"/>
              </a:spcBef>
              <a:spcAft>
                <a:spcPts val="600"/>
              </a:spcAft>
              <a:buClr>
                <a:schemeClr val="accent1">
                  <a:lumMod val="75000"/>
                </a:schemeClr>
              </a:buClr>
            </a:pPr>
            <a:r>
              <a:rPr lang="es-ES" sz="1700" dirty="0">
                <a:latin typeface="+mj-lt"/>
              </a:rPr>
              <a:t>El selector </a:t>
            </a:r>
            <a:r>
              <a:rPr lang="es-ES" sz="1700" b="1" dirty="0">
                <a:latin typeface="+mj-lt"/>
              </a:rPr>
              <a:t>.destacado </a:t>
            </a:r>
            <a:r>
              <a:rPr lang="es-ES" sz="1700" dirty="0">
                <a:latin typeface="+mj-lt"/>
              </a:rPr>
              <a:t>se interpreta como “</a:t>
            </a:r>
            <a:r>
              <a:rPr lang="es-ES" sz="1700" b="1" dirty="0">
                <a:latin typeface="+mj-lt"/>
              </a:rPr>
              <a:t>cualquier elemento de la página cuyo atributo </a:t>
            </a:r>
            <a:r>
              <a:rPr lang="es-ES" sz="1700" b="1" dirty="0" err="1">
                <a:latin typeface="+mj-lt"/>
              </a:rPr>
              <a:t>class</a:t>
            </a:r>
            <a:r>
              <a:rPr lang="es-ES" sz="1700" b="1" dirty="0">
                <a:latin typeface="+mj-lt"/>
              </a:rPr>
              <a:t> sea igual a destacado”</a:t>
            </a:r>
          </a:p>
          <a:p>
            <a:pPr marL="630873" lvl="1" indent="-265113">
              <a:lnSpc>
                <a:spcPct val="120000"/>
              </a:lnSpc>
              <a:spcBef>
                <a:spcPts val="0"/>
              </a:spcBef>
              <a:spcAft>
                <a:spcPts val="600"/>
              </a:spcAft>
              <a:buClr>
                <a:schemeClr val="accent1">
                  <a:lumMod val="75000"/>
                </a:schemeClr>
              </a:buClr>
            </a:pPr>
            <a:r>
              <a:rPr lang="es-ES" sz="1700" b="1" dirty="0" smtClean="0">
                <a:latin typeface="+mj-lt"/>
              </a:rPr>
              <a:t>Ejemplo</a:t>
            </a:r>
            <a:r>
              <a:rPr lang="es-ES" sz="1700" dirty="0">
                <a:latin typeface="+mj-lt"/>
              </a:rPr>
              <a:t>: </a:t>
            </a:r>
            <a:r>
              <a:rPr lang="es-ES" sz="1700" dirty="0" smtClean="0">
                <a:latin typeface="+mj-lt"/>
              </a:rPr>
              <a:t>sólo </a:t>
            </a:r>
            <a:r>
              <a:rPr lang="es-ES" sz="1700" dirty="0">
                <a:latin typeface="+mj-lt"/>
              </a:rPr>
              <a:t>el párrafo con el atributo </a:t>
            </a:r>
            <a:r>
              <a:rPr lang="es-ES" sz="1700" dirty="0" err="1">
                <a:latin typeface="+mj-lt"/>
              </a:rPr>
              <a:t>class</a:t>
            </a:r>
            <a:r>
              <a:rPr lang="es-ES" sz="1700" dirty="0">
                <a:latin typeface="+mj-lt"/>
              </a:rPr>
              <a:t> igual a destacado se pondrá en rojo.</a:t>
            </a: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40080" lvl="2" indent="0">
              <a:lnSpc>
                <a:spcPct val="120000"/>
              </a:lnSpc>
              <a:spcBef>
                <a:spcPts val="0"/>
              </a:spcBef>
              <a:spcAft>
                <a:spcPts val="600"/>
              </a:spcAft>
              <a:buClr>
                <a:schemeClr val="accent1">
                  <a:lumMod val="75000"/>
                </a:schemeClr>
              </a:buClr>
              <a:buNone/>
            </a:pPr>
            <a:endParaRPr lang="es-ES" sz="1700" dirty="0" smtClean="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7</a:t>
            </a:fld>
            <a:endParaRPr lang="es-ES" dirty="0"/>
          </a:p>
        </p:txBody>
      </p:sp>
      <p:sp>
        <p:nvSpPr>
          <p:cNvPr id="6" name="Text Box 4"/>
          <p:cNvSpPr txBox="1">
            <a:spLocks noChangeArrowheads="1"/>
          </p:cNvSpPr>
          <p:nvPr/>
        </p:nvSpPr>
        <p:spPr bwMode="auto">
          <a:xfrm>
            <a:off x="1187624" y="4709764"/>
            <a:ext cx="6912768"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s-ES" sz="1400" b="1" dirty="0">
                <a:latin typeface="Courier New" panose="02070309020205020404" pitchFamily="49" charset="0"/>
                <a:cs typeface="Courier New" panose="02070309020205020404" pitchFamily="49" charset="0"/>
              </a:rPr>
              <a:t>.</a:t>
            </a:r>
            <a:r>
              <a:rPr lang="en-US" altLang="es-ES" sz="1400" b="1" dirty="0" err="1">
                <a:latin typeface="Courier New" panose="02070309020205020404" pitchFamily="49" charset="0"/>
                <a:cs typeface="Courier New" panose="02070309020205020404" pitchFamily="49" charset="0"/>
              </a:rPr>
              <a:t>destacado</a:t>
            </a:r>
            <a:r>
              <a:rPr lang="en-US" altLang="es-ES" sz="1400" b="1" dirty="0">
                <a:latin typeface="Courier New" panose="02070309020205020404" pitchFamily="49"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 color: red; }</a:t>
            </a:r>
          </a:p>
          <a:p>
            <a:pPr eaLnBrk="1" hangingPunct="1">
              <a:buFont typeface="Wingdings" pitchFamily="2" charset="2"/>
              <a:buNone/>
            </a:pPr>
            <a:endParaRPr lang="en-US"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&lt;body&gt;</a:t>
            </a:r>
          </a:p>
          <a:p>
            <a:pPr marL="266700" indent="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 class="</a:t>
            </a:r>
            <a:r>
              <a:rPr lang="en-US" altLang="es-ES" sz="1400" b="1" dirty="0" err="1">
                <a:latin typeface="Courier New" panose="02070309020205020404" pitchFamily="49" charset="0"/>
                <a:cs typeface="Courier New" panose="02070309020205020404" pitchFamily="49" charset="0"/>
              </a:rPr>
              <a:t>destacado</a:t>
            </a:r>
            <a:r>
              <a:rPr lang="en-US" altLang="es-ES" sz="1400" dirty="0">
                <a:latin typeface="Courier New" panose="02070309020205020404" pitchFamily="49" charset="0"/>
                <a:cs typeface="Courier New" panose="02070309020205020404" pitchFamily="49" charset="0"/>
              </a:rPr>
              <a:t>"&gt;Lorem ipsum dolor </a:t>
            </a:r>
            <a:r>
              <a:rPr lang="en-US" altLang="es-ES" sz="1400" dirty="0" smtClean="0">
                <a:latin typeface="Courier New" panose="02070309020205020404" pitchFamily="49" charset="0"/>
                <a:cs typeface="Courier New" panose="02070309020205020404" pitchFamily="49" charset="0"/>
              </a:rPr>
              <a:t>sit </a:t>
            </a:r>
            <a:r>
              <a:rPr lang="en-US" altLang="es-ES" sz="1400" dirty="0" err="1" smtClean="0">
                <a:latin typeface="Courier New" panose="02070309020205020404" pitchFamily="49" charset="0"/>
                <a:cs typeface="Courier New" panose="02070309020205020404" pitchFamily="49" charset="0"/>
              </a:rPr>
              <a:t>amet</a:t>
            </a:r>
            <a:r>
              <a:rPr lang="en-US" altLang="es-ES" sz="1400" dirty="0">
                <a:latin typeface="Courier New" panose="02070309020205020404" pitchFamily="49" charset="0"/>
                <a:cs typeface="Courier New" panose="02070309020205020404" pitchFamily="49" charset="0"/>
              </a:rPr>
              <a:t>...&lt;/p&gt;</a:t>
            </a:r>
          </a:p>
          <a:p>
            <a:pPr marL="266700" indent="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&lt;p&gt;Nunc </a:t>
            </a:r>
            <a:r>
              <a:rPr lang="en-US" altLang="es-ES" sz="1400" dirty="0" err="1">
                <a:latin typeface="Courier New" panose="02070309020205020404" pitchFamily="49" charset="0"/>
                <a:cs typeface="Courier New" panose="02070309020205020404" pitchFamily="49" charset="0"/>
              </a:rPr>
              <a:t>sed</a:t>
            </a:r>
            <a:r>
              <a:rPr lang="en-US" altLang="es-ES" sz="1400" dirty="0">
                <a:latin typeface="Courier New" panose="02070309020205020404" pitchFamily="49" charset="0"/>
                <a:cs typeface="Courier New" panose="02070309020205020404" pitchFamily="49" charset="0"/>
              </a:rPr>
              <a:t> lacus et </a:t>
            </a:r>
            <a:r>
              <a:rPr lang="en-US" altLang="es-ES" sz="1400" dirty="0" err="1">
                <a:latin typeface="Courier New" panose="02070309020205020404" pitchFamily="49" charset="0"/>
                <a:cs typeface="Courier New" panose="02070309020205020404" pitchFamily="49" charset="0"/>
              </a:rPr>
              <a:t>est</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adipiscing</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accumsan</a:t>
            </a:r>
            <a:r>
              <a:rPr lang="en-US" altLang="es-ES" sz="1400" dirty="0">
                <a:latin typeface="Courier New" panose="02070309020205020404" pitchFamily="49" charset="0"/>
                <a:cs typeface="Courier New" panose="02070309020205020404" pitchFamily="49" charset="0"/>
              </a:rPr>
              <a:t>...&lt;/p&gt;</a:t>
            </a:r>
          </a:p>
          <a:p>
            <a:pPr marL="266700" indent="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&lt;p&gt;Class </a:t>
            </a:r>
            <a:r>
              <a:rPr lang="en-US" altLang="es-ES" sz="1400" dirty="0" err="1">
                <a:latin typeface="Courier New" panose="02070309020205020404" pitchFamily="49" charset="0"/>
                <a:cs typeface="Courier New" panose="02070309020205020404" pitchFamily="49" charset="0"/>
              </a:rPr>
              <a:t>aptent</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taciti</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sociosqu</a:t>
            </a:r>
            <a:r>
              <a:rPr lang="en-US" altLang="es-ES" sz="1400" dirty="0">
                <a:latin typeface="Courier New" panose="02070309020205020404" pitchFamily="49" charset="0"/>
                <a:cs typeface="Courier New" panose="02070309020205020404" pitchFamily="49" charset="0"/>
              </a:rPr>
              <a:t> ad </a:t>
            </a:r>
            <a:r>
              <a:rPr lang="en-US" altLang="es-ES" sz="1400" dirty="0" err="1">
                <a:latin typeface="Courier New" panose="02070309020205020404" pitchFamily="49" charset="0"/>
                <a:cs typeface="Courier New" panose="02070309020205020404" pitchFamily="49" charset="0"/>
              </a:rPr>
              <a:t>litora</a:t>
            </a:r>
            <a:r>
              <a:rPr lang="en-US" altLang="es-ES" sz="1400" dirty="0">
                <a:latin typeface="Courier New" panose="02070309020205020404" pitchFamily="49" charset="0"/>
                <a:cs typeface="Courier New" panose="02070309020205020404" pitchFamily="49" charset="0"/>
              </a:rPr>
              <a:t>...&lt;/p&gt;</a:t>
            </a:r>
          </a:p>
          <a:p>
            <a:pPr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2383453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064896"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de </a:t>
            </a:r>
            <a:r>
              <a:rPr lang="es-ES" sz="2400" b="1" dirty="0" smtClean="0">
                <a:latin typeface="+mj-lt"/>
              </a:rPr>
              <a:t>clase</a:t>
            </a:r>
            <a:endParaRPr lang="es-ES" sz="2400" b="1" dirty="0">
              <a:latin typeface="+mj-lt"/>
            </a:endParaRPr>
          </a:p>
          <a:p>
            <a:pPr marL="630873" lvl="1" indent="-265113" algn="just">
              <a:lnSpc>
                <a:spcPct val="120000"/>
              </a:lnSpc>
              <a:spcBef>
                <a:spcPts val="0"/>
              </a:spcBef>
              <a:spcAft>
                <a:spcPts val="600"/>
              </a:spcAft>
              <a:buClr>
                <a:schemeClr val="accent1">
                  <a:lumMod val="75000"/>
                </a:schemeClr>
              </a:buClr>
            </a:pPr>
            <a:r>
              <a:rPr lang="es-ES" sz="1700" dirty="0">
                <a:latin typeface="+mj-lt"/>
              </a:rPr>
              <a:t>Los selectores de clase son </a:t>
            </a:r>
            <a:r>
              <a:rPr lang="es-ES" sz="1700" b="1" dirty="0">
                <a:latin typeface="+mj-lt"/>
              </a:rPr>
              <a:t>imprescindibles</a:t>
            </a:r>
            <a:r>
              <a:rPr lang="es-ES" sz="1700" dirty="0">
                <a:latin typeface="+mj-lt"/>
              </a:rPr>
              <a:t> para diseñar páginas web complejas, ya que permiten disponer de una </a:t>
            </a:r>
            <a:r>
              <a:rPr lang="es-ES" sz="1700" b="1" dirty="0">
                <a:latin typeface="+mj-lt"/>
              </a:rPr>
              <a:t>precisión total </a:t>
            </a:r>
            <a:r>
              <a:rPr lang="es-ES" sz="1700" dirty="0">
                <a:latin typeface="+mj-lt"/>
              </a:rPr>
              <a:t>al seleccionar los elementos. </a:t>
            </a:r>
          </a:p>
          <a:p>
            <a:pPr marL="630873" lvl="1" indent="-265113" algn="just">
              <a:lnSpc>
                <a:spcPct val="120000"/>
              </a:lnSpc>
              <a:spcBef>
                <a:spcPts val="0"/>
              </a:spcBef>
              <a:spcAft>
                <a:spcPts val="600"/>
              </a:spcAft>
              <a:buClr>
                <a:schemeClr val="accent1">
                  <a:lumMod val="75000"/>
                </a:schemeClr>
              </a:buClr>
            </a:pPr>
            <a:r>
              <a:rPr lang="es-ES" sz="1700" dirty="0">
                <a:latin typeface="+mj-lt"/>
              </a:rPr>
              <a:t>Además, estos selectores permiten </a:t>
            </a:r>
            <a:r>
              <a:rPr lang="es-ES" sz="1700" b="1" dirty="0">
                <a:latin typeface="+mj-lt"/>
              </a:rPr>
              <a:t>reutilizar</a:t>
            </a:r>
            <a:r>
              <a:rPr lang="es-ES" sz="1700" dirty="0">
                <a:latin typeface="+mj-lt"/>
              </a:rPr>
              <a:t> los mismos estilos para varios elementos diferentes</a:t>
            </a:r>
            <a:r>
              <a:rPr lang="es-ES" sz="1700" dirty="0" smtClean="0">
                <a:latin typeface="+mj-lt"/>
              </a:rPr>
              <a:t>.</a:t>
            </a:r>
          </a:p>
          <a:p>
            <a:pPr marL="630873" lvl="1" indent="-265113" algn="just">
              <a:lnSpc>
                <a:spcPct val="120000"/>
              </a:lnSpc>
              <a:spcBef>
                <a:spcPts val="0"/>
              </a:spcBef>
              <a:spcAft>
                <a:spcPts val="600"/>
              </a:spcAft>
              <a:buClr>
                <a:schemeClr val="accent1">
                  <a:lumMod val="75000"/>
                </a:schemeClr>
              </a:buClr>
            </a:pPr>
            <a:endParaRPr lang="es-ES" sz="1700" dirty="0">
              <a:latin typeface="+mj-lt"/>
            </a:endParaRPr>
          </a:p>
          <a:p>
            <a:pPr marL="630873" lvl="1" indent="-265113" algn="just">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gn="just">
              <a:lnSpc>
                <a:spcPct val="120000"/>
              </a:lnSpc>
              <a:spcBef>
                <a:spcPts val="0"/>
              </a:spcBef>
              <a:spcAft>
                <a:spcPts val="600"/>
              </a:spcAft>
              <a:buClr>
                <a:schemeClr val="accent1">
                  <a:lumMod val="75000"/>
                </a:schemeClr>
              </a:buClr>
            </a:pPr>
            <a:endParaRPr lang="es-ES" sz="1700" dirty="0">
              <a:latin typeface="+mj-lt"/>
            </a:endParaRPr>
          </a:p>
          <a:p>
            <a:pPr marL="640080" lvl="2" indent="0" algn="just">
              <a:lnSpc>
                <a:spcPct val="120000"/>
              </a:lnSpc>
              <a:spcBef>
                <a:spcPts val="0"/>
              </a:spcBef>
              <a:spcAft>
                <a:spcPts val="600"/>
              </a:spcAft>
              <a:buClr>
                <a:schemeClr val="accent1">
                  <a:lumMod val="75000"/>
                </a:schemeClr>
              </a:buClr>
              <a:buNone/>
            </a:pPr>
            <a:endParaRPr lang="es-ES" sz="1700" dirty="0" smtClean="0">
              <a:latin typeface="+mj-lt"/>
            </a:endParaRPr>
          </a:p>
          <a:p>
            <a:pPr marL="640080" lvl="2" indent="0" algn="just">
              <a:lnSpc>
                <a:spcPct val="120000"/>
              </a:lnSpc>
              <a:spcBef>
                <a:spcPts val="0"/>
              </a:spcBef>
              <a:spcAft>
                <a:spcPts val="600"/>
              </a:spcAft>
              <a:buClr>
                <a:schemeClr val="accent1">
                  <a:lumMod val="75000"/>
                </a:schemeClr>
              </a:buClr>
              <a:buNone/>
            </a:pPr>
            <a:endParaRPr lang="es-ES" sz="1700" dirty="0">
              <a:latin typeface="+mj-lt"/>
            </a:endParaRPr>
          </a:p>
          <a:p>
            <a:pPr marL="640080" lvl="2" indent="0" algn="just">
              <a:lnSpc>
                <a:spcPct val="120000"/>
              </a:lnSpc>
              <a:spcBef>
                <a:spcPts val="0"/>
              </a:spcBef>
              <a:spcAft>
                <a:spcPts val="600"/>
              </a:spcAft>
              <a:buClr>
                <a:schemeClr val="accent1">
                  <a:lumMod val="75000"/>
                </a:schemeClr>
              </a:buClr>
              <a:buNone/>
            </a:pPr>
            <a:r>
              <a:rPr lang="es-ES" sz="1700" dirty="0" smtClean="0">
                <a:latin typeface="+mj-lt"/>
              </a:rPr>
              <a:t>En </a:t>
            </a:r>
            <a:r>
              <a:rPr lang="es-ES" sz="1700" dirty="0">
                <a:latin typeface="+mj-lt"/>
              </a:rPr>
              <a:t>este ejemplo tanto el párrafo con el atributo </a:t>
            </a:r>
            <a:r>
              <a:rPr lang="es-ES" sz="1700" dirty="0" err="1">
                <a:latin typeface="+mj-lt"/>
              </a:rPr>
              <a:t>class</a:t>
            </a:r>
            <a:r>
              <a:rPr lang="es-ES" sz="1700" dirty="0">
                <a:latin typeface="+mj-lt"/>
              </a:rPr>
              <a:t> igual a destacado como el enlace con el atributo </a:t>
            </a:r>
            <a:r>
              <a:rPr lang="es-ES" sz="1700" dirty="0" err="1">
                <a:latin typeface="+mj-lt"/>
              </a:rPr>
              <a:t>class</a:t>
            </a:r>
            <a:r>
              <a:rPr lang="es-ES" sz="1700" dirty="0">
                <a:latin typeface="+mj-lt"/>
              </a:rPr>
              <a:t> igual a destacado se </a:t>
            </a:r>
            <a:r>
              <a:rPr lang="es-ES" sz="1700" dirty="0" smtClean="0">
                <a:latin typeface="+mj-lt"/>
              </a:rPr>
              <a:t>pondrán </a:t>
            </a:r>
            <a:r>
              <a:rPr lang="es-ES" sz="1700" dirty="0">
                <a:latin typeface="+mj-lt"/>
              </a:rPr>
              <a:t>en </a:t>
            </a:r>
            <a:r>
              <a:rPr lang="es-ES" sz="1700" dirty="0" smtClean="0">
                <a:latin typeface="+mj-lt"/>
              </a:rPr>
              <a:t>rojo</a:t>
            </a:r>
            <a:r>
              <a:rPr lang="es-ES" sz="1700" dirty="0">
                <a:latin typeface="+mj-lt"/>
              </a:rPr>
              <a:t>.</a:t>
            </a: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8</a:t>
            </a:fld>
            <a:endParaRPr lang="es-ES" dirty="0"/>
          </a:p>
        </p:txBody>
      </p:sp>
      <p:sp>
        <p:nvSpPr>
          <p:cNvPr id="8" name="Text Box 4"/>
          <p:cNvSpPr txBox="1">
            <a:spLocks noChangeArrowheads="1"/>
          </p:cNvSpPr>
          <p:nvPr/>
        </p:nvSpPr>
        <p:spPr bwMode="auto">
          <a:xfrm>
            <a:off x="1187624" y="3573016"/>
            <a:ext cx="7056784" cy="1600438"/>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s-ES" sz="1400" b="1" dirty="0">
                <a:latin typeface="Courier New" panose="02070309020205020404" pitchFamily="49" charset="0"/>
                <a:cs typeface="Courier New" panose="02070309020205020404" pitchFamily="49" charset="0"/>
              </a:rPr>
              <a:t>.</a:t>
            </a:r>
            <a:r>
              <a:rPr lang="en-US" altLang="es-ES" sz="1400" b="1" dirty="0" err="1">
                <a:latin typeface="Courier New" panose="02070309020205020404" pitchFamily="49" charset="0"/>
                <a:cs typeface="Courier New" panose="02070309020205020404" pitchFamily="49" charset="0"/>
              </a:rPr>
              <a:t>destacado</a:t>
            </a:r>
            <a:r>
              <a:rPr lang="en-US" altLang="es-ES" sz="1400" b="1" dirty="0">
                <a:latin typeface="Courier New" panose="02070309020205020404" pitchFamily="49" charset="0"/>
                <a:cs typeface="Courier New" panose="02070309020205020404" pitchFamily="49" charset="0"/>
              </a:rPr>
              <a:t> </a:t>
            </a:r>
            <a:r>
              <a:rPr lang="en-US" altLang="es-ES" sz="1400" dirty="0">
                <a:latin typeface="Courier New" panose="02070309020205020404" pitchFamily="49" charset="0"/>
                <a:cs typeface="Courier New" panose="02070309020205020404" pitchFamily="49" charset="0"/>
              </a:rPr>
              <a:t>{ color: red; }</a:t>
            </a:r>
          </a:p>
          <a:p>
            <a:pPr eaLnBrk="1" hangingPunct="1">
              <a:buFont typeface="Wingdings" pitchFamily="2" charset="2"/>
              <a:buNone/>
            </a:pPr>
            <a:endParaRPr lang="en-US" altLang="es-ES" sz="1400" dirty="0">
              <a:latin typeface="Courier New" panose="02070309020205020404" pitchFamily="49" charset="0"/>
              <a:cs typeface="Courier New" panose="02070309020205020404" pitchFamily="49" charset="0"/>
            </a:endParaRPr>
          </a:p>
          <a:p>
            <a:pPr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&lt;body&gt;</a:t>
            </a:r>
          </a:p>
          <a:p>
            <a:pPr marL="266700" indent="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 class="</a:t>
            </a:r>
            <a:r>
              <a:rPr lang="en-US" altLang="es-ES" sz="1400" b="1" dirty="0" err="1">
                <a:latin typeface="Courier New" panose="02070309020205020404" pitchFamily="49" charset="0"/>
                <a:cs typeface="Courier New" panose="02070309020205020404" pitchFamily="49" charset="0"/>
              </a:rPr>
              <a:t>destacado</a:t>
            </a:r>
            <a:r>
              <a:rPr lang="en-US" altLang="es-ES" sz="1400" dirty="0">
                <a:latin typeface="Courier New" panose="02070309020205020404" pitchFamily="49" charset="0"/>
                <a:cs typeface="Courier New" panose="02070309020205020404" pitchFamily="49" charset="0"/>
              </a:rPr>
              <a:t>"&gt;Lorem ipsum dolor sit </a:t>
            </a:r>
            <a:r>
              <a:rPr lang="en-US" altLang="es-ES" sz="1400" dirty="0" err="1">
                <a:latin typeface="Courier New" panose="02070309020205020404" pitchFamily="49" charset="0"/>
                <a:cs typeface="Courier New" panose="02070309020205020404" pitchFamily="49" charset="0"/>
              </a:rPr>
              <a:t>amet</a:t>
            </a:r>
            <a:r>
              <a:rPr lang="en-US" altLang="es-ES" sz="1400" dirty="0">
                <a:latin typeface="Courier New" panose="02070309020205020404" pitchFamily="49" charset="0"/>
                <a:cs typeface="Courier New" panose="02070309020205020404" pitchFamily="49" charset="0"/>
              </a:rPr>
              <a:t>...&lt;/p&gt;</a:t>
            </a:r>
          </a:p>
          <a:p>
            <a:pPr marL="266700" indent="0"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&lt;p&gt;Nunc </a:t>
            </a:r>
            <a:r>
              <a:rPr lang="en-US" altLang="es-ES" sz="1400" dirty="0" err="1">
                <a:latin typeface="Courier New" panose="02070309020205020404" pitchFamily="49" charset="0"/>
                <a:cs typeface="Courier New" panose="02070309020205020404" pitchFamily="49" charset="0"/>
              </a:rPr>
              <a:t>sed</a:t>
            </a:r>
            <a:r>
              <a:rPr lang="en-US" altLang="es-ES" sz="1400" dirty="0">
                <a:latin typeface="Courier New" panose="02070309020205020404" pitchFamily="49" charset="0"/>
                <a:cs typeface="Courier New" panose="02070309020205020404" pitchFamily="49" charset="0"/>
              </a:rPr>
              <a:t> lacus et </a:t>
            </a:r>
            <a:r>
              <a:rPr lang="en-US" altLang="es-ES" sz="1400" dirty="0" err="1">
                <a:latin typeface="Courier New" panose="02070309020205020404" pitchFamily="49" charset="0"/>
                <a:cs typeface="Courier New" panose="02070309020205020404" pitchFamily="49" charset="0"/>
              </a:rPr>
              <a:t>est</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adipiscing</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accumsan</a:t>
            </a:r>
            <a:r>
              <a:rPr lang="en-US" altLang="es-ES" sz="1400" dirty="0">
                <a:latin typeface="Courier New" panose="02070309020205020404" pitchFamily="49" charset="0"/>
                <a:cs typeface="Courier New" panose="02070309020205020404" pitchFamily="49" charset="0"/>
              </a:rPr>
              <a:t>...&lt;/p&gt;</a:t>
            </a:r>
          </a:p>
          <a:p>
            <a:pPr marL="266700" indent="0" eaLnBrk="1" hangingPunct="1">
              <a:buFont typeface="Wingdings" pitchFamily="2" charset="2"/>
              <a:buNone/>
            </a:pPr>
            <a:r>
              <a:rPr lang="en-US" altLang="es-ES" sz="1400" dirty="0" smtClean="0">
                <a:latin typeface="Courier New" panose="02070309020205020404" pitchFamily="49" charset="0"/>
                <a:cs typeface="Courier New" panose="02070309020205020404" pitchFamily="49" charset="0"/>
              </a:rPr>
              <a:t>&lt;a </a:t>
            </a:r>
            <a:r>
              <a:rPr lang="en-US" altLang="es-ES" sz="1400" dirty="0" err="1" smtClean="0">
                <a:latin typeface="Courier New" panose="02070309020205020404" pitchFamily="49" charset="0"/>
                <a:cs typeface="Courier New" panose="02070309020205020404" pitchFamily="49" charset="0"/>
              </a:rPr>
              <a:t>href</a:t>
            </a:r>
            <a:r>
              <a:rPr lang="en-US" altLang="es-ES" sz="1400" dirty="0" smtClean="0">
                <a:latin typeface="Courier New" panose="02070309020205020404" pitchFamily="49" charset="0"/>
                <a:cs typeface="Courier New" panose="02070309020205020404" pitchFamily="49" charset="0"/>
              </a:rPr>
              <a:t>=“#” class=“</a:t>
            </a:r>
            <a:r>
              <a:rPr lang="en-US" altLang="es-ES" sz="1400" b="1" dirty="0" err="1" smtClean="0">
                <a:latin typeface="Courier New" panose="02070309020205020404" pitchFamily="49" charset="0"/>
                <a:cs typeface="Courier New" panose="02070309020205020404" pitchFamily="49" charset="0"/>
              </a:rPr>
              <a:t>destacado</a:t>
            </a:r>
            <a:r>
              <a:rPr lang="en-US" altLang="es-ES" sz="1400" dirty="0" smtClean="0">
                <a:latin typeface="Courier New" panose="02070309020205020404" pitchFamily="49" charset="0"/>
                <a:cs typeface="Courier New" panose="02070309020205020404" pitchFamily="49" charset="0"/>
              </a:rPr>
              <a:t>”&gt;</a:t>
            </a:r>
            <a:r>
              <a:rPr lang="en-US" altLang="es-ES" sz="1400" dirty="0" err="1" smtClean="0">
                <a:latin typeface="Courier New" panose="02070309020205020404" pitchFamily="49" charset="0"/>
                <a:cs typeface="Courier New" panose="02070309020205020404" pitchFamily="49" charset="0"/>
              </a:rPr>
              <a:t>Ir</a:t>
            </a:r>
            <a:r>
              <a:rPr lang="en-US" altLang="es-ES" sz="1400" dirty="0" smtClean="0">
                <a:latin typeface="Courier New" panose="02070309020205020404" pitchFamily="49" charset="0"/>
                <a:cs typeface="Courier New" panose="02070309020205020404" pitchFamily="49" charset="0"/>
              </a:rPr>
              <a:t> a la </a:t>
            </a:r>
            <a:r>
              <a:rPr lang="en-US" altLang="es-ES" sz="1400" dirty="0" err="1" smtClean="0">
                <a:latin typeface="Courier New" panose="02070309020205020404" pitchFamily="49" charset="0"/>
                <a:cs typeface="Courier New" panose="02070309020205020404" pitchFamily="49" charset="0"/>
              </a:rPr>
              <a:t>página</a:t>
            </a:r>
            <a:r>
              <a:rPr lang="en-US" altLang="es-ES" sz="1400" dirty="0" smtClean="0">
                <a:latin typeface="Courier New" panose="02070309020205020404" pitchFamily="49" charset="0"/>
                <a:cs typeface="Courier New" panose="02070309020205020404" pitchFamily="49" charset="0"/>
              </a:rPr>
              <a:t> principal&lt;/</a:t>
            </a:r>
            <a:r>
              <a:rPr lang="en-US" altLang="es-ES" sz="1400" dirty="0">
                <a:latin typeface="Courier New" panose="02070309020205020404" pitchFamily="49" charset="0"/>
                <a:cs typeface="Courier New" panose="02070309020205020404" pitchFamily="49" charset="0"/>
              </a:rPr>
              <a:t>p&gt;</a:t>
            </a:r>
          </a:p>
          <a:p>
            <a:pPr eaLnBrk="1" hangingPunct="1">
              <a:buFont typeface="Wingdings" pitchFamily="2" charset="2"/>
              <a:buNone/>
            </a:pPr>
            <a:r>
              <a:rPr lang="en-US" altLang="es-ES" sz="1400" dirty="0">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3920983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332656"/>
            <a:ext cx="8507288" cy="1143000"/>
          </a:xfrm>
        </p:spPr>
        <p:txBody>
          <a:bodyPr>
            <a:normAutofit/>
          </a:bodyPr>
          <a:lstStyle/>
          <a:p>
            <a:r>
              <a:rPr lang="es-ES" sz="4000" dirty="0"/>
              <a:t>Selectores </a:t>
            </a:r>
            <a:r>
              <a:rPr lang="es-ES" sz="4000" dirty="0" smtClean="0"/>
              <a:t>básicos</a:t>
            </a:r>
            <a:endParaRPr lang="es-ES" sz="4000" dirty="0"/>
          </a:p>
        </p:txBody>
      </p:sp>
      <p:sp>
        <p:nvSpPr>
          <p:cNvPr id="3" name="Marcador de contenido 2"/>
          <p:cNvSpPr>
            <a:spLocks noGrp="1"/>
          </p:cNvSpPr>
          <p:nvPr>
            <p:ph idx="1"/>
          </p:nvPr>
        </p:nvSpPr>
        <p:spPr>
          <a:xfrm>
            <a:off x="467544" y="1556792"/>
            <a:ext cx="8064896" cy="4968552"/>
          </a:xfrm>
        </p:spPr>
        <p:txBody>
          <a:bodyPr>
            <a:noAutofit/>
          </a:bodyPr>
          <a:lstStyle/>
          <a:p>
            <a:pPr marL="0" indent="0">
              <a:lnSpc>
                <a:spcPct val="120000"/>
              </a:lnSpc>
              <a:spcBef>
                <a:spcPts val="0"/>
              </a:spcBef>
              <a:spcAft>
                <a:spcPts val="600"/>
              </a:spcAft>
              <a:buClr>
                <a:schemeClr val="accent1">
                  <a:lumMod val="75000"/>
                </a:schemeClr>
              </a:buClr>
              <a:buNone/>
            </a:pPr>
            <a:r>
              <a:rPr lang="es-ES" sz="2400" b="1" dirty="0">
                <a:latin typeface="+mj-lt"/>
              </a:rPr>
              <a:t>Selector de </a:t>
            </a:r>
            <a:r>
              <a:rPr lang="es-ES" sz="2400" b="1" dirty="0" smtClean="0">
                <a:latin typeface="+mj-lt"/>
              </a:rPr>
              <a:t>clase</a:t>
            </a:r>
            <a:endParaRPr lang="es-ES" sz="2400" b="1" dirty="0">
              <a:latin typeface="+mj-lt"/>
            </a:endParaRPr>
          </a:p>
          <a:p>
            <a:pPr marL="630873" lvl="1" indent="-265113">
              <a:lnSpc>
                <a:spcPct val="120000"/>
              </a:lnSpc>
              <a:spcBef>
                <a:spcPts val="0"/>
              </a:spcBef>
              <a:spcAft>
                <a:spcPts val="600"/>
              </a:spcAft>
              <a:buClr>
                <a:schemeClr val="accent1">
                  <a:lumMod val="75000"/>
                </a:schemeClr>
              </a:buClr>
            </a:pPr>
            <a:r>
              <a:rPr lang="es-ES" sz="1700" dirty="0" smtClean="0">
                <a:latin typeface="+mj-lt"/>
              </a:rPr>
              <a:t>En </a:t>
            </a:r>
            <a:r>
              <a:rPr lang="es-ES" sz="1700" dirty="0">
                <a:latin typeface="+mj-lt"/>
              </a:rPr>
              <a:t>ocasiones, es necesario </a:t>
            </a:r>
            <a:r>
              <a:rPr lang="es-ES" sz="1700" b="1" dirty="0">
                <a:latin typeface="+mj-lt"/>
              </a:rPr>
              <a:t>restringir</a:t>
            </a:r>
            <a:r>
              <a:rPr lang="es-ES" sz="1700" dirty="0">
                <a:latin typeface="+mj-lt"/>
              </a:rPr>
              <a:t> el alcance del selector de </a:t>
            </a:r>
            <a:r>
              <a:rPr lang="es-ES" sz="1700" dirty="0" smtClean="0">
                <a:latin typeface="+mj-lt"/>
              </a:rPr>
              <a:t>clase. </a:t>
            </a:r>
          </a:p>
          <a:p>
            <a:pPr marL="630873" lvl="1" indent="-265113">
              <a:lnSpc>
                <a:spcPct val="120000"/>
              </a:lnSpc>
              <a:spcBef>
                <a:spcPts val="0"/>
              </a:spcBef>
              <a:spcAft>
                <a:spcPts val="600"/>
              </a:spcAft>
              <a:buClr>
                <a:schemeClr val="accent1">
                  <a:lumMod val="75000"/>
                </a:schemeClr>
              </a:buClr>
            </a:pPr>
            <a:r>
              <a:rPr lang="es-ES" sz="1700" dirty="0" smtClean="0">
                <a:latin typeface="+mj-lt"/>
              </a:rPr>
              <a:t>Combinando </a:t>
            </a:r>
            <a:r>
              <a:rPr lang="es-ES" sz="1700" dirty="0">
                <a:latin typeface="+mj-lt"/>
              </a:rPr>
              <a:t>el selector de </a:t>
            </a:r>
            <a:r>
              <a:rPr lang="es-ES" sz="1700" dirty="0" smtClean="0">
                <a:latin typeface="+mj-lt"/>
              </a:rPr>
              <a:t>etiqueta </a:t>
            </a:r>
            <a:r>
              <a:rPr lang="es-ES" sz="1700" dirty="0">
                <a:latin typeface="+mj-lt"/>
              </a:rPr>
              <a:t>y el selector de </a:t>
            </a:r>
            <a:r>
              <a:rPr lang="es-ES" sz="1700" dirty="0" smtClean="0">
                <a:latin typeface="+mj-lt"/>
              </a:rPr>
              <a:t>clase, </a:t>
            </a:r>
            <a:r>
              <a:rPr lang="es-ES" sz="1700" dirty="0">
                <a:latin typeface="+mj-lt"/>
              </a:rPr>
              <a:t>se obtiene un selector mucho más </a:t>
            </a:r>
            <a:r>
              <a:rPr lang="es-ES" sz="1700" dirty="0" smtClean="0">
                <a:latin typeface="+mj-lt"/>
              </a:rPr>
              <a:t>específico.</a:t>
            </a: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smtClean="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30873" lvl="1" indent="-265113">
              <a:lnSpc>
                <a:spcPct val="120000"/>
              </a:lnSpc>
              <a:spcBef>
                <a:spcPts val="0"/>
              </a:spcBef>
              <a:spcAft>
                <a:spcPts val="600"/>
              </a:spcAft>
              <a:buClr>
                <a:schemeClr val="accent1">
                  <a:lumMod val="75000"/>
                </a:schemeClr>
              </a:buClr>
            </a:pPr>
            <a:endParaRPr lang="es-ES" sz="1700" dirty="0">
              <a:latin typeface="+mj-lt"/>
            </a:endParaRPr>
          </a:p>
          <a:p>
            <a:pPr marL="640080" lvl="2" indent="0">
              <a:lnSpc>
                <a:spcPct val="120000"/>
              </a:lnSpc>
              <a:spcBef>
                <a:spcPts val="0"/>
              </a:spcBef>
              <a:spcAft>
                <a:spcPts val="600"/>
              </a:spcAft>
              <a:buClr>
                <a:schemeClr val="accent1">
                  <a:lumMod val="75000"/>
                </a:schemeClr>
              </a:buClr>
              <a:buNone/>
            </a:pPr>
            <a:r>
              <a:rPr lang="es-ES" sz="1700" dirty="0" smtClean="0">
                <a:latin typeface="+mj-lt"/>
              </a:rPr>
              <a:t>Se ponen en color rojo los párrafos que tengan la clase destacado y en color azul los enlaces que tengan la clase destacado.</a:t>
            </a:r>
            <a:endParaRPr lang="es-ES" sz="1700" dirty="0">
              <a:latin typeface="+mj-lt"/>
            </a:endParaRPr>
          </a:p>
        </p:txBody>
      </p:sp>
      <p:sp>
        <p:nvSpPr>
          <p:cNvPr id="5" name="Marcador de número de diapositiva 4"/>
          <p:cNvSpPr>
            <a:spLocks noGrp="1"/>
          </p:cNvSpPr>
          <p:nvPr>
            <p:ph type="sldNum" sz="quarter" idx="12"/>
          </p:nvPr>
        </p:nvSpPr>
        <p:spPr/>
        <p:txBody>
          <a:bodyPr/>
          <a:lstStyle/>
          <a:p>
            <a:fld id="{19C3D5FF-1D01-428C-BF4E-6C13885CA336}" type="slidenum">
              <a:rPr lang="es-ES" smtClean="0"/>
              <a:pPr/>
              <a:t>9</a:t>
            </a:fld>
            <a:endParaRPr lang="es-ES" dirty="0"/>
          </a:p>
        </p:txBody>
      </p:sp>
      <p:sp>
        <p:nvSpPr>
          <p:cNvPr id="6" name="Text Box 4"/>
          <p:cNvSpPr txBox="1">
            <a:spLocks noChangeArrowheads="1"/>
          </p:cNvSpPr>
          <p:nvPr/>
        </p:nvSpPr>
        <p:spPr bwMode="auto">
          <a:xfrm>
            <a:off x="1213942" y="3212976"/>
            <a:ext cx="7318498" cy="2492990"/>
          </a:xfrm>
          <a:prstGeom prst="rect">
            <a:avLst/>
          </a:prstGeom>
          <a:ln w="3175">
            <a:solidFill>
              <a:schemeClr val="accent2"/>
            </a:solidFill>
            <a:prstDash val="dash"/>
            <a:headEnd/>
            <a:tailEnd/>
          </a:ln>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buChar char="n"/>
              <a:defRPr sz="2800">
                <a:solidFill>
                  <a:schemeClr val="tx1"/>
                </a:solidFill>
                <a:latin typeface="Arial" pitchFamily="34" charset="0"/>
              </a:defRPr>
            </a:lvl1pPr>
            <a:lvl2pPr marL="742950" indent="-285750" eaLnBrk="0" hangingPunct="0">
              <a:buClr>
                <a:schemeClr val="accent1"/>
              </a:buClr>
              <a:buSzPct val="75000"/>
              <a:buChar char="n"/>
              <a:defRPr sz="2600">
                <a:solidFill>
                  <a:schemeClr val="tx1"/>
                </a:solidFill>
                <a:latin typeface="Arial" pitchFamily="34" charset="0"/>
              </a:defRPr>
            </a:lvl2pPr>
            <a:lvl3pPr marL="1143000" indent="-228600" eaLnBrk="0" hangingPunct="0">
              <a:buSzPct val="55000"/>
              <a:buChar char="n"/>
              <a:defRPr sz="2300">
                <a:solidFill>
                  <a:schemeClr val="tx1"/>
                </a:solidFill>
                <a:latin typeface="Arial" pitchFamily="34" charset="0"/>
              </a:defRPr>
            </a:lvl3pPr>
            <a:lvl4pPr marL="1600200" indent="-228600" eaLnBrk="0" hangingPunct="0">
              <a:buClr>
                <a:schemeClr val="accent1"/>
              </a:buClr>
              <a:buChar char="§"/>
              <a:defRPr sz="2000">
                <a:solidFill>
                  <a:schemeClr val="tx1"/>
                </a:solidFill>
                <a:latin typeface="Arial" pitchFamily="34" charset="0"/>
              </a:defRPr>
            </a:lvl4pPr>
            <a:lvl5pPr marL="2057400" indent="-228600" eaLnBrk="0" hangingPunct="0">
              <a:buClr>
                <a:schemeClr val="accent1"/>
              </a:buClr>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defRPr>
            </a:lvl9pPr>
          </a:lstStyle>
          <a:p>
            <a:pPr marL="0" indent="0" eaLnBrk="1" hangingPunct="1">
              <a:buNone/>
            </a:pPr>
            <a:r>
              <a:rPr lang="en-US" altLang="es-ES" sz="1200" dirty="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afecta</a:t>
            </a:r>
            <a:r>
              <a:rPr lang="en-US" altLang="es-ES" sz="1200" dirty="0">
                <a:latin typeface="Courier New" panose="02070309020205020404" pitchFamily="49" charset="0"/>
                <a:cs typeface="Courier New" panose="02070309020205020404" pitchFamily="49" charset="0"/>
              </a:rPr>
              <a:t> a </a:t>
            </a:r>
            <a:r>
              <a:rPr lang="en-US" altLang="es-ES" sz="1200" dirty="0" err="1">
                <a:latin typeface="Courier New" panose="02070309020205020404" pitchFamily="49" charset="0"/>
                <a:cs typeface="Courier New" panose="02070309020205020404" pitchFamily="49" charset="0"/>
              </a:rPr>
              <a:t>los</a:t>
            </a:r>
            <a:r>
              <a:rPr lang="en-US" altLang="es-ES" sz="1200" dirty="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elementos</a:t>
            </a:r>
            <a:r>
              <a:rPr lang="en-US" altLang="es-ES" sz="1200" dirty="0">
                <a:latin typeface="Courier New" panose="02070309020205020404" pitchFamily="49" charset="0"/>
                <a:cs typeface="Courier New" panose="02070309020205020404" pitchFamily="49" charset="0"/>
              </a:rPr>
              <a:t> </a:t>
            </a: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p</a:t>
            </a:r>
            <a:r>
              <a:rPr lang="en-US" altLang="es-ES" sz="1200" dirty="0" smtClean="0">
                <a:latin typeface="Courier New" panose="02070309020205020404" pitchFamily="49" charset="0"/>
                <a:cs typeface="Courier New" panose="02070309020205020404" pitchFamily="49" charset="0"/>
              </a:rPr>
              <a:t>&gt;, </a:t>
            </a:r>
            <a:r>
              <a:rPr lang="en-US" altLang="es-ES" sz="1200" dirty="0" err="1" smtClean="0">
                <a:latin typeface="Courier New" panose="02070309020205020404" pitchFamily="49" charset="0"/>
                <a:cs typeface="Courier New" panose="02070309020205020404" pitchFamily="49" charset="0"/>
              </a:rPr>
              <a:t>cuyo</a:t>
            </a:r>
            <a:r>
              <a:rPr lang="en-US" altLang="es-ES" sz="1200" dirty="0" smtClean="0">
                <a:latin typeface="Courier New" panose="02070309020205020404" pitchFamily="49" charset="0"/>
                <a:cs typeface="Courier New" panose="02070309020205020404" pitchFamily="49" charset="0"/>
              </a:rPr>
              <a:t> valor del </a:t>
            </a:r>
            <a:r>
              <a:rPr lang="en-US" altLang="es-ES" sz="1200" dirty="0" err="1" smtClean="0">
                <a:latin typeface="Courier New" panose="02070309020205020404" pitchFamily="49" charset="0"/>
                <a:cs typeface="Courier New" panose="02070309020205020404" pitchFamily="49" charset="0"/>
              </a:rPr>
              <a:t>atributo</a:t>
            </a:r>
            <a:r>
              <a:rPr lang="en-US" altLang="es-ES" sz="1200" dirty="0" smtClean="0">
                <a:latin typeface="Courier New" panose="02070309020205020404" pitchFamily="49" charset="0"/>
                <a:cs typeface="Courier New" panose="02070309020205020404" pitchFamily="49" charset="0"/>
              </a:rPr>
              <a:t> class sea </a:t>
            </a:r>
            <a:r>
              <a:rPr lang="en-US" altLang="es-ES" sz="1200" dirty="0" err="1" smtClean="0">
                <a:latin typeface="Courier New" panose="02070309020205020404" pitchFamily="49" charset="0"/>
                <a:cs typeface="Courier New" panose="02070309020205020404" pitchFamily="49" charset="0"/>
              </a:rPr>
              <a:t>destacado</a:t>
            </a:r>
            <a:r>
              <a:rPr lang="en-US" altLang="es-ES" sz="1200" dirty="0" smtClean="0">
                <a:latin typeface="Courier New" panose="02070309020205020404" pitchFamily="49" charset="0"/>
                <a:cs typeface="Courier New" panose="02070309020205020404" pitchFamily="49" charset="0"/>
              </a:rPr>
              <a:t>*/</a:t>
            </a:r>
            <a:endParaRPr lang="en-US" altLang="es-ES" sz="1200" dirty="0">
              <a:latin typeface="Courier New" panose="02070309020205020404" pitchFamily="49" charset="0"/>
              <a:cs typeface="Courier New" panose="02070309020205020404" pitchFamily="49" charset="0"/>
            </a:endParaRPr>
          </a:p>
          <a:p>
            <a:pPr marL="2419350" indent="-2419350" eaLnBrk="1" hangingPunct="1">
              <a:buFont typeface="Wingdings" pitchFamily="2" charset="2"/>
              <a:buNone/>
            </a:pPr>
            <a:r>
              <a:rPr lang="en-US" altLang="es-ES" sz="1200" b="1" dirty="0" err="1" smtClean="0">
                <a:latin typeface="Courier New" panose="02070309020205020404" pitchFamily="49" charset="0"/>
                <a:cs typeface="Courier New" panose="02070309020205020404" pitchFamily="49" charset="0"/>
              </a:rPr>
              <a:t>p.destacado</a:t>
            </a:r>
            <a:r>
              <a:rPr lang="en-US" altLang="es-ES" sz="1200" dirty="0" smtClean="0">
                <a:latin typeface="Courier New" panose="02070309020205020404" pitchFamily="49" charset="0"/>
                <a:cs typeface="Courier New" panose="02070309020205020404" pitchFamily="49" charset="0"/>
              </a:rPr>
              <a:t> </a:t>
            </a:r>
            <a:r>
              <a:rPr lang="en-US" altLang="es-ES" sz="1200" dirty="0">
                <a:latin typeface="Courier New" panose="02070309020205020404" pitchFamily="49" charset="0"/>
                <a:cs typeface="Courier New" panose="02070309020205020404" pitchFamily="49" charset="0"/>
              </a:rPr>
              <a:t>{ color: red </a:t>
            </a:r>
            <a:r>
              <a:rPr lang="en-US" altLang="es-ES" sz="1200" dirty="0" smtClean="0">
                <a:latin typeface="Courier New" panose="02070309020205020404" pitchFamily="49" charset="0"/>
                <a:cs typeface="Courier New" panose="02070309020205020404" pitchFamily="49" charset="0"/>
              </a:rPr>
              <a:t>} </a:t>
            </a:r>
          </a:p>
          <a:p>
            <a:pPr marL="2419350" indent="-2419350" eaLnBrk="1" hangingPunct="1">
              <a:buFont typeface="Wingdings" pitchFamily="2" charset="2"/>
              <a:buNone/>
            </a:pPr>
            <a:endParaRPr lang="en-US" altLang="es-ES" sz="1200" dirty="0" smtClean="0">
              <a:latin typeface="Courier New" panose="02070309020205020404" pitchFamily="49" charset="0"/>
              <a:cs typeface="Courier New" panose="02070309020205020404" pitchFamily="49" charset="0"/>
            </a:endParaRPr>
          </a:p>
          <a:p>
            <a:pPr marL="0" indent="0" eaLnBrk="1" hangingPunct="1">
              <a:buNone/>
            </a:pPr>
            <a:r>
              <a:rPr lang="en-US" altLang="es-ES" sz="1200" dirty="0" smtClean="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afecta</a:t>
            </a:r>
            <a:r>
              <a:rPr lang="en-US" altLang="es-ES" sz="1200" dirty="0">
                <a:latin typeface="Courier New" panose="02070309020205020404" pitchFamily="49" charset="0"/>
                <a:cs typeface="Courier New" panose="02070309020205020404" pitchFamily="49" charset="0"/>
              </a:rPr>
              <a:t> a </a:t>
            </a:r>
            <a:r>
              <a:rPr lang="en-US" altLang="es-ES" sz="1200" dirty="0" err="1" smtClean="0">
                <a:latin typeface="Courier New" panose="02070309020205020404" pitchFamily="49" charset="0"/>
                <a:cs typeface="Courier New" panose="02070309020205020404" pitchFamily="49" charset="0"/>
              </a:rPr>
              <a:t>los</a:t>
            </a:r>
            <a:r>
              <a:rPr lang="en-US" altLang="es-ES" sz="1200" dirty="0" smtClean="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elementos</a:t>
            </a:r>
            <a:r>
              <a:rPr lang="en-US" altLang="es-ES" sz="1200" dirty="0">
                <a:latin typeface="Courier New" panose="02070309020205020404" pitchFamily="49" charset="0"/>
                <a:cs typeface="Courier New" panose="02070309020205020404" pitchFamily="49" charset="0"/>
              </a:rPr>
              <a:t> </a:t>
            </a: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a</a:t>
            </a:r>
            <a:r>
              <a:rPr lang="en-US" altLang="es-ES" sz="1200" dirty="0" smtClean="0">
                <a:latin typeface="Courier New" panose="02070309020205020404" pitchFamily="49" charset="0"/>
                <a:cs typeface="Courier New" panose="02070309020205020404" pitchFamily="49" charset="0"/>
              </a:rPr>
              <a:t>&gt;, </a:t>
            </a:r>
            <a:r>
              <a:rPr lang="en-US" altLang="es-ES" sz="1200" dirty="0" err="1">
                <a:latin typeface="Courier New" panose="02070309020205020404" pitchFamily="49" charset="0"/>
                <a:cs typeface="Courier New" panose="02070309020205020404" pitchFamily="49" charset="0"/>
              </a:rPr>
              <a:t>cuyo</a:t>
            </a:r>
            <a:r>
              <a:rPr lang="en-US" altLang="es-ES" sz="1200" dirty="0">
                <a:latin typeface="Courier New" panose="02070309020205020404" pitchFamily="49" charset="0"/>
                <a:cs typeface="Courier New" panose="02070309020205020404" pitchFamily="49" charset="0"/>
              </a:rPr>
              <a:t> valor del </a:t>
            </a:r>
            <a:r>
              <a:rPr lang="en-US" altLang="es-ES" sz="1200" dirty="0" err="1">
                <a:latin typeface="Courier New" panose="02070309020205020404" pitchFamily="49" charset="0"/>
                <a:cs typeface="Courier New" panose="02070309020205020404" pitchFamily="49" charset="0"/>
              </a:rPr>
              <a:t>atributo</a:t>
            </a:r>
            <a:r>
              <a:rPr lang="en-US" altLang="es-ES" sz="1200" dirty="0">
                <a:latin typeface="Courier New" panose="02070309020205020404" pitchFamily="49" charset="0"/>
                <a:cs typeface="Courier New" panose="02070309020205020404" pitchFamily="49" charset="0"/>
              </a:rPr>
              <a:t> class sea </a:t>
            </a:r>
            <a:r>
              <a:rPr lang="en-US" altLang="es-ES" sz="1200" dirty="0" err="1">
                <a:latin typeface="Courier New" panose="02070309020205020404" pitchFamily="49" charset="0"/>
                <a:cs typeface="Courier New" panose="02070309020205020404" pitchFamily="49" charset="0"/>
              </a:rPr>
              <a:t>destacado</a:t>
            </a:r>
            <a:r>
              <a:rPr lang="en-US" altLang="es-ES" sz="1200" dirty="0" smtClean="0">
                <a:latin typeface="Courier New" panose="02070309020205020404" pitchFamily="49" charset="0"/>
                <a:cs typeface="Courier New" panose="02070309020205020404" pitchFamily="49" charset="0"/>
              </a:rPr>
              <a:t> </a:t>
            </a:r>
            <a:r>
              <a:rPr lang="en-US" altLang="es-ES" sz="1200" dirty="0">
                <a:latin typeface="Courier New" panose="02070309020205020404" pitchFamily="49" charset="0"/>
                <a:cs typeface="Courier New" panose="02070309020205020404" pitchFamily="49" charset="0"/>
              </a:rPr>
              <a:t>*/</a:t>
            </a:r>
          </a:p>
          <a:p>
            <a:pPr marL="2419350" indent="-2419350" eaLnBrk="1" hangingPunct="1">
              <a:buFont typeface="Wingdings" pitchFamily="2" charset="2"/>
              <a:buNone/>
            </a:pPr>
            <a:r>
              <a:rPr lang="en-US" altLang="es-ES" sz="1200" b="1" dirty="0" err="1" smtClean="0">
                <a:latin typeface="Courier New" panose="02070309020205020404" pitchFamily="49" charset="0"/>
                <a:cs typeface="Courier New" panose="02070309020205020404" pitchFamily="49" charset="0"/>
              </a:rPr>
              <a:t>a.destacado</a:t>
            </a:r>
            <a:r>
              <a:rPr lang="en-US" altLang="es-ES" sz="1200" dirty="0" smtClean="0">
                <a:latin typeface="Courier New" panose="02070309020205020404" pitchFamily="49" charset="0"/>
                <a:cs typeface="Courier New" panose="02070309020205020404" pitchFamily="49" charset="0"/>
              </a:rPr>
              <a:t> { color: blue </a:t>
            </a:r>
          </a:p>
          <a:p>
            <a:pPr marL="2419350" indent="-2419350" eaLnBrk="1" hangingPunct="1">
              <a:buFont typeface="Wingdings" pitchFamily="2" charset="2"/>
              <a:buNone/>
            </a:pPr>
            <a:endParaRPr lang="en-US" altLang="es-ES" sz="1200" dirty="0">
              <a:latin typeface="Courier New" panose="02070309020205020404" pitchFamily="49" charset="0"/>
              <a:cs typeface="Courier New" panose="02070309020205020404" pitchFamily="49" charset="0"/>
            </a:endParaRPr>
          </a:p>
          <a:p>
            <a:pPr marL="2419350" indent="-2419350" eaLnBrk="1" hangingPunct="1">
              <a:buFont typeface="Wingdings" pitchFamily="2" charset="2"/>
              <a:buNone/>
            </a:pP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body&gt;</a:t>
            </a:r>
          </a:p>
          <a:p>
            <a:pPr indent="-76200" eaLnBrk="1" hangingPunct="1">
              <a:buFont typeface="Wingdings" pitchFamily="2" charset="2"/>
              <a:buNone/>
            </a:pPr>
            <a:r>
              <a:rPr lang="en-US" altLang="es-ES" sz="1200" dirty="0">
                <a:latin typeface="Courier New" panose="02070309020205020404" pitchFamily="49" charset="0"/>
                <a:cs typeface="Courier New" panose="02070309020205020404" pitchFamily="49" charset="0"/>
              </a:rPr>
              <a:t>&lt;p class="</a:t>
            </a:r>
            <a:r>
              <a:rPr lang="en-US" altLang="es-ES" sz="1200" b="1" dirty="0" err="1">
                <a:latin typeface="Courier New" panose="02070309020205020404" pitchFamily="49" charset="0"/>
                <a:cs typeface="Courier New" panose="02070309020205020404" pitchFamily="49" charset="0"/>
              </a:rPr>
              <a:t>destacado</a:t>
            </a:r>
            <a:r>
              <a:rPr lang="en-US" altLang="es-ES" sz="1200" dirty="0">
                <a:latin typeface="Courier New" panose="02070309020205020404" pitchFamily="49" charset="0"/>
                <a:cs typeface="Courier New" panose="02070309020205020404" pitchFamily="49" charset="0"/>
              </a:rPr>
              <a:t>"&gt;Lorem ipsum dolor sit </a:t>
            </a:r>
            <a:r>
              <a:rPr lang="en-US" altLang="es-ES" sz="1200" dirty="0" err="1">
                <a:latin typeface="Courier New" panose="02070309020205020404" pitchFamily="49" charset="0"/>
                <a:cs typeface="Courier New" panose="02070309020205020404" pitchFamily="49" charset="0"/>
              </a:rPr>
              <a:t>amet</a:t>
            </a:r>
            <a:r>
              <a:rPr lang="en-US" altLang="es-ES" sz="1200" dirty="0">
                <a:latin typeface="Courier New" panose="02070309020205020404" pitchFamily="49" charset="0"/>
                <a:cs typeface="Courier New" panose="02070309020205020404" pitchFamily="49" charset="0"/>
              </a:rPr>
              <a:t>...&lt;/p&gt;</a:t>
            </a:r>
          </a:p>
          <a:p>
            <a:pPr indent="-76200" eaLnBrk="1" hangingPunct="1">
              <a:buFont typeface="Wingdings" pitchFamily="2" charset="2"/>
              <a:buNone/>
            </a:pPr>
            <a:r>
              <a:rPr lang="en-US" altLang="es-ES" sz="1200" dirty="0">
                <a:latin typeface="Courier New" panose="02070309020205020404" pitchFamily="49" charset="0"/>
                <a:cs typeface="Courier New" panose="02070309020205020404" pitchFamily="49" charset="0"/>
              </a:rPr>
              <a:t>&lt;p&gt;Nunc </a:t>
            </a:r>
            <a:r>
              <a:rPr lang="en-US" altLang="es-ES" sz="1200" dirty="0" err="1">
                <a:latin typeface="Courier New" panose="02070309020205020404" pitchFamily="49" charset="0"/>
                <a:cs typeface="Courier New" panose="02070309020205020404" pitchFamily="49" charset="0"/>
              </a:rPr>
              <a:t>sed</a:t>
            </a:r>
            <a:r>
              <a:rPr lang="en-US" altLang="es-ES" sz="1200" dirty="0">
                <a:latin typeface="Courier New" panose="02070309020205020404" pitchFamily="49" charset="0"/>
                <a:cs typeface="Courier New" panose="02070309020205020404" pitchFamily="49" charset="0"/>
              </a:rPr>
              <a:t> lacus et  &lt;a </a:t>
            </a:r>
            <a:r>
              <a:rPr lang="en-US" altLang="es-ES" sz="1200" dirty="0" err="1">
                <a:latin typeface="Courier New" panose="02070309020205020404" pitchFamily="49" charset="0"/>
                <a:cs typeface="Courier New" panose="02070309020205020404" pitchFamily="49" charset="0"/>
              </a:rPr>
              <a:t>href</a:t>
            </a:r>
            <a:r>
              <a:rPr lang="en-US" altLang="es-ES" sz="1200" dirty="0">
                <a:latin typeface="Courier New" panose="02070309020205020404" pitchFamily="49" charset="0"/>
                <a:cs typeface="Courier New" panose="02070309020205020404" pitchFamily="49" charset="0"/>
              </a:rPr>
              <a:t>="#" class="</a:t>
            </a:r>
            <a:r>
              <a:rPr lang="en-US" altLang="es-ES" sz="1200" b="1" dirty="0" err="1">
                <a:latin typeface="Courier New" panose="02070309020205020404" pitchFamily="49" charset="0"/>
                <a:cs typeface="Courier New" panose="02070309020205020404" pitchFamily="49" charset="0"/>
              </a:rPr>
              <a:t>destacado</a:t>
            </a:r>
            <a:r>
              <a:rPr lang="en-US" altLang="es-ES" sz="1200" dirty="0">
                <a:latin typeface="Courier New" panose="02070309020205020404" pitchFamily="49" charset="0"/>
                <a:cs typeface="Courier New" panose="02070309020205020404" pitchFamily="49" charset="0"/>
              </a:rPr>
              <a:t>"&gt;</a:t>
            </a:r>
            <a:r>
              <a:rPr lang="en-US" altLang="es-ES" sz="1200" dirty="0" err="1">
                <a:latin typeface="Courier New" panose="02070309020205020404" pitchFamily="49" charset="0"/>
                <a:cs typeface="Courier New" panose="02070309020205020404" pitchFamily="49" charset="0"/>
              </a:rPr>
              <a:t>est</a:t>
            </a:r>
            <a:r>
              <a:rPr lang="en-US" altLang="es-ES" sz="1200" dirty="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adipiscing</a:t>
            </a:r>
            <a:r>
              <a:rPr lang="en-US" altLang="es-ES" sz="1200" dirty="0">
                <a:latin typeface="Courier New" panose="02070309020205020404" pitchFamily="49" charset="0"/>
                <a:cs typeface="Courier New" panose="02070309020205020404" pitchFamily="49" charset="0"/>
              </a:rPr>
              <a:t>&lt;/a&gt; </a:t>
            </a:r>
            <a:r>
              <a:rPr lang="en-US" altLang="es-ES" sz="1200" dirty="0" err="1">
                <a:latin typeface="Courier New" panose="02070309020205020404" pitchFamily="49" charset="0"/>
                <a:cs typeface="Courier New" panose="02070309020205020404" pitchFamily="49" charset="0"/>
              </a:rPr>
              <a:t>accumsan</a:t>
            </a:r>
            <a:r>
              <a:rPr lang="en-US" altLang="es-ES" sz="1200" dirty="0" smtClean="0">
                <a:latin typeface="Courier New" panose="02070309020205020404" pitchFamily="49" charset="0"/>
                <a:cs typeface="Courier New" panose="02070309020205020404" pitchFamily="49" charset="0"/>
              </a:rPr>
              <a:t>...&lt;/</a:t>
            </a:r>
            <a:r>
              <a:rPr lang="en-US" altLang="es-ES" sz="1200" dirty="0">
                <a:latin typeface="Courier New" panose="02070309020205020404" pitchFamily="49" charset="0"/>
                <a:cs typeface="Courier New" panose="02070309020205020404" pitchFamily="49" charset="0"/>
              </a:rPr>
              <a:t>p&gt;</a:t>
            </a:r>
          </a:p>
          <a:p>
            <a:pPr indent="-76200" eaLnBrk="1" hangingPunct="1">
              <a:buFont typeface="Wingdings" pitchFamily="2" charset="2"/>
              <a:buNone/>
            </a:pPr>
            <a:r>
              <a:rPr lang="en-US" altLang="es-ES" sz="1200" dirty="0">
                <a:latin typeface="Courier New" panose="02070309020205020404" pitchFamily="49" charset="0"/>
                <a:cs typeface="Courier New" panose="02070309020205020404" pitchFamily="49" charset="0"/>
              </a:rPr>
              <a:t>&lt;p&gt;Class </a:t>
            </a:r>
            <a:r>
              <a:rPr lang="en-US" altLang="es-ES" sz="1200" dirty="0" err="1">
                <a:latin typeface="Courier New" panose="02070309020205020404" pitchFamily="49" charset="0"/>
                <a:cs typeface="Courier New" panose="02070309020205020404" pitchFamily="49" charset="0"/>
              </a:rPr>
              <a:t>aptent</a:t>
            </a:r>
            <a:r>
              <a:rPr lang="en-US" altLang="es-ES" sz="1200" dirty="0">
                <a:latin typeface="Courier New" panose="02070309020205020404" pitchFamily="49" charset="0"/>
                <a:cs typeface="Courier New" panose="02070309020205020404" pitchFamily="49" charset="0"/>
              </a:rPr>
              <a:t> </a:t>
            </a:r>
            <a:r>
              <a:rPr lang="en-US" altLang="es-ES" sz="1200" dirty="0" err="1">
                <a:latin typeface="Courier New" panose="02070309020205020404" pitchFamily="49" charset="0"/>
                <a:cs typeface="Courier New" panose="02070309020205020404" pitchFamily="49" charset="0"/>
              </a:rPr>
              <a:t>taciti</a:t>
            </a:r>
            <a:r>
              <a:rPr lang="en-US" altLang="es-ES" sz="1200" dirty="0">
                <a:latin typeface="Courier New" panose="02070309020205020404" pitchFamily="49" charset="0"/>
                <a:cs typeface="Courier New" panose="02070309020205020404" pitchFamily="49" charset="0"/>
              </a:rPr>
              <a:t> &lt;</a:t>
            </a:r>
            <a:r>
              <a:rPr lang="en-US" altLang="es-ES" sz="1200" dirty="0" err="1">
                <a:latin typeface="Courier New" panose="02070309020205020404" pitchFamily="49" charset="0"/>
                <a:cs typeface="Courier New" panose="02070309020205020404" pitchFamily="49" charset="0"/>
              </a:rPr>
              <a:t>em</a:t>
            </a:r>
            <a:r>
              <a:rPr lang="en-US" altLang="es-ES" sz="1200" dirty="0">
                <a:latin typeface="Courier New" panose="02070309020205020404" pitchFamily="49" charset="0"/>
                <a:cs typeface="Courier New" panose="02070309020205020404" pitchFamily="49" charset="0"/>
              </a:rPr>
              <a:t> class="</a:t>
            </a:r>
            <a:r>
              <a:rPr lang="en-US" altLang="es-ES" sz="1200" b="1" dirty="0" err="1">
                <a:latin typeface="Courier New" panose="02070309020205020404" pitchFamily="49" charset="0"/>
                <a:cs typeface="Courier New" panose="02070309020205020404" pitchFamily="49" charset="0"/>
              </a:rPr>
              <a:t>destacado</a:t>
            </a:r>
            <a:r>
              <a:rPr lang="en-US" altLang="es-ES" sz="1200" dirty="0">
                <a:latin typeface="Courier New" panose="02070309020205020404" pitchFamily="49" charset="0"/>
                <a:cs typeface="Courier New" panose="02070309020205020404" pitchFamily="49" charset="0"/>
              </a:rPr>
              <a:t>"&gt;</a:t>
            </a:r>
            <a:r>
              <a:rPr lang="en-US" altLang="es-ES" sz="1200" dirty="0" err="1">
                <a:latin typeface="Courier New" panose="02070309020205020404" pitchFamily="49" charset="0"/>
                <a:cs typeface="Courier New" panose="02070309020205020404" pitchFamily="49" charset="0"/>
              </a:rPr>
              <a:t>sociosqu</a:t>
            </a:r>
            <a:r>
              <a:rPr lang="en-US" altLang="es-ES" sz="1200" dirty="0">
                <a:latin typeface="Courier New" panose="02070309020205020404" pitchFamily="49" charset="0"/>
                <a:cs typeface="Courier New" panose="02070309020205020404" pitchFamily="49" charset="0"/>
              </a:rPr>
              <a:t> ad&lt;/</a:t>
            </a:r>
            <a:r>
              <a:rPr lang="en-US" altLang="es-ES" sz="1200" dirty="0" err="1">
                <a:latin typeface="Courier New" panose="02070309020205020404" pitchFamily="49" charset="0"/>
                <a:cs typeface="Courier New" panose="02070309020205020404" pitchFamily="49" charset="0"/>
              </a:rPr>
              <a:t>em</a:t>
            </a:r>
            <a:r>
              <a:rPr lang="en-US" altLang="es-ES" sz="1200" dirty="0">
                <a:latin typeface="Courier New" panose="02070309020205020404" pitchFamily="49" charset="0"/>
                <a:cs typeface="Courier New" panose="02070309020205020404" pitchFamily="49" charset="0"/>
              </a:rPr>
              <a:t>&gt; </a:t>
            </a:r>
            <a:r>
              <a:rPr lang="en-US" altLang="es-ES" sz="1200" dirty="0" err="1">
                <a:latin typeface="Courier New" panose="02070309020205020404" pitchFamily="49" charset="0"/>
                <a:cs typeface="Courier New" panose="02070309020205020404" pitchFamily="49" charset="0"/>
              </a:rPr>
              <a:t>litora</a:t>
            </a:r>
            <a:r>
              <a:rPr lang="en-US" altLang="es-ES" sz="1200" dirty="0">
                <a:latin typeface="Courier New" panose="02070309020205020404" pitchFamily="49" charset="0"/>
                <a:cs typeface="Courier New" panose="02070309020205020404" pitchFamily="49" charset="0"/>
              </a:rPr>
              <a:t>...&lt;/p&gt;</a:t>
            </a:r>
          </a:p>
          <a:p>
            <a:pPr eaLnBrk="1" hangingPunct="1">
              <a:buFont typeface="Wingdings" pitchFamily="2" charset="2"/>
              <a:buNone/>
            </a:pPr>
            <a:r>
              <a:rPr lang="en-US" altLang="es-ES" sz="1200" dirty="0">
                <a:latin typeface="Courier New" panose="02070309020205020404" pitchFamily="49" charset="0"/>
                <a:cs typeface="Courier New" panose="02070309020205020404" pitchFamily="49" charset="0"/>
              </a:rPr>
              <a:t>&lt;/body&gt;</a:t>
            </a:r>
          </a:p>
        </p:txBody>
      </p:sp>
    </p:spTree>
    <p:extLst>
      <p:ext uri="{BB962C8B-B14F-4D97-AF65-F5344CB8AC3E}">
        <p14:creationId xmlns:p14="http://schemas.microsoft.com/office/powerpoint/2010/main" val="1526109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51327</TotalTime>
  <Words>3921</Words>
  <Application>Microsoft Office PowerPoint</Application>
  <PresentationFormat>Presentación en pantalla (4:3)</PresentationFormat>
  <Paragraphs>571</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Flujo</vt:lpstr>
      <vt:lpstr>CSS - SELECTORES</vt:lpstr>
      <vt:lpstr>Selectores</vt:lpstr>
      <vt:lpstr>Selectores básicos</vt:lpstr>
      <vt:lpstr>Selectores básicos</vt:lpstr>
      <vt:lpstr>Selectores básicos</vt:lpstr>
      <vt:lpstr>Selectores básicos</vt:lpstr>
      <vt:lpstr>Selectores básicos</vt:lpstr>
      <vt:lpstr>Selectores básicos</vt:lpstr>
      <vt:lpstr>Selectores básicos</vt:lpstr>
      <vt:lpstr>Selectores básicos</vt:lpstr>
      <vt:lpstr>Selectores básicos</vt:lpstr>
      <vt:lpstr>Selectores básicos</vt:lpstr>
      <vt:lpstr>Selectores básicos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Selectores avanzados</vt:lpstr>
      <vt:lpstr>Herencia de reglas</vt:lpstr>
      <vt:lpstr>Especificidad</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Ainara Montoya</dc:creator>
  <cp:lastModifiedBy>dw1</cp:lastModifiedBy>
  <cp:revision>1620</cp:revision>
  <cp:lastPrinted>2015-09-21T12:13:15Z</cp:lastPrinted>
  <dcterms:created xsi:type="dcterms:W3CDTF">2012-04-05T17:12:23Z</dcterms:created>
  <dcterms:modified xsi:type="dcterms:W3CDTF">2018-10-10T11:26:48Z</dcterms:modified>
</cp:coreProperties>
</file>