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25"/>
  </p:notesMasterIdLst>
  <p:handoutMasterIdLst>
    <p:handoutMasterId r:id="rId26"/>
  </p:handoutMasterIdLst>
  <p:sldIdLst>
    <p:sldId id="277" r:id="rId2"/>
    <p:sldId id="461" r:id="rId3"/>
    <p:sldId id="462" r:id="rId4"/>
    <p:sldId id="463" r:id="rId5"/>
    <p:sldId id="482" r:id="rId6"/>
    <p:sldId id="474" r:id="rId7"/>
    <p:sldId id="606" r:id="rId8"/>
    <p:sldId id="607" r:id="rId9"/>
    <p:sldId id="608" r:id="rId10"/>
    <p:sldId id="609" r:id="rId11"/>
    <p:sldId id="610" r:id="rId12"/>
    <p:sldId id="613" r:id="rId13"/>
    <p:sldId id="614" r:id="rId14"/>
    <p:sldId id="617" r:id="rId15"/>
    <p:sldId id="616" r:id="rId16"/>
    <p:sldId id="620" r:id="rId17"/>
    <p:sldId id="622" r:id="rId18"/>
    <p:sldId id="618" r:id="rId19"/>
    <p:sldId id="621" r:id="rId20"/>
    <p:sldId id="611" r:id="rId21"/>
    <p:sldId id="625" r:id="rId22"/>
    <p:sldId id="626" r:id="rId23"/>
    <p:sldId id="624" r:id="rId2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4" autoAdjust="0"/>
    <p:restoredTop sz="99112" autoAdjust="0"/>
  </p:normalViewPr>
  <p:slideViewPr>
    <p:cSldViewPr>
      <p:cViewPr varScale="1">
        <p:scale>
          <a:sx n="70" d="100"/>
          <a:sy n="70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27/05/2017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5/27/2017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5/27/2017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es/Divulgacion/GuiasReferencia/CSS21/#longitudesRelativas" TargetMode="External"/><Relationship Id="rId7" Type="http://schemas.openxmlformats.org/officeDocument/2006/relationships/hyperlink" Target="http://www.w3c.es/Divulgacion/GuiasReferencia/CSS21/#border-top-color" TargetMode="External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c.es/Divulgacion/GuiasReferencia/CSS21/#border-top-style" TargetMode="External"/><Relationship Id="rId5" Type="http://schemas.openxmlformats.org/officeDocument/2006/relationships/hyperlink" Target="http://www.w3c.es/Divulgacion/GuiasReferencia/CSS21/#border-top-width" TargetMode="External"/><Relationship Id="rId4" Type="http://schemas.openxmlformats.org/officeDocument/2006/relationships/hyperlink" Target="http://www.w3c.es/Divulgacion/GuiasReferencia/CSS21/#unidadesColor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border_imag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rosweb.es/libro/css_avanzado/capitulo_1/sombra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librosweb.es/libro/css/capitulo_4/anchura_y_altu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.es/Divulgacion/GuiasReferencia/CSS21/#porcentaje" TargetMode="External"/><Relationship Id="rId4" Type="http://schemas.openxmlformats.org/officeDocument/2006/relationships/hyperlink" Target="http://www.w3c.es/Divulgacion/GuiasReferencia/CSS21/#longitudesRelativ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librosweb.es/libro/css/capitulo_4/anchura_y_altu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.es/Divulgacion/GuiasReferencia/CSS21/#porcentaje" TargetMode="External"/><Relationship Id="rId4" Type="http://schemas.openxmlformats.org/officeDocument/2006/relationships/hyperlink" Target="http://www.w3c.es/Divulgacion/GuiasReferencia/CSS21/#longitudesRelativ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hyperlink" Target="https://www.w3schools.com/css/css_padding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.es/Divulgacion/GuiasReferencia/CSS21/#porcentaje" TargetMode="External"/><Relationship Id="rId4" Type="http://schemas.openxmlformats.org/officeDocument/2006/relationships/hyperlink" Target="http://www.w3c.es/Divulgacion/GuiasReferencia/CSS21/#longitudesRelativa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borders.asp" TargetMode="External"/><Relationship Id="rId2" Type="http://schemas.openxmlformats.org/officeDocument/2006/relationships/hyperlink" Target="https://www.w3schools.com/css/css_border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smtClean="0">
                <a:solidFill>
                  <a:schemeClr val="tx1"/>
                </a:solidFill>
              </a:rPr>
              <a:t> –CAJAS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832" y="1400351"/>
            <a:ext cx="792088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2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51755"/>
              </p:ext>
            </p:extLst>
          </p:nvPr>
        </p:nvGraphicFramePr>
        <p:xfrm>
          <a:off x="509204" y="1489998"/>
          <a:ext cx="7910135" cy="52741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9597">
                  <a:extLst>
                    <a:ext uri="{9D8B030D-6E8A-4147-A177-3AD203B41FA5}">
                      <a16:colId xmlns:a16="http://schemas.microsoft.com/office/drawing/2014/main" val="1835403082"/>
                    </a:ext>
                  </a:extLst>
                </a:gridCol>
                <a:gridCol w="2871289">
                  <a:extLst>
                    <a:ext uri="{9D8B030D-6E8A-4147-A177-3AD203B41FA5}">
                      <a16:colId xmlns:a16="http://schemas.microsoft.com/office/drawing/2014/main" val="3810633816"/>
                    </a:ext>
                  </a:extLst>
                </a:gridCol>
                <a:gridCol w="3589249">
                  <a:extLst>
                    <a:ext uri="{9D8B030D-6E8A-4147-A177-3AD203B41FA5}">
                      <a16:colId xmlns:a16="http://schemas.microsoft.com/office/drawing/2014/main" val="1348620202"/>
                    </a:ext>
                  </a:extLst>
                </a:gridCol>
              </a:tblGrid>
              <a:tr h="188793"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Propiedad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Descripción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Valores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312591701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r>
                        <a:rPr lang="es-ES" sz="1200" b="1" dirty="0">
                          <a:latin typeface="+mj-lt"/>
                        </a:rPr>
                        <a:t>-top-</a:t>
                      </a:r>
                      <a:r>
                        <a:rPr lang="es-ES" sz="1200" b="1" dirty="0" err="1">
                          <a:latin typeface="+mj-lt"/>
                        </a:rPr>
                        <a:t>width</a:t>
                      </a:r>
                      <a:r>
                        <a:rPr lang="es-ES" sz="1200" b="1" dirty="0">
                          <a:latin typeface="+mj-lt"/>
                        </a:rPr>
                        <a:t/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border-right-width</a:t>
                      </a:r>
                      <a:r>
                        <a:rPr lang="es-ES" sz="1200" b="1" dirty="0">
                          <a:latin typeface="+mj-lt"/>
                        </a:rPr>
                        <a:t/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border-bottom-width</a:t>
                      </a:r>
                      <a:r>
                        <a:rPr lang="es-ES" sz="1200" b="1" dirty="0">
                          <a:latin typeface="+mj-lt"/>
                        </a:rPr>
                        <a:t/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border-left-width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Anchura del borde superior, derecho, inferior o izquierdo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thin | medium | thick | &lt;</a:t>
                      </a:r>
                      <a:r>
                        <a:rPr lang="es-ES" sz="1200">
                          <a:effectLst/>
                          <a:latin typeface="+mj-lt"/>
                          <a:hlinkClick r:id="rId3"/>
                        </a:rPr>
                        <a:t>longitud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4168566053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border-width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Anchos de varios bordes individuales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thin | medium | thick | &lt;</a:t>
                      </a:r>
                      <a:r>
                        <a:rPr lang="es-ES" sz="1200">
                          <a:effectLst/>
                          <a:latin typeface="+mj-lt"/>
                          <a:hlinkClick r:id="rId3"/>
                        </a:rPr>
                        <a:t>longitud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] {1,4}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1689460562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r>
                        <a:rPr lang="es-ES" sz="1200" b="1" dirty="0">
                          <a:latin typeface="+mj-lt"/>
                        </a:rPr>
                        <a:t>-top-color</a:t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r>
                        <a:rPr lang="es-ES" sz="1200" b="1" dirty="0">
                          <a:latin typeface="+mj-lt"/>
                        </a:rPr>
                        <a:t>-</a:t>
                      </a:r>
                      <a:r>
                        <a:rPr lang="es-ES" sz="1200" b="1" dirty="0" err="1">
                          <a:latin typeface="+mj-lt"/>
                        </a:rPr>
                        <a:t>right</a:t>
                      </a:r>
                      <a:r>
                        <a:rPr lang="es-ES" sz="1200" b="1" dirty="0">
                          <a:latin typeface="+mj-lt"/>
                        </a:rPr>
                        <a:t>-color</a:t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r>
                        <a:rPr lang="es-ES" sz="1200" b="1" dirty="0">
                          <a:latin typeface="+mj-lt"/>
                        </a:rPr>
                        <a:t>-</a:t>
                      </a:r>
                      <a:r>
                        <a:rPr lang="es-ES" sz="1200" b="1" dirty="0" err="1">
                          <a:latin typeface="+mj-lt"/>
                        </a:rPr>
                        <a:t>bottom</a:t>
                      </a:r>
                      <a:r>
                        <a:rPr lang="es-ES" sz="1200" b="1" dirty="0">
                          <a:latin typeface="+mj-lt"/>
                        </a:rPr>
                        <a:t>-color</a:t>
                      </a:r>
                      <a:br>
                        <a:rPr lang="es-ES" sz="1200" b="1" dirty="0">
                          <a:latin typeface="+mj-lt"/>
                        </a:rPr>
                      </a:br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r>
                        <a:rPr lang="es-ES" sz="1200" b="1" dirty="0">
                          <a:latin typeface="+mj-lt"/>
                        </a:rPr>
                        <a:t>-</a:t>
                      </a:r>
                      <a:r>
                        <a:rPr lang="es-ES" sz="1200" b="1" dirty="0" err="1">
                          <a:latin typeface="+mj-lt"/>
                        </a:rPr>
                        <a:t>left</a:t>
                      </a:r>
                      <a:r>
                        <a:rPr lang="es-ES" sz="1200" b="1" dirty="0">
                          <a:latin typeface="+mj-lt"/>
                        </a:rPr>
                        <a:t>-color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Color del borde superior, derecho, inferior o izquierdo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200">
                          <a:effectLst/>
                          <a:latin typeface="+mj-lt"/>
                          <a:hlinkClick r:id="rId4"/>
                        </a:rPr>
                        <a:t>color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| transparent 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2250944246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+mj-lt"/>
                        </a:rPr>
                        <a:t>border-color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Colores de varios bordes individuales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200">
                          <a:effectLst/>
                          <a:latin typeface="+mj-lt"/>
                          <a:hlinkClick r:id="rId4"/>
                        </a:rPr>
                        <a:t>color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| transparent ] {1,4}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3056510480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+mj-lt"/>
                        </a:rPr>
                        <a:t>border-top-style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border-right-style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border-bottom-style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border-left-style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Estilo del borde superior, derecho, inferior o izquierdo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none | hidden | dotted | dashed | solid | double | groove | ridge | inset | outset 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2739644720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+mj-lt"/>
                        </a:rPr>
                        <a:t>border-style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Estilos de varios bordes individuales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 none | hidden | dotted | dashed | solid | double | groove | ridge | inset | outset ] {1,4}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152761924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>
                          <a:latin typeface="+mj-lt"/>
                        </a:rPr>
                        <a:t>border-top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border-right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border-bottom</a:t>
                      </a:r>
                      <a:br>
                        <a:rPr lang="es-ES" sz="1200" b="1">
                          <a:latin typeface="+mj-lt"/>
                        </a:rPr>
                      </a:br>
                      <a:r>
                        <a:rPr lang="es-ES" sz="1200" b="1">
                          <a:latin typeface="+mj-lt"/>
                        </a:rPr>
                        <a:t>border-left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latin typeface="+mj-lt"/>
                        </a:rPr>
                        <a:t>Ancho, estilo y el color para el borde superior, derecho, inferior o izquierdo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200">
                          <a:effectLst/>
                          <a:latin typeface="+mj-lt"/>
                          <a:hlinkClick r:id="rId5"/>
                        </a:rPr>
                        <a:t>border-top-width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|| &lt;</a:t>
                      </a:r>
                      <a:r>
                        <a:rPr lang="es-ES" sz="1200">
                          <a:effectLst/>
                          <a:latin typeface="+mj-lt"/>
                          <a:hlinkClick r:id="rId6"/>
                        </a:rPr>
                        <a:t>border-top-style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|| &lt;</a:t>
                      </a:r>
                      <a:r>
                        <a:rPr lang="es-ES" sz="1200">
                          <a:effectLst/>
                          <a:latin typeface="+mj-lt"/>
                          <a:hlinkClick r:id="rId7"/>
                        </a:rPr>
                        <a:t>border-top-color</a:t>
                      </a:r>
                      <a:r>
                        <a:rPr lang="es-ES" sz="1200">
                          <a:effectLst/>
                          <a:latin typeface="+mj-lt"/>
                        </a:rPr>
                        <a:t>&gt; 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636832903"/>
                  </a:ext>
                </a:extLst>
              </a:tr>
              <a:tr h="471982">
                <a:tc>
                  <a:txBody>
                    <a:bodyPr/>
                    <a:lstStyle/>
                    <a:p>
                      <a:r>
                        <a:rPr lang="es-ES" sz="1200" b="1" dirty="0" err="1">
                          <a:latin typeface="+mj-lt"/>
                        </a:rPr>
                        <a:t>border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+mj-lt"/>
                        </a:rPr>
                        <a:t>Ancho, el estilo y el color para los 4 bordes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200" dirty="0" err="1">
                          <a:effectLst/>
                          <a:latin typeface="+mj-lt"/>
                          <a:hlinkClick r:id="rId5"/>
                        </a:rPr>
                        <a:t>border</a:t>
                      </a:r>
                      <a:r>
                        <a:rPr lang="es-ES" sz="1200" dirty="0">
                          <a:effectLst/>
                          <a:latin typeface="+mj-lt"/>
                          <a:hlinkClick r:id="rId5"/>
                        </a:rPr>
                        <a:t>-top-</a:t>
                      </a:r>
                      <a:r>
                        <a:rPr lang="es-ES" sz="1200" dirty="0" err="1">
                          <a:effectLst/>
                          <a:latin typeface="+mj-lt"/>
                          <a:hlinkClick r:id="rId5"/>
                        </a:rPr>
                        <a:t>width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&gt; || &lt;</a:t>
                      </a:r>
                      <a:r>
                        <a:rPr lang="es-ES" sz="1200" dirty="0" err="1">
                          <a:effectLst/>
                          <a:latin typeface="+mj-lt"/>
                          <a:hlinkClick r:id="rId6"/>
                        </a:rPr>
                        <a:t>border</a:t>
                      </a:r>
                      <a:r>
                        <a:rPr lang="es-ES" sz="1200" dirty="0">
                          <a:effectLst/>
                          <a:latin typeface="+mj-lt"/>
                          <a:hlinkClick r:id="rId6"/>
                        </a:rPr>
                        <a:t>-top-</a:t>
                      </a:r>
                      <a:r>
                        <a:rPr lang="es-ES" sz="1200" dirty="0" err="1">
                          <a:effectLst/>
                          <a:latin typeface="+mj-lt"/>
                          <a:hlinkClick r:id="rId6"/>
                        </a:rPr>
                        <a:t>style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&gt; || &lt;</a:t>
                      </a:r>
                      <a:r>
                        <a:rPr lang="es-ES" sz="1200" dirty="0" err="1">
                          <a:effectLst/>
                          <a:latin typeface="+mj-lt"/>
                          <a:hlinkClick r:id="rId7"/>
                        </a:rPr>
                        <a:t>border</a:t>
                      </a:r>
                      <a:r>
                        <a:rPr lang="es-ES" sz="1200" dirty="0">
                          <a:effectLst/>
                          <a:latin typeface="+mj-lt"/>
                          <a:hlinkClick r:id="rId7"/>
                        </a:rPr>
                        <a:t>-top-color</a:t>
                      </a:r>
                      <a:r>
                        <a:rPr lang="es-ES" sz="1200" dirty="0">
                          <a:effectLst/>
                          <a:latin typeface="+mj-lt"/>
                        </a:rPr>
                        <a:t>&gt; ]</a:t>
                      </a: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277966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redondeados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442" y="1628800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b="1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2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16213"/>
              </p:ext>
            </p:extLst>
          </p:nvPr>
        </p:nvGraphicFramePr>
        <p:xfrm>
          <a:off x="553409" y="2132856"/>
          <a:ext cx="8133391" cy="30676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6276">
                  <a:extLst>
                    <a:ext uri="{9D8B030D-6E8A-4147-A177-3AD203B41FA5}">
                      <a16:colId xmlns:a16="http://schemas.microsoft.com/office/drawing/2014/main" val="1835403082"/>
                    </a:ext>
                  </a:extLst>
                </a:gridCol>
                <a:gridCol w="2700071">
                  <a:extLst>
                    <a:ext uri="{9D8B030D-6E8A-4147-A177-3AD203B41FA5}">
                      <a16:colId xmlns:a16="http://schemas.microsoft.com/office/drawing/2014/main" val="3810633816"/>
                    </a:ext>
                  </a:extLst>
                </a:gridCol>
                <a:gridCol w="3397044">
                  <a:extLst>
                    <a:ext uri="{9D8B030D-6E8A-4147-A177-3AD203B41FA5}">
                      <a16:colId xmlns:a16="http://schemas.microsoft.com/office/drawing/2014/main" val="1348620202"/>
                    </a:ext>
                  </a:extLst>
                </a:gridCol>
              </a:tblGrid>
              <a:tr h="86062"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Propiedad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+mj-lt"/>
                        </a:rPr>
                        <a:t>Descripción</a:t>
                      </a:r>
                      <a:endParaRPr lang="es-E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  <a:latin typeface="+mj-lt"/>
                        </a:rPr>
                        <a:t>Valores</a:t>
                      </a:r>
                      <a:endParaRPr lang="es-E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312591701"/>
                  </a:ext>
                </a:extLst>
              </a:tr>
              <a:tr h="613577">
                <a:tc>
                  <a:txBody>
                    <a:bodyPr/>
                    <a:lstStyle/>
                    <a:p>
                      <a:r>
                        <a:rPr lang="es-ES" sz="1200" b="1" dirty="0" err="1" smtClean="0">
                          <a:latin typeface="+mj-lt"/>
                        </a:rPr>
                        <a:t>border</a:t>
                      </a:r>
                      <a:r>
                        <a:rPr lang="es-ES" sz="1200" b="1" dirty="0" smtClean="0">
                          <a:latin typeface="+mj-lt"/>
                        </a:rPr>
                        <a:t>-top-</a:t>
                      </a:r>
                      <a:r>
                        <a:rPr lang="es-ES" sz="1200" b="1" dirty="0" err="1" smtClean="0">
                          <a:latin typeface="+mj-lt"/>
                        </a:rPr>
                        <a:t>right</a:t>
                      </a:r>
                      <a:r>
                        <a:rPr lang="es-ES" sz="1200" b="1" dirty="0" smtClean="0">
                          <a:latin typeface="+mj-lt"/>
                        </a:rPr>
                        <a:t>-</a:t>
                      </a:r>
                      <a:r>
                        <a:rPr lang="es-ES" sz="1200" b="1" dirty="0" err="1" smtClean="0">
                          <a:latin typeface="+mj-lt"/>
                        </a:rPr>
                        <a:t>radius</a:t>
                      </a:r>
                      <a:endParaRPr lang="es-ES" sz="1200" b="1" dirty="0" smtClean="0">
                        <a:latin typeface="+mj-lt"/>
                      </a:endParaRPr>
                    </a:p>
                    <a:p>
                      <a:r>
                        <a:rPr lang="es-ES" sz="1200" b="1" dirty="0" err="1" smtClean="0">
                          <a:latin typeface="+mj-lt"/>
                        </a:rPr>
                        <a:t>border</a:t>
                      </a:r>
                      <a:r>
                        <a:rPr lang="es-ES" sz="1200" b="1" dirty="0" smtClean="0">
                          <a:latin typeface="+mj-lt"/>
                        </a:rPr>
                        <a:t>-top-</a:t>
                      </a:r>
                      <a:r>
                        <a:rPr lang="es-ES" sz="1200" b="1" dirty="0" err="1" smtClean="0">
                          <a:latin typeface="+mj-lt"/>
                        </a:rPr>
                        <a:t>left</a:t>
                      </a:r>
                      <a:r>
                        <a:rPr lang="es-ES" sz="1200" b="1" dirty="0" smtClean="0">
                          <a:latin typeface="+mj-lt"/>
                        </a:rPr>
                        <a:t>-</a:t>
                      </a:r>
                      <a:r>
                        <a:rPr lang="es-ES" sz="1200" b="1" dirty="0" err="1" smtClean="0">
                          <a:latin typeface="+mj-lt"/>
                        </a:rPr>
                        <a:t>radius</a:t>
                      </a:r>
                      <a:endParaRPr lang="es-ES" sz="1200" b="1" dirty="0" smtClean="0">
                        <a:latin typeface="+mj-lt"/>
                      </a:endParaRPr>
                    </a:p>
                    <a:p>
                      <a:r>
                        <a:rPr lang="es-ES" sz="1200" b="1" dirty="0" err="1" smtClean="0">
                          <a:latin typeface="+mj-lt"/>
                        </a:rPr>
                        <a:t>border-bottom-right-radius</a:t>
                      </a:r>
                      <a:endParaRPr lang="es-ES" sz="1200" b="1" dirty="0" smtClean="0">
                        <a:latin typeface="+mj-lt"/>
                      </a:endParaRPr>
                    </a:p>
                    <a:p>
                      <a:r>
                        <a:rPr lang="es-ES" sz="1200" b="1" dirty="0" err="1" smtClean="0">
                          <a:latin typeface="+mj-lt"/>
                        </a:rPr>
                        <a:t>border-bottom-left-radius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+mj-lt"/>
                        </a:rPr>
                        <a:t>Radio(s)</a:t>
                      </a:r>
                      <a:r>
                        <a:rPr lang="es-ES" sz="1200" baseline="0" dirty="0" smtClean="0">
                          <a:latin typeface="+mj-lt"/>
                        </a:rPr>
                        <a:t> de curvatura de las esquinas de los bordes</a:t>
                      </a:r>
                      <a:endParaRPr lang="es-ES" sz="1200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effectLst/>
                          <a:latin typeface="+mj-lt"/>
                        </a:rPr>
                        <a:t>[ &lt;longitud&gt; | &lt;%&gt; ] [ &lt;longitud&gt; | &lt;%&gt; ]?</a:t>
                      </a:r>
                      <a:endParaRPr lang="es-ES" sz="1200" dirty="0"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4168566053"/>
                  </a:ext>
                </a:extLst>
              </a:tr>
              <a:tr h="430898">
                <a:tc>
                  <a:txBody>
                    <a:bodyPr/>
                    <a:lstStyle/>
                    <a:p>
                      <a:r>
                        <a:rPr lang="es-ES" sz="1200" b="1" dirty="0" err="1" smtClean="0">
                          <a:latin typeface="+mj-lt"/>
                        </a:rPr>
                        <a:t>border-radius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atin typeface="+mj-lt"/>
                        </a:rPr>
                        <a:t>Radio(s) de curvatura de las esquinas de </a:t>
                      </a:r>
                      <a:r>
                        <a:rPr lang="es-ES" sz="1200" dirty="0">
                          <a:latin typeface="+mj-lt"/>
                        </a:rPr>
                        <a:t>varios bordes individuales</a:t>
                      </a:r>
                    </a:p>
                  </a:txBody>
                  <a:tcPr marL="47198" marR="47198" marT="23599" marB="23599" anchor="ctr"/>
                </a:tc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200" dirty="0" err="1" smtClean="0">
                          <a:effectLst/>
                          <a:latin typeface="+mj-lt"/>
                        </a:rPr>
                        <a:t>length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200" dirty="0" err="1" smtClean="0">
                          <a:effectLst/>
                          <a:latin typeface="+mj-lt"/>
                        </a:rPr>
                        <a:t>percentage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&gt; ]{1,4} [ / [ &lt;</a:t>
                      </a:r>
                      <a:r>
                        <a:rPr lang="es-ES" sz="1200" dirty="0" err="1" smtClean="0">
                          <a:effectLst/>
                          <a:latin typeface="+mj-lt"/>
                        </a:rPr>
                        <a:t>length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200" dirty="0" err="1" smtClean="0">
                          <a:effectLst/>
                          <a:latin typeface="+mj-lt"/>
                        </a:rPr>
                        <a:t>percentage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&gt; ]{1,4} ]?</a:t>
                      </a:r>
                    </a:p>
                    <a:p>
                      <a:endParaRPr lang="es-ES" sz="1200" dirty="0" smtClean="0">
                        <a:effectLst/>
                        <a:latin typeface="+mj-lt"/>
                      </a:endParaRPr>
                    </a:p>
                    <a:p>
                      <a:r>
                        <a:rPr lang="es-ES" sz="1200" b="1" dirty="0" smtClean="0">
                          <a:effectLst/>
                          <a:latin typeface="+mj-lt"/>
                        </a:rPr>
                        <a:t>Un valor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: todos igual</a:t>
                      </a:r>
                    </a:p>
                    <a:p>
                      <a:r>
                        <a:rPr lang="es-ES" sz="1200" b="1" dirty="0" smtClean="0">
                          <a:effectLst/>
                          <a:latin typeface="+mj-lt"/>
                        </a:rPr>
                        <a:t>Dos valores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: arriba-izquierda  y abajo-derecha | arriba-derecha y</a:t>
                      </a:r>
                      <a:r>
                        <a:rPr lang="es-ES" sz="1200" baseline="0" dirty="0" smtClean="0">
                          <a:effectLst/>
                          <a:latin typeface="+mj-lt"/>
                        </a:rPr>
                        <a:t> abajo-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izquierda</a:t>
                      </a:r>
                    </a:p>
                    <a:p>
                      <a:r>
                        <a:rPr lang="es-ES" sz="1200" b="1" dirty="0" smtClean="0">
                          <a:effectLst/>
                          <a:latin typeface="+mj-lt"/>
                        </a:rPr>
                        <a:t>Tres valores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: arriba-izquierda | arriba-derecha  y abajo-izquierda | abajo-derecha</a:t>
                      </a:r>
                    </a:p>
                    <a:p>
                      <a:r>
                        <a:rPr lang="es-ES" sz="1200" b="1" dirty="0" smtClean="0">
                          <a:effectLst/>
                          <a:latin typeface="+mj-lt"/>
                        </a:rPr>
                        <a:t>Cuatro valores</a:t>
                      </a:r>
                      <a:r>
                        <a:rPr lang="es-ES" sz="1200" dirty="0" smtClean="0">
                          <a:effectLst/>
                          <a:latin typeface="+mj-lt"/>
                        </a:rPr>
                        <a:t>: arriba-izquierda | arriba-derecha | abajo-derecha | abajo-izquierda.</a:t>
                      </a:r>
                    </a:p>
                    <a:p>
                      <a:endParaRPr lang="es-ES" sz="1200" dirty="0">
                        <a:effectLst/>
                        <a:latin typeface="+mj-lt"/>
                      </a:endParaRPr>
                    </a:p>
                  </a:txBody>
                  <a:tcPr marL="47198" marR="47198" marT="23599" marB="23599" anchor="ctr"/>
                </a:tc>
                <a:extLst>
                  <a:ext uri="{0D108BD9-81ED-4DB2-BD59-A6C34878D82A}">
                    <a16:rowId xmlns:a16="http://schemas.microsoft.com/office/drawing/2014/main" val="168946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9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err="1" smtClean="0"/>
              <a:t>Outline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442" y="1628800"/>
            <a:ext cx="7920880" cy="4968552"/>
          </a:xfrm>
        </p:spPr>
        <p:txBody>
          <a:bodyPr>
            <a:noAutofit/>
          </a:bodyPr>
          <a:lstStyle/>
          <a:p>
            <a:pPr marL="2857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>
                <a:latin typeface="+mj-lt"/>
              </a:rPr>
              <a:t>La </a:t>
            </a:r>
            <a:r>
              <a:rPr lang="es-ES" sz="1600" dirty="0" smtClean="0">
                <a:latin typeface="+mj-lt"/>
              </a:rPr>
              <a:t>propiedad </a:t>
            </a:r>
            <a:r>
              <a:rPr lang="es-ES" sz="1600" b="1" dirty="0" err="1">
                <a:latin typeface="+mj-lt"/>
              </a:rPr>
              <a:t>outline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smtClean="0">
                <a:latin typeface="+mj-lt"/>
              </a:rPr>
              <a:t>permite añadir un segundo borde a un determinado desplazamiento del primeros. El desplazamiento se define con la propiedad </a:t>
            </a:r>
            <a:r>
              <a:rPr lang="es-ES" sz="1600" b="1" dirty="0" err="1" smtClean="0">
                <a:latin typeface="+mj-lt"/>
              </a:rPr>
              <a:t>outline</a:t>
            </a:r>
            <a:r>
              <a:rPr lang="es-ES" sz="1600" b="1" dirty="0" smtClean="0">
                <a:latin typeface="+mj-lt"/>
              </a:rPr>
              <a:t>-offset</a:t>
            </a:r>
            <a:endParaRPr lang="es-ES" sz="16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b="1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b="1" dirty="0" smtClean="0">
                <a:latin typeface="+mj-lt"/>
              </a:rPr>
              <a:t> </a:t>
            </a:r>
            <a:endParaRPr lang="es-ES" sz="16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b="1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  <a:hlinkClick r:id="rId2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4960" y="2419536"/>
            <a:ext cx="3676922" cy="2246769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block;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 500px;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50px auto;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 15px;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lpx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solid #999999; 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</a:t>
            </a:r>
            <a:r>
              <a:rPr lang="en-U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</a:t>
            </a: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outline: 2px dashed #000000;</a:t>
            </a:r>
          </a:p>
          <a:p>
            <a:pPr marL="355600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outline-offset: l5px;</a:t>
            </a:r>
          </a:p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4" y="4945608"/>
            <a:ext cx="7283676" cy="1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92225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  <a:hlinkClick r:id="rId2"/>
              </a:rPr>
              <a:t>https://</a:t>
            </a:r>
            <a:r>
              <a:rPr lang="es-ES" sz="2000" dirty="0" smtClean="0">
                <a:latin typeface="+mj-lt"/>
                <a:hlinkClick r:id="rId2"/>
              </a:rPr>
              <a:t>www.w3schools.com/css/css3_border_images.asp</a:t>
            </a: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Se puede poner </a:t>
            </a:r>
            <a:r>
              <a:rPr lang="es-ES" sz="1800" dirty="0">
                <a:latin typeface="+mj-lt"/>
              </a:rPr>
              <a:t>una imagen como borde de un </a:t>
            </a:r>
            <a:r>
              <a:rPr lang="es-ES" sz="1800" dirty="0" smtClean="0">
                <a:latin typeface="+mj-lt"/>
              </a:rPr>
              <a:t>elemento</a:t>
            </a:r>
            <a:r>
              <a:rPr lang="es-ES" sz="1800" dirty="0">
                <a:latin typeface="+mj-lt"/>
              </a:rPr>
              <a:t>:</a:t>
            </a: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border-image-source</a:t>
            </a:r>
            <a:r>
              <a:rPr lang="es-ES" sz="1600" b="1" dirty="0">
                <a:latin typeface="+mj-lt"/>
              </a:rPr>
              <a:t>: </a:t>
            </a:r>
            <a:r>
              <a:rPr lang="es-ES" sz="1600" b="1" dirty="0" err="1">
                <a:latin typeface="+mj-lt"/>
              </a:rPr>
              <a:t>url</a:t>
            </a:r>
            <a:r>
              <a:rPr lang="es-ES" sz="1600" b="1" dirty="0">
                <a:latin typeface="+mj-lt"/>
              </a:rPr>
              <a:t>(imagen.gif)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smtClean="0">
                <a:latin typeface="+mj-lt"/>
              </a:rPr>
              <a:t>para indicar la ruta de la imagen.</a:t>
            </a:r>
            <a:endParaRPr lang="es-ES" sz="1600" dirty="0">
              <a:latin typeface="+mj-lt"/>
            </a:endParaRP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border-image-slice</a:t>
            </a:r>
            <a:r>
              <a:rPr lang="es-ES" sz="1600" b="1" dirty="0">
                <a:latin typeface="+mj-lt"/>
              </a:rPr>
              <a:t>: [&lt;número&gt; | &lt;porcentaje&gt;] {1,4} &amp;&amp; </a:t>
            </a:r>
            <a:r>
              <a:rPr lang="es-ES" sz="1600" b="1" dirty="0" err="1">
                <a:latin typeface="+mj-lt"/>
              </a:rPr>
              <a:t>fill</a:t>
            </a:r>
            <a:r>
              <a:rPr lang="es-ES" sz="1600" b="1" dirty="0">
                <a:latin typeface="+mj-lt"/>
              </a:rPr>
              <a:t>?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smtClean="0">
                <a:latin typeface="+mj-lt"/>
              </a:rPr>
              <a:t>divide </a:t>
            </a:r>
            <a:r>
              <a:rPr lang="es-ES" sz="1600" dirty="0">
                <a:latin typeface="+mj-lt"/>
              </a:rPr>
              <a:t>la imagen en varias áreas, las cuales se corresponden con las distintas zonas del borde.</a:t>
            </a: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border-image-outset</a:t>
            </a:r>
            <a:r>
              <a:rPr lang="es-ES" sz="1600" b="1" dirty="0">
                <a:latin typeface="+mj-lt"/>
              </a:rPr>
              <a:t>: [&lt;medida&gt; | &lt;número&gt;] {1,4}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smtClean="0">
                <a:latin typeface="+mj-lt"/>
              </a:rPr>
              <a:t>indica </a:t>
            </a:r>
            <a:r>
              <a:rPr lang="es-ES" sz="1600" dirty="0">
                <a:latin typeface="+mj-lt"/>
              </a:rPr>
              <a:t>el área de la imagen que puede extenderse más allá de la caja que lo contiene</a:t>
            </a:r>
            <a:r>
              <a:rPr lang="es-ES" sz="1600" dirty="0" smtClean="0">
                <a:latin typeface="+mj-lt"/>
              </a:rPr>
              <a:t>.</a:t>
            </a: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>
                <a:latin typeface="+mj-lt"/>
              </a:rPr>
              <a:t>border-image-width</a:t>
            </a:r>
            <a:r>
              <a:rPr lang="es-ES" sz="1600" b="1" dirty="0">
                <a:latin typeface="+mj-lt"/>
              </a:rPr>
              <a:t>: [&lt;medida&gt; | &lt;porcentaje&gt; | &lt;número&gt; | auto] {1,4i}:</a:t>
            </a:r>
            <a:r>
              <a:rPr lang="es-ES" sz="1600" dirty="0">
                <a:latin typeface="+mj-lt"/>
              </a:rPr>
              <a:t> indica el área donde se coloca la imagen, que por defecto se corresponde con el área del borde.</a:t>
            </a: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>
                <a:latin typeface="+mj-lt"/>
              </a:rPr>
              <a:t>border-image-repeat</a:t>
            </a:r>
            <a:r>
              <a:rPr lang="es-ES" sz="1600" b="1" dirty="0">
                <a:latin typeface="+mj-lt"/>
              </a:rPr>
              <a:t>: [ </a:t>
            </a:r>
            <a:r>
              <a:rPr lang="es-ES" sz="1600" b="1" dirty="0" err="1">
                <a:latin typeface="+mj-lt"/>
              </a:rPr>
              <a:t>stretch</a:t>
            </a:r>
            <a:r>
              <a:rPr lang="es-ES" sz="1600" b="1" dirty="0">
                <a:latin typeface="+mj-lt"/>
              </a:rPr>
              <a:t> | </a:t>
            </a:r>
            <a:r>
              <a:rPr lang="es-ES" sz="1600" b="1" dirty="0" err="1">
                <a:latin typeface="+mj-lt"/>
              </a:rPr>
              <a:t>repeat</a:t>
            </a:r>
            <a:r>
              <a:rPr lang="es-ES" sz="1600" b="1" dirty="0">
                <a:latin typeface="+mj-lt"/>
              </a:rPr>
              <a:t> | round | </a:t>
            </a:r>
            <a:r>
              <a:rPr lang="es-ES" sz="1600" b="1" dirty="0" err="1">
                <a:latin typeface="+mj-lt"/>
              </a:rPr>
              <a:t>space</a:t>
            </a:r>
            <a:r>
              <a:rPr lang="es-ES" sz="1600" b="1" dirty="0">
                <a:latin typeface="+mj-lt"/>
              </a:rPr>
              <a:t> ]{1,2}</a:t>
            </a:r>
            <a:r>
              <a:rPr lang="es-ES" sz="1600" dirty="0">
                <a:latin typeface="+mj-lt"/>
              </a:rPr>
              <a:t>: indica si la imagen se va a repetir o no (Si ponemos dos valores el primero corresponde a los bordes horizontales, y el segundo a los verticales):</a:t>
            </a:r>
            <a:endParaRPr lang="es-ES" sz="1600" dirty="0" smtClean="0">
              <a:latin typeface="+mj-lt"/>
            </a:endParaRPr>
          </a:p>
          <a:p>
            <a:pPr marL="72517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Courier New" panose="02070309020205020404" pitchFamily="49" charset="0"/>
              <a:buChar char="o"/>
            </a:pPr>
            <a:r>
              <a:rPr lang="es-ES" sz="1500" b="1" dirty="0" err="1" smtClean="0">
                <a:latin typeface="+mj-lt"/>
              </a:rPr>
              <a:t>stretch</a:t>
            </a:r>
            <a:r>
              <a:rPr lang="es-ES" sz="1500" dirty="0" smtClean="0">
                <a:latin typeface="+mj-lt"/>
              </a:rPr>
              <a:t>: la imagen no se repite, se estirará para adaptarse</a:t>
            </a:r>
          </a:p>
          <a:p>
            <a:pPr marL="72517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Courier New" panose="02070309020205020404" pitchFamily="49" charset="0"/>
              <a:buChar char="o"/>
            </a:pPr>
            <a:r>
              <a:rPr lang="es-ES" sz="1500" b="1" dirty="0" err="1" smtClean="0">
                <a:latin typeface="+mj-lt"/>
              </a:rPr>
              <a:t>repeat</a:t>
            </a:r>
            <a:r>
              <a:rPr lang="es-ES" sz="1500" dirty="0" smtClean="0">
                <a:latin typeface="+mj-lt"/>
              </a:rPr>
              <a:t> </a:t>
            </a:r>
            <a:r>
              <a:rPr lang="es-ES" sz="1500" dirty="0">
                <a:latin typeface="+mj-lt"/>
              </a:rPr>
              <a:t>la imagen simplemente se repite, </a:t>
            </a:r>
            <a:endParaRPr lang="es-ES" sz="1500" dirty="0" smtClean="0">
              <a:latin typeface="+mj-lt"/>
            </a:endParaRPr>
          </a:p>
          <a:p>
            <a:pPr marL="72517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Courier New" panose="02070309020205020404" pitchFamily="49" charset="0"/>
              <a:buChar char="o"/>
            </a:pPr>
            <a:r>
              <a:rPr lang="es-ES" sz="1500" b="1" dirty="0" smtClean="0">
                <a:latin typeface="+mj-lt"/>
              </a:rPr>
              <a:t>round</a:t>
            </a:r>
            <a:r>
              <a:rPr lang="es-ES" sz="1500" dirty="0" smtClean="0">
                <a:latin typeface="+mj-lt"/>
              </a:rPr>
              <a:t> la imagen se repite pero </a:t>
            </a:r>
            <a:r>
              <a:rPr lang="es-ES" sz="1500" dirty="0">
                <a:latin typeface="+mj-lt"/>
              </a:rPr>
              <a:t>un número entero de repeticiones (sin imágenes a medias), para ello ajusta el tamaño de la imagen</a:t>
            </a:r>
            <a:r>
              <a:rPr lang="es-ES" sz="1500" dirty="0" smtClean="0">
                <a:latin typeface="+mj-lt"/>
              </a:rPr>
              <a:t>.</a:t>
            </a:r>
          </a:p>
          <a:p>
            <a:pPr marL="72517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Courier New" panose="02070309020205020404" pitchFamily="49" charset="0"/>
              <a:buChar char="o"/>
            </a:pPr>
            <a:r>
              <a:rPr lang="es-ES" sz="1500" b="1" dirty="0" err="1" smtClean="0">
                <a:latin typeface="+mj-lt"/>
              </a:rPr>
              <a:t>space</a:t>
            </a:r>
            <a:r>
              <a:rPr lang="es-ES" sz="1500" dirty="0" smtClean="0">
                <a:latin typeface="+mj-lt"/>
              </a:rPr>
              <a:t> igual que round pero en vez de ajustar la imagen deja espacios en blanco alrededor para adaptarse.</a:t>
            </a:r>
            <a:endParaRPr lang="es-ES" sz="1500" dirty="0">
              <a:latin typeface="+mj-lt"/>
            </a:endParaRPr>
          </a:p>
          <a:p>
            <a:pPr marL="45085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8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 smtClean="0">
                <a:latin typeface="+mj-lt"/>
              </a:rPr>
              <a:t>Todas </a:t>
            </a:r>
            <a:r>
              <a:rPr lang="es-ES" sz="2000" dirty="0">
                <a:latin typeface="+mj-lt"/>
              </a:rPr>
              <a:t>las propiedades anteriores pueden especificarse en una sola propiedad </a:t>
            </a:r>
            <a:r>
              <a:rPr lang="es-ES" sz="2000" dirty="0" smtClean="0">
                <a:latin typeface="+mj-lt"/>
              </a:rPr>
              <a:t>abreviada:</a:t>
            </a:r>
            <a:endParaRPr lang="es-ES" sz="2000" dirty="0">
              <a:latin typeface="+mj-lt"/>
            </a:endParaRPr>
          </a:p>
          <a:p>
            <a:pPr marL="36195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  <a:tabLst>
                <a:tab pos="7267575" algn="l"/>
              </a:tabLst>
            </a:pPr>
            <a:r>
              <a:rPr lang="es-ES" sz="2000" b="1" dirty="0" err="1">
                <a:latin typeface="+mj-lt"/>
              </a:rPr>
              <a:t>border-image</a:t>
            </a:r>
            <a:r>
              <a:rPr lang="es-ES" sz="2000" b="1" dirty="0">
                <a:latin typeface="+mj-lt"/>
              </a:rPr>
              <a:t>: &lt;</a:t>
            </a:r>
            <a:r>
              <a:rPr lang="es-ES" sz="2000" b="1" dirty="0" err="1">
                <a:latin typeface="+mj-lt"/>
              </a:rPr>
              <a:t>border-image-source</a:t>
            </a:r>
            <a:r>
              <a:rPr lang="es-ES" sz="2000" b="1" dirty="0">
                <a:latin typeface="+mj-lt"/>
              </a:rPr>
              <a:t>&gt; || &lt;</a:t>
            </a:r>
            <a:r>
              <a:rPr lang="es-ES" sz="2000" b="1" dirty="0" err="1">
                <a:latin typeface="+mj-lt"/>
              </a:rPr>
              <a:t>border-image-slice</a:t>
            </a:r>
            <a:r>
              <a:rPr lang="es-ES" sz="2000" b="1" dirty="0">
                <a:latin typeface="+mj-lt"/>
              </a:rPr>
              <a:t>&gt; [ / &lt;</a:t>
            </a:r>
            <a:r>
              <a:rPr lang="es-ES" sz="2000" b="1" dirty="0" err="1">
                <a:latin typeface="+mj-lt"/>
              </a:rPr>
              <a:t>border-image-width</a:t>
            </a:r>
            <a:r>
              <a:rPr lang="es-ES" sz="2000" b="1" dirty="0">
                <a:latin typeface="+mj-lt"/>
              </a:rPr>
              <a:t>&gt;? [ / &lt;</a:t>
            </a:r>
            <a:r>
              <a:rPr lang="es-ES" sz="2000" b="1" dirty="0" err="1">
                <a:latin typeface="+mj-lt"/>
              </a:rPr>
              <a:t>border-image-outset</a:t>
            </a:r>
            <a:r>
              <a:rPr lang="es-ES" sz="2000" b="1" dirty="0">
                <a:latin typeface="+mj-lt"/>
              </a:rPr>
              <a:t>&gt; ]? ]? || &lt;</a:t>
            </a:r>
            <a:r>
              <a:rPr lang="es-ES" sz="2000" b="1" dirty="0" err="1">
                <a:latin typeface="+mj-lt"/>
              </a:rPr>
              <a:t>border-image-repeat</a:t>
            </a:r>
            <a:r>
              <a:rPr lang="es-ES" sz="2000" b="1" dirty="0">
                <a:latin typeface="+mj-lt"/>
              </a:rPr>
              <a:t>&gt;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Las propiedades </a:t>
            </a:r>
            <a:r>
              <a:rPr lang="es-ES" sz="2000" dirty="0" err="1">
                <a:latin typeface="+mj-lt"/>
              </a:rPr>
              <a:t>border-image-width</a:t>
            </a:r>
            <a:r>
              <a:rPr lang="es-ES" sz="2000" dirty="0">
                <a:latin typeface="+mj-lt"/>
              </a:rPr>
              <a:t> y </a:t>
            </a:r>
            <a:r>
              <a:rPr lang="es-ES" sz="2000" dirty="0" err="1">
                <a:latin typeface="+mj-lt"/>
              </a:rPr>
              <a:t>border-image-outset</a:t>
            </a:r>
            <a:r>
              <a:rPr lang="es-ES" sz="2000" dirty="0">
                <a:latin typeface="+mj-lt"/>
              </a:rPr>
              <a:t> son opcionales y además se debe escribir una barra inclinada delante de ellas. Las demás son obligatorias</a:t>
            </a:r>
            <a:r>
              <a:rPr lang="es-ES" sz="2000" dirty="0" smtClean="0">
                <a:latin typeface="+mj-lt"/>
              </a:rPr>
              <a:t>.</a:t>
            </a:r>
            <a:endParaRPr lang="es-ES" sz="20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err="1" smtClean="0">
                <a:latin typeface="+mj-lt"/>
              </a:rPr>
              <a:t>border-image-slice</a:t>
            </a:r>
            <a:endParaRPr lang="es-ES" sz="2000" b="1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Una sola </a:t>
            </a:r>
            <a:r>
              <a:rPr lang="es-ES" sz="1600" dirty="0">
                <a:latin typeface="+mj-lt"/>
              </a:rPr>
              <a:t>imagen es la que nos servirá para ponerla en los cuatro bordes y las cuatro esquinas del borde, para ello la propiedad </a:t>
            </a:r>
            <a:r>
              <a:rPr lang="es-ES" sz="1600" dirty="0" err="1" smtClean="0">
                <a:latin typeface="+mj-lt"/>
              </a:rPr>
              <a:t>border-image-slice</a:t>
            </a:r>
            <a:r>
              <a:rPr lang="es-ES" sz="1600" dirty="0" smtClean="0">
                <a:latin typeface="+mj-lt"/>
              </a:rPr>
              <a:t> nos </a:t>
            </a:r>
            <a:r>
              <a:rPr lang="es-ES" sz="1600" dirty="0">
                <a:latin typeface="+mj-lt"/>
              </a:rPr>
              <a:t>divide la imagen en una serie de diferentes áreas, que se corresponden con los laterales y las esquinas del borde. </a:t>
            </a:r>
            <a:r>
              <a:rPr lang="es-ES" sz="1600" dirty="0" smtClean="0">
                <a:latin typeface="+mj-lt"/>
              </a:rPr>
              <a:t>La propiedad </a:t>
            </a:r>
            <a:r>
              <a:rPr lang="es-ES" sz="1600" dirty="0" err="1">
                <a:latin typeface="+mj-lt"/>
              </a:rPr>
              <a:t>border-image-slice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smtClean="0">
                <a:latin typeface="+mj-lt"/>
              </a:rPr>
              <a:t>crea </a:t>
            </a:r>
            <a:r>
              <a:rPr lang="es-ES" sz="1600" dirty="0">
                <a:latin typeface="+mj-lt"/>
              </a:rPr>
              <a:t>cuatro líneas de partición que se corresponden con los cuatro valores como máximo que podemos darle a esta propiedad y que se distribuyen como en el siguiente esquema: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82"/>
          <a:stretch/>
        </p:blipFill>
        <p:spPr bwMode="auto">
          <a:xfrm>
            <a:off x="2771800" y="3639772"/>
            <a:ext cx="3665220" cy="3117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29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err="1">
                <a:latin typeface="+mj-lt"/>
              </a:rPr>
              <a:t>border-image-slice</a:t>
            </a:r>
            <a:endParaRPr lang="es-ES" sz="20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El </a:t>
            </a:r>
            <a:r>
              <a:rPr lang="es-ES" sz="1600" dirty="0">
                <a:latin typeface="+mj-lt"/>
              </a:rPr>
              <a:t>cuadrado coloreado de azul representa a la imagen. Las líneas 1, 2, 3, y 4 dividen la imagen en nueve partes. Estas líneas vienen marcadas por los valores indicados en </a:t>
            </a:r>
            <a:r>
              <a:rPr lang="es-ES" sz="1600" dirty="0" err="1">
                <a:latin typeface="+mj-lt"/>
              </a:rPr>
              <a:t>border-image-slice</a:t>
            </a:r>
            <a:r>
              <a:rPr lang="es-ES" sz="1600" dirty="0">
                <a:latin typeface="+mj-lt"/>
              </a:rPr>
              <a:t>, miden la distancia desde su respectivo borde a la línea. Línea 1: borde superior; línea 2: borde derecho; línea 3: borde inferior; línea 4: borde izquierdo.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Si hay cuatro valores estos toman el orden visto anteriormente. Si hay 3 valores el primero es el superior, el segundo los dos laterales, y el tercero el inferior. Si hay dos valores el primero corresponde a las líneas horizontales y el segundo a las verticales. Si hay un sólo valor, es el mismo para todas las líneas.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La imagen queda dividida en nueve zonas. cuatro esquinas, cuatro laterales, y una zona central. Estas se corresponden con las cuatro esquinas del borde, los cuatro laterales del borde, y el contenedor de la imagen respectivamente. La parte de la imagen que quede en cada una de estas zonas es la que se verá en el sitio que le corresponde.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8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  <a:endParaRPr lang="es-ES" sz="20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Vamos </a:t>
            </a:r>
            <a:r>
              <a:rPr lang="es-ES" sz="1800" dirty="0">
                <a:latin typeface="+mj-lt"/>
              </a:rPr>
              <a:t>a </a:t>
            </a:r>
            <a:r>
              <a:rPr lang="es-ES" sz="1800" dirty="0" smtClean="0">
                <a:latin typeface="+mj-lt"/>
              </a:rPr>
              <a:t>partir de una caja con un borde: </a:t>
            </a: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800" dirty="0" smtClean="0">
                <a:latin typeface="+mj-lt"/>
              </a:rPr>
              <a:t>El borde es </a:t>
            </a:r>
            <a:r>
              <a:rPr lang="es-ES" sz="1800" dirty="0">
                <a:latin typeface="+mj-lt"/>
              </a:rPr>
              <a:t>lo bastante ancho como para que pueda contener las </a:t>
            </a:r>
            <a:r>
              <a:rPr lang="es-ES" sz="1800" dirty="0" smtClean="0">
                <a:latin typeface="+mj-lt"/>
              </a:rPr>
              <a:t>imágenes.</a:t>
            </a:r>
            <a:endParaRPr lang="es-ES" sz="18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51223" y="2574905"/>
            <a:ext cx="6279554" cy="2246769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capaborde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1950" indent="0" eaLnBrk="1" hangingPunct="1">
              <a:buNone/>
            </a:pP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 </a:t>
            </a:r>
          </a:p>
          <a:p>
            <a:pPr marL="361950" indent="0" eaLnBrk="1" hangingPunct="1">
              <a:buNone/>
            </a:pP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150px; </a:t>
            </a:r>
          </a:p>
          <a:p>
            <a:pPr marL="361950" indent="0" eaLnBrk="1" hangingPunct="1">
              <a:buNone/>
            </a:pPr>
            <a:r>
              <a:rPr lang="es-ES" altLang="es-E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30px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blue; 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s-ES" altLang="es-E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capaborde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61950" indent="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p&gt;Elemento con bordes con imágenes.&lt;/p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1950" indent="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p&gt;Visible en los principales navegadores.&lt;/p&gt;</a:t>
            </a:r>
          </a:p>
          <a:p>
            <a:pPr marL="266700" indent="-266700" eaLnBrk="1" hangingPunct="1">
              <a:buNone/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8260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  <a:endParaRPr lang="es-ES" sz="20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 smtClean="0">
                <a:latin typeface="+mj-lt"/>
              </a:rPr>
              <a:t>Si </a:t>
            </a:r>
            <a:r>
              <a:rPr lang="es-ES" sz="1600" dirty="0">
                <a:latin typeface="+mj-lt"/>
              </a:rPr>
              <a:t>tenemos la siguiente imagen de 150px x 150px: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Al aplicar la propiedad </a:t>
            </a:r>
            <a:r>
              <a:rPr lang="es-ES" sz="1600" dirty="0" err="1">
                <a:latin typeface="+mj-lt"/>
              </a:rPr>
              <a:t>border-image-slice</a:t>
            </a:r>
            <a:r>
              <a:rPr lang="es-ES" sz="1600" dirty="0">
                <a:latin typeface="+mj-lt"/>
              </a:rPr>
              <a:t>: 33% la imagen queda dividida en nueve partes iguales de la siguiente manera: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Cada una de estas partes de la imagen es la que se verá en su correspondiente parte del borde.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97" y="2636912"/>
            <a:ext cx="1079086" cy="10790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90" y="5252545"/>
            <a:ext cx="1231499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 con imágenes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b="1" dirty="0" smtClean="0">
                <a:latin typeface="+mj-lt"/>
              </a:rPr>
              <a:t>Ejemplo</a:t>
            </a:r>
            <a:endParaRPr lang="es-ES" sz="2000" b="1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 smtClean="0">
                <a:latin typeface="+mj-lt"/>
              </a:rPr>
              <a:t>A </a:t>
            </a:r>
            <a:r>
              <a:rPr lang="es-ES" sz="2000" dirty="0">
                <a:latin typeface="+mj-lt"/>
              </a:rPr>
              <a:t>continuación </a:t>
            </a:r>
            <a:r>
              <a:rPr lang="es-ES" sz="2000" dirty="0" smtClean="0">
                <a:latin typeface="+mj-lt"/>
              </a:rPr>
              <a:t>incluimos </a:t>
            </a:r>
            <a:r>
              <a:rPr lang="es-ES" sz="2000" dirty="0">
                <a:latin typeface="+mj-lt"/>
              </a:rPr>
              <a:t>el borde </a:t>
            </a:r>
            <a:r>
              <a:rPr lang="es-ES" sz="2000" dirty="0" smtClean="0">
                <a:latin typeface="+mj-lt"/>
              </a:rPr>
              <a:t>de la imagen:</a:t>
            </a: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82863" y="2536498"/>
            <a:ext cx="6279554" cy="2292935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capaborde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195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 </a:t>
            </a:r>
          </a:p>
          <a:p>
            <a:pPr marL="36195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150px; </a:t>
            </a:r>
          </a:p>
          <a:p>
            <a:pPr marL="36195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30px 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blue; </a:t>
            </a:r>
            <a:endParaRPr lang="es-ES" altLang="es-ES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border-image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imagenes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/imagen.jpg) 33% round;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s-ES" altLang="es-E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capaborde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6195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&lt;p&gt;Elemento con bordes con imágenes.&lt;/p&gt;</a:t>
            </a:r>
          </a:p>
          <a:p>
            <a:pPr marL="36195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&lt;p&gt;Visible en los principales navegadores.&lt;/p&gt;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s-ES" altLang="es-E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altLang="es-E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106700"/>
            <a:ext cx="2828852" cy="16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Modelo de cajas (box </a:t>
            </a:r>
            <a:r>
              <a:rPr lang="es-ES" sz="4000" dirty="0" err="1"/>
              <a:t>model</a:t>
            </a:r>
            <a:r>
              <a:rPr lang="es-ES" sz="4000" dirty="0" smtClean="0"/>
              <a:t>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84784"/>
            <a:ext cx="792088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El </a:t>
            </a:r>
            <a:r>
              <a:rPr lang="es-ES" sz="1700" b="1" dirty="0">
                <a:latin typeface="+mj-lt"/>
              </a:rPr>
              <a:t>"box </a:t>
            </a:r>
            <a:r>
              <a:rPr lang="es-ES" sz="1700" b="1" dirty="0" err="1">
                <a:latin typeface="+mj-lt"/>
              </a:rPr>
              <a:t>model</a:t>
            </a:r>
            <a:r>
              <a:rPr lang="es-ES" sz="1700" b="1" dirty="0">
                <a:latin typeface="+mj-lt"/>
              </a:rPr>
              <a:t>" </a:t>
            </a:r>
            <a:r>
              <a:rPr lang="es-ES" sz="1700" dirty="0">
                <a:latin typeface="+mj-lt"/>
              </a:rPr>
              <a:t>es el comportamiento de CSS que hace que todos los elementos incluidos en una página HTML se representen mediante </a:t>
            </a:r>
            <a:r>
              <a:rPr lang="es-ES" sz="1700" b="1" dirty="0">
                <a:latin typeface="+mj-lt"/>
              </a:rPr>
              <a:t>cajas rectangulares</a:t>
            </a:r>
            <a:r>
              <a:rPr lang="es-ES" sz="1700" dirty="0">
                <a:latin typeface="+mj-lt"/>
              </a:rPr>
              <a:t>. </a:t>
            </a:r>
          </a:p>
          <a:p>
            <a:pPr marL="265113" lvl="1" indent="-265113" algn="just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CSS permite controlar el </a:t>
            </a:r>
            <a:r>
              <a:rPr lang="es-ES" sz="1700" b="1" dirty="0">
                <a:latin typeface="+mj-lt"/>
              </a:rPr>
              <a:t>aspecto</a:t>
            </a:r>
            <a:r>
              <a:rPr lang="es-ES" sz="1700" dirty="0">
                <a:latin typeface="+mj-lt"/>
              </a:rPr>
              <a:t> de todas las cajas</a:t>
            </a:r>
            <a:r>
              <a:rPr lang="es-ES" sz="1700" dirty="0" smtClean="0">
                <a:latin typeface="+mj-lt"/>
              </a:rPr>
              <a:t>.</a:t>
            </a:r>
          </a:p>
          <a:p>
            <a:pPr marL="265113" lvl="1" indent="-265113" algn="just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La mayoría de </a:t>
            </a:r>
            <a:r>
              <a:rPr lang="es-ES" sz="1700" b="1" dirty="0">
                <a:latin typeface="+mj-lt"/>
              </a:rPr>
              <a:t>cajas</a:t>
            </a:r>
            <a:r>
              <a:rPr lang="es-ES" sz="1700" dirty="0">
                <a:latin typeface="+mj-lt"/>
              </a:rPr>
              <a:t> de las páginas web no muestran ningún color de fondo ni ningún borde; </a:t>
            </a:r>
            <a:r>
              <a:rPr lang="es-ES" sz="1700" b="1" dirty="0">
                <a:latin typeface="+mj-lt"/>
              </a:rPr>
              <a:t>no son visibles a simple vista</a:t>
            </a:r>
            <a:r>
              <a:rPr lang="es-ES" sz="1700" dirty="0">
                <a:latin typeface="+mj-lt"/>
              </a:rPr>
              <a:t>.</a:t>
            </a: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2050" name="Picture 2" descr="http://librosweb.es/img/css/f04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996952"/>
            <a:ext cx="4438294" cy="343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Box-</a:t>
            </a:r>
            <a:r>
              <a:rPr lang="es-ES" sz="4000" dirty="0" err="1" smtClean="0"/>
              <a:t>Sizing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442" y="1628800"/>
            <a:ext cx="7920880" cy="4968552"/>
          </a:xfrm>
        </p:spPr>
        <p:txBody>
          <a:bodyPr>
            <a:noAutofit/>
          </a:bodyPr>
          <a:lstStyle/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 smtClean="0">
                <a:latin typeface="+mj-lt"/>
              </a:rPr>
              <a:t>La propiedad </a:t>
            </a:r>
            <a:r>
              <a:rPr lang="es-ES" sz="1600" b="1" dirty="0">
                <a:latin typeface="+mj-lt"/>
              </a:rPr>
              <a:t>box-</a:t>
            </a:r>
            <a:r>
              <a:rPr lang="es-ES" sz="1600" b="1" dirty="0" err="1">
                <a:latin typeface="+mj-lt"/>
              </a:rPr>
              <a:t>sizing</a:t>
            </a:r>
            <a:r>
              <a:rPr lang="es-ES" sz="1600" dirty="0">
                <a:latin typeface="+mj-lt"/>
              </a:rPr>
              <a:t>, 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>
                <a:latin typeface="+mj-lt"/>
              </a:rPr>
              <a:t>permite cambiar la forma en la que el tamaño de un elemento es calculado y obliga a los </a:t>
            </a:r>
            <a:r>
              <a:rPr lang="es-ES" sz="1600" dirty="0" smtClean="0">
                <a:latin typeface="+mj-lt"/>
              </a:rPr>
              <a:t>navegadores </a:t>
            </a:r>
            <a:r>
              <a:rPr lang="es-ES" sz="1600" dirty="0">
                <a:latin typeface="+mj-lt"/>
              </a:rPr>
              <a:t>a incluir el relleno y el borde </a:t>
            </a:r>
            <a:r>
              <a:rPr lang="es-ES" sz="1600" dirty="0" smtClean="0">
                <a:latin typeface="+mj-lt"/>
              </a:rPr>
              <a:t>en las propiedades </a:t>
            </a:r>
            <a:r>
              <a:rPr lang="es-ES" sz="1600" dirty="0" err="1" smtClean="0">
                <a:latin typeface="+mj-lt"/>
              </a:rPr>
              <a:t>width</a:t>
            </a:r>
            <a:r>
              <a:rPr lang="es-ES" sz="1600" dirty="0" smtClean="0">
                <a:latin typeface="+mj-lt"/>
              </a:rPr>
              <a:t> y </a:t>
            </a:r>
            <a:r>
              <a:rPr lang="es-ES" sz="1600" dirty="0" err="1" smtClean="0">
                <a:latin typeface="+mj-lt"/>
              </a:rPr>
              <a:t>height</a:t>
            </a:r>
            <a:r>
              <a:rPr lang="es-ES" sz="1600" dirty="0" smtClean="0">
                <a:latin typeface="+mj-lt"/>
              </a:rPr>
              <a:t>.</a:t>
            </a:r>
            <a:endParaRPr lang="es-ES" sz="1600" dirty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dirty="0" smtClean="0">
                <a:latin typeface="+mj-lt"/>
              </a:rPr>
              <a:t>La </a:t>
            </a:r>
            <a:r>
              <a:rPr lang="es-ES" sz="1600" dirty="0">
                <a:latin typeface="+mj-lt"/>
              </a:rPr>
              <a:t>propiedad box-</a:t>
            </a:r>
            <a:r>
              <a:rPr lang="es-ES" sz="1600" dirty="0" err="1">
                <a:latin typeface="+mj-lt"/>
              </a:rPr>
              <a:t>sizing</a:t>
            </a:r>
            <a:r>
              <a:rPr lang="es-ES" sz="1600" dirty="0">
                <a:latin typeface="+mj-lt"/>
              </a:rPr>
              <a:t> puede tomar tres valores:</a:t>
            </a:r>
          </a:p>
          <a:p>
            <a:pPr marL="61722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content</a:t>
            </a:r>
            <a:r>
              <a:rPr lang="es-ES" sz="1600" b="1" dirty="0" smtClean="0">
                <a:latin typeface="+mj-lt"/>
              </a:rPr>
              <a:t>-box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err="1" smtClean="0">
                <a:latin typeface="+mj-lt"/>
              </a:rPr>
              <a:t>valorpor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>
                <a:latin typeface="+mj-lt"/>
              </a:rPr>
              <a:t>defecto. Las propiedades </a:t>
            </a:r>
            <a:r>
              <a:rPr lang="es-ES" sz="1600" dirty="0" err="1">
                <a:latin typeface="+mj-lt"/>
              </a:rPr>
              <a:t>width</a:t>
            </a:r>
            <a:r>
              <a:rPr lang="es-ES" sz="1600" dirty="0">
                <a:latin typeface="+mj-lt"/>
              </a:rPr>
              <a:t> y </a:t>
            </a:r>
            <a:r>
              <a:rPr lang="es-ES" sz="1600" dirty="0" err="1">
                <a:latin typeface="+mj-lt"/>
              </a:rPr>
              <a:t>height</a:t>
            </a:r>
            <a:r>
              <a:rPr lang="es-ES" sz="1600" dirty="0">
                <a:latin typeface="+mj-lt"/>
              </a:rPr>
              <a:t> son las medidas del contenido, pero no incluyen el relleno, el borde o el margen.</a:t>
            </a:r>
          </a:p>
          <a:p>
            <a:pPr marL="61722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padding</a:t>
            </a:r>
            <a:r>
              <a:rPr lang="es-ES" sz="1600" b="1" dirty="0" smtClean="0">
                <a:latin typeface="+mj-lt"/>
              </a:rPr>
              <a:t>-box</a:t>
            </a:r>
            <a:r>
              <a:rPr lang="es-ES" sz="1600" dirty="0">
                <a:latin typeface="+mj-lt"/>
              </a:rPr>
              <a:t>: en este caso las propiedades </a:t>
            </a:r>
            <a:r>
              <a:rPr lang="es-ES" sz="1600" dirty="0" err="1">
                <a:latin typeface="+mj-lt"/>
              </a:rPr>
              <a:t>width</a:t>
            </a:r>
            <a:r>
              <a:rPr lang="es-ES" sz="1600" dirty="0">
                <a:latin typeface="+mj-lt"/>
              </a:rPr>
              <a:t> y </a:t>
            </a:r>
            <a:r>
              <a:rPr lang="es-ES" sz="1600" dirty="0" err="1">
                <a:latin typeface="+mj-lt"/>
              </a:rPr>
              <a:t>height</a:t>
            </a:r>
            <a:r>
              <a:rPr lang="es-ES" sz="1600" dirty="0">
                <a:latin typeface="+mj-lt"/>
              </a:rPr>
              <a:t> incluyen el </a:t>
            </a:r>
            <a:r>
              <a:rPr lang="es-ES" sz="1600" dirty="0" err="1">
                <a:latin typeface="+mj-lt"/>
              </a:rPr>
              <a:t>padding</a:t>
            </a:r>
            <a:r>
              <a:rPr lang="es-ES" sz="1600" dirty="0">
                <a:latin typeface="+mj-lt"/>
              </a:rPr>
              <a:t> o relleno pero no incluyen el borde y el margen.</a:t>
            </a:r>
          </a:p>
          <a:p>
            <a:pPr marL="617220" lvl="3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1600" b="1" dirty="0" err="1" smtClean="0">
                <a:latin typeface="+mj-lt"/>
              </a:rPr>
              <a:t>border</a:t>
            </a:r>
            <a:r>
              <a:rPr lang="es-ES" sz="1600" b="1" dirty="0" smtClean="0">
                <a:latin typeface="+mj-lt"/>
              </a:rPr>
              <a:t>-box</a:t>
            </a:r>
            <a:r>
              <a:rPr lang="es-ES" sz="1600" dirty="0">
                <a:latin typeface="+mj-lt"/>
              </a:rPr>
              <a:t>: en este caso las propiedades </a:t>
            </a:r>
            <a:r>
              <a:rPr lang="es-ES" sz="1600" dirty="0" err="1">
                <a:latin typeface="+mj-lt"/>
              </a:rPr>
              <a:t>width</a:t>
            </a:r>
            <a:r>
              <a:rPr lang="es-ES" sz="1600" dirty="0">
                <a:latin typeface="+mj-lt"/>
              </a:rPr>
              <a:t> y </a:t>
            </a:r>
            <a:r>
              <a:rPr lang="es-ES" sz="1600" dirty="0" err="1">
                <a:latin typeface="+mj-lt"/>
              </a:rPr>
              <a:t>height</a:t>
            </a:r>
            <a:r>
              <a:rPr lang="es-ES" sz="1600" dirty="0">
                <a:latin typeface="+mj-lt"/>
              </a:rPr>
              <a:t> incluyen el relleno y el borde, pero no el </a:t>
            </a:r>
            <a:r>
              <a:rPr lang="es-ES" sz="1600" dirty="0" err="1">
                <a:latin typeface="+mj-lt"/>
              </a:rPr>
              <a:t>margin</a:t>
            </a:r>
            <a:r>
              <a:rPr lang="es-ES" sz="1600" dirty="0">
                <a:latin typeface="+mj-lt"/>
              </a:rPr>
              <a:t>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b="1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b="1" dirty="0" smtClean="0">
              <a:latin typeface="+mj-lt"/>
              <a:hlinkClick r:id="rId2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b="1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dirty="0">
              <a:latin typeface="+mj-lt"/>
              <a:hlinkClick r:id="rId2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6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6038" y="4785677"/>
            <a:ext cx="7770762" cy="1815882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360363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width: 100px; </a:t>
            </a:r>
          </a:p>
          <a:p>
            <a:pPr marL="360363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20px; </a:t>
            </a:r>
          </a:p>
          <a:p>
            <a:pPr marL="360363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padding: 10px;</a:t>
            </a:r>
          </a:p>
          <a:p>
            <a:pPr marL="360363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1px solid #000000;</a:t>
            </a:r>
          </a:p>
          <a:p>
            <a:pPr marL="360363" indent="0" eaLnBrk="1" hangingPunct="1">
              <a:buNone/>
            </a:pPr>
            <a:r>
              <a:rPr lang="en-U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box-sizing: border-box;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anchura total de la caja será 100 + (2x20)=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140px </a:t>
            </a:r>
            <a:r>
              <a:rPr lang="en-U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Sombras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82615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  <a:hlinkClick r:id="rId2"/>
              </a:rPr>
              <a:t>http://</a:t>
            </a:r>
            <a:r>
              <a:rPr lang="es-ES" sz="2000" dirty="0" smtClean="0">
                <a:latin typeface="+mj-lt"/>
                <a:hlinkClick r:id="rId2"/>
              </a:rPr>
              <a:t>librosweb.es/libro/css_avanzado/capitulo_1/sombras.html</a:t>
            </a: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 smtClean="0">
                <a:latin typeface="+mj-lt"/>
              </a:rPr>
              <a:t>Con la propiedad </a:t>
            </a:r>
            <a:r>
              <a:rPr lang="es-ES" sz="2000" b="1" dirty="0" smtClean="0">
                <a:latin typeface="+mj-lt"/>
              </a:rPr>
              <a:t>box-</a:t>
            </a:r>
            <a:r>
              <a:rPr lang="es-ES" sz="2000" b="1" dirty="0" err="1" smtClean="0">
                <a:latin typeface="+mj-lt"/>
              </a:rPr>
              <a:t>shadow</a:t>
            </a:r>
            <a:r>
              <a:rPr lang="es-ES" sz="2000" dirty="0" smtClean="0">
                <a:latin typeface="+mj-lt"/>
              </a:rPr>
              <a:t> podemos crear </a:t>
            </a:r>
            <a:r>
              <a:rPr lang="es-ES" sz="2000" dirty="0">
                <a:latin typeface="+mj-lt"/>
              </a:rPr>
              <a:t>sombras en las cajas. </a:t>
            </a:r>
            <a:r>
              <a:rPr lang="es-ES" sz="2000" dirty="0" smtClean="0">
                <a:latin typeface="+mj-lt"/>
              </a:rPr>
              <a:t>Esta propiedad tiene </a:t>
            </a:r>
            <a:r>
              <a:rPr lang="es-ES" sz="2000" dirty="0">
                <a:latin typeface="+mj-lt"/>
              </a:rPr>
              <a:t>varios </a:t>
            </a:r>
            <a:r>
              <a:rPr lang="es-ES" sz="2000" dirty="0" smtClean="0">
                <a:latin typeface="+mj-lt"/>
              </a:rPr>
              <a:t>atributos a especificar: </a:t>
            </a:r>
            <a:r>
              <a:rPr lang="es-ES" sz="2000" dirty="0">
                <a:latin typeface="+mj-lt"/>
              </a:rPr>
              <a:t>características de la sombra, </a:t>
            </a:r>
            <a:r>
              <a:rPr lang="es-ES" sz="2000" dirty="0" smtClean="0">
                <a:latin typeface="+mj-lt"/>
              </a:rPr>
              <a:t>difuminado</a:t>
            </a:r>
            <a:r>
              <a:rPr lang="es-ES" sz="2000" dirty="0">
                <a:latin typeface="+mj-lt"/>
              </a:rPr>
              <a:t>, separación </a:t>
            </a:r>
            <a:r>
              <a:rPr lang="es-ES" sz="2000" dirty="0" smtClean="0">
                <a:latin typeface="+mj-lt"/>
              </a:rPr>
              <a:t>entre la sombra y la caja y  </a:t>
            </a:r>
            <a:r>
              <a:rPr lang="es-ES" sz="2000" dirty="0">
                <a:latin typeface="+mj-lt"/>
              </a:rPr>
              <a:t>color.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Sombras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582615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600" b="1" dirty="0" smtClean="0">
                <a:latin typeface="+mj-lt"/>
              </a:rPr>
              <a:t>box-</a:t>
            </a:r>
            <a:r>
              <a:rPr lang="es-ES" sz="1600" b="1" dirty="0" err="1" smtClean="0">
                <a:latin typeface="+mj-lt"/>
              </a:rPr>
              <a:t>shadow</a:t>
            </a:r>
            <a:r>
              <a:rPr lang="es-ES" sz="1600" b="1" dirty="0">
                <a:latin typeface="+mj-lt"/>
              </a:rPr>
              <a:t>: </a:t>
            </a:r>
            <a:r>
              <a:rPr lang="es-ES" sz="1600" b="1" dirty="0" err="1">
                <a:latin typeface="+mj-lt"/>
              </a:rPr>
              <a:t>none</a:t>
            </a:r>
            <a:r>
              <a:rPr lang="es-ES" sz="1600" b="1" dirty="0">
                <a:latin typeface="+mj-lt"/>
              </a:rPr>
              <a:t> | [</a:t>
            </a:r>
            <a:r>
              <a:rPr lang="es-ES" sz="1600" b="1" dirty="0" err="1">
                <a:latin typeface="+mj-lt"/>
              </a:rPr>
              <a:t>inset</a:t>
            </a:r>
            <a:r>
              <a:rPr lang="es-ES" sz="1600" b="1" dirty="0">
                <a:latin typeface="+mj-lt"/>
              </a:rPr>
              <a:t>? &amp;&amp; [ &lt;offset-x&gt; &lt;offset-y&gt; &lt;</a:t>
            </a:r>
            <a:r>
              <a:rPr lang="es-ES" sz="1600" b="1" dirty="0" err="1">
                <a:latin typeface="+mj-lt"/>
              </a:rPr>
              <a:t>blur-radius</a:t>
            </a:r>
            <a:r>
              <a:rPr lang="es-ES" sz="1600" b="1" dirty="0">
                <a:latin typeface="+mj-lt"/>
              </a:rPr>
              <a:t>&gt;? &lt;spread-</a:t>
            </a:r>
            <a:r>
              <a:rPr lang="es-ES" sz="1600" b="1" dirty="0" err="1">
                <a:latin typeface="+mj-lt"/>
              </a:rPr>
              <a:t>radius</a:t>
            </a:r>
            <a:r>
              <a:rPr lang="es-ES" sz="1600" b="1" dirty="0">
                <a:latin typeface="+mj-lt"/>
              </a:rPr>
              <a:t>&gt;? &lt;color&gt;? ] ]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err="1" smtClean="0">
                <a:latin typeface="+mj-lt"/>
              </a:rPr>
              <a:t>inset</a:t>
            </a:r>
            <a:r>
              <a:rPr lang="es-ES" sz="1600" dirty="0">
                <a:latin typeface="+mj-lt"/>
              </a:rPr>
              <a:t>: si no se especifica, la sombra </a:t>
            </a:r>
            <a:r>
              <a:rPr lang="es-ES" sz="1600" dirty="0" smtClean="0">
                <a:latin typeface="+mj-lt"/>
              </a:rPr>
              <a:t>es hacia fuera. Si ponemos la palabra </a:t>
            </a:r>
            <a:r>
              <a:rPr lang="es-ES" sz="1600" dirty="0" err="1" smtClean="0">
                <a:latin typeface="+mj-lt"/>
              </a:rPr>
              <a:t>inset</a:t>
            </a:r>
            <a:r>
              <a:rPr lang="es-ES" sz="1600" dirty="0" smtClean="0">
                <a:latin typeface="+mj-lt"/>
              </a:rPr>
              <a:t> la sombra es hacia dentro.</a:t>
            </a:r>
            <a:endParaRPr lang="es-ES" sz="1600" dirty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latin typeface="+mj-lt"/>
              </a:rPr>
              <a:t>&lt;</a:t>
            </a:r>
            <a:r>
              <a:rPr lang="es-ES" sz="1600" b="1" dirty="0">
                <a:latin typeface="+mj-lt"/>
              </a:rPr>
              <a:t>offset-x&gt; &lt;offset-y&gt;</a:t>
            </a:r>
            <a:r>
              <a:rPr lang="es-ES" sz="1600" dirty="0">
                <a:latin typeface="+mj-lt"/>
              </a:rPr>
              <a:t>: </a:t>
            </a:r>
            <a:r>
              <a:rPr lang="es-ES" sz="1600" dirty="0" smtClean="0">
                <a:latin typeface="+mj-lt"/>
              </a:rPr>
              <a:t>definen el </a:t>
            </a:r>
            <a:r>
              <a:rPr lang="es-ES" sz="1600" dirty="0">
                <a:latin typeface="+mj-lt"/>
              </a:rPr>
              <a:t>desplazamiento de la sombra. &lt;offset-x&gt; especifica la distancia horizontal, los valores negativos colocan la sombra a la izquierda del elemento en vez de a la </a:t>
            </a:r>
            <a:r>
              <a:rPr lang="es-ES" sz="1600" dirty="0" smtClean="0">
                <a:latin typeface="+mj-lt"/>
              </a:rPr>
              <a:t>derecha. </a:t>
            </a:r>
            <a:r>
              <a:rPr lang="es-ES" sz="1600" dirty="0">
                <a:latin typeface="+mj-lt"/>
              </a:rPr>
              <a:t>&lt;offset-y&gt; especifica la distancia vertical, los valores negativos colocan la sombra por encima del elemento.</a:t>
            </a: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latin typeface="+mj-lt"/>
              </a:rPr>
              <a:t>&lt;</a:t>
            </a:r>
            <a:r>
              <a:rPr lang="es-ES" sz="1600" b="1" dirty="0" err="1">
                <a:latin typeface="+mj-lt"/>
              </a:rPr>
              <a:t>blur-radius</a:t>
            </a:r>
            <a:r>
              <a:rPr lang="es-ES" sz="1600" b="1" dirty="0">
                <a:latin typeface="+mj-lt"/>
              </a:rPr>
              <a:t>&gt;: </a:t>
            </a:r>
            <a:r>
              <a:rPr lang="es-ES" sz="1600" dirty="0">
                <a:latin typeface="+mj-lt"/>
              </a:rPr>
              <a:t>cuanto mayor sea este valor, mayor será la </a:t>
            </a:r>
            <a:r>
              <a:rPr lang="es-ES" sz="1600" dirty="0" err="1">
                <a:latin typeface="+mj-lt"/>
              </a:rPr>
              <a:t>difuminación</a:t>
            </a:r>
            <a:r>
              <a:rPr lang="es-ES" sz="1600" dirty="0">
                <a:latin typeface="+mj-lt"/>
              </a:rPr>
              <a:t>. Los valores negativos no son permitidos. Si no es especificado, su valor será 0 (la sombra aparece totalmente definida).</a:t>
            </a: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latin typeface="+mj-lt"/>
              </a:rPr>
              <a:t>&lt;</a:t>
            </a:r>
            <a:r>
              <a:rPr lang="es-ES" sz="1600" b="1" dirty="0">
                <a:latin typeface="+mj-lt"/>
              </a:rPr>
              <a:t>spread-</a:t>
            </a:r>
            <a:r>
              <a:rPr lang="es-ES" sz="1600" b="1" dirty="0" err="1">
                <a:latin typeface="+mj-lt"/>
              </a:rPr>
              <a:t>radius</a:t>
            </a:r>
            <a:r>
              <a:rPr lang="es-ES" sz="1600" b="1" dirty="0">
                <a:latin typeface="+mj-lt"/>
              </a:rPr>
              <a:t>&gt;:</a:t>
            </a:r>
            <a:r>
              <a:rPr lang="es-ES" sz="1600" dirty="0">
                <a:latin typeface="+mj-lt"/>
              </a:rPr>
              <a:t> los valores positivos harán que la sombra se expanda y crezca más, los valores negativos harán que la sombra se reduzca de tamaño. Si no se especifica, este será 0 (la sombra será del mismo tamaño del elemento).</a:t>
            </a: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600" b="1" dirty="0" smtClean="0">
                <a:latin typeface="+mj-lt"/>
              </a:rPr>
              <a:t>&lt;</a:t>
            </a:r>
            <a:r>
              <a:rPr lang="es-ES" sz="1600" b="1" dirty="0">
                <a:latin typeface="+mj-lt"/>
              </a:rPr>
              <a:t>color&gt;: </a:t>
            </a:r>
            <a:r>
              <a:rPr lang="es-ES" sz="1600" dirty="0">
                <a:latin typeface="+mj-lt"/>
              </a:rPr>
              <a:t>indica el color de la sombra.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3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Sombras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52923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000" dirty="0">
                <a:latin typeface="+mj-lt"/>
              </a:rPr>
              <a:t> </a:t>
            </a: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000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6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1628800"/>
            <a:ext cx="4258816" cy="4293483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#sombra1{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#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35560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5px 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0 8px #333;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#sombra2{ 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200px; 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#999;</a:t>
            </a:r>
          </a:p>
          <a:p>
            <a:pPr marL="35560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color: #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5px 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2px #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ffc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#sombra3{ 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#090; color: #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400px; 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marL="355600" indent="0" eaLnBrk="1" hangingPunct="1">
              <a:buNone/>
            </a:pP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7px;</a:t>
            </a:r>
          </a:p>
          <a:p>
            <a:pPr marL="355600" indent="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box-</a:t>
            </a:r>
            <a:r>
              <a:rPr lang="es-ES" alt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15px -10px 3px #000;</a:t>
            </a:r>
          </a:p>
          <a:p>
            <a:pPr marL="266700" indent="-266700" eaLnBrk="1" hangingPunct="1">
              <a:buNone/>
            </a:pPr>
            <a:r>
              <a:rPr lang="es-ES" alt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s-ES" altLang="es-E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71" y="2708920"/>
            <a:ext cx="3581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Modelo de cajas (box </a:t>
            </a:r>
            <a:r>
              <a:rPr lang="es-ES" sz="4000" dirty="0" err="1"/>
              <a:t>model</a:t>
            </a:r>
            <a:r>
              <a:rPr lang="es-ES" sz="4000" dirty="0" smtClean="0"/>
              <a:t>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CSS permite </a:t>
            </a:r>
            <a:r>
              <a:rPr lang="es-ES" sz="1700" dirty="0" smtClean="0">
                <a:latin typeface="+mj-lt"/>
              </a:rPr>
              <a:t>definir, la </a:t>
            </a:r>
            <a:r>
              <a:rPr lang="es-ES" sz="1700" b="1" dirty="0">
                <a:latin typeface="+mj-lt"/>
              </a:rPr>
              <a:t>altura</a:t>
            </a:r>
            <a:r>
              <a:rPr lang="es-ES" sz="1700" dirty="0">
                <a:latin typeface="+mj-lt"/>
              </a:rPr>
              <a:t> y </a:t>
            </a:r>
            <a:r>
              <a:rPr lang="es-ES" sz="1700" b="1" dirty="0">
                <a:latin typeface="+mj-lt"/>
              </a:rPr>
              <a:t>anchura</a:t>
            </a:r>
            <a:r>
              <a:rPr lang="es-ES" sz="1700" dirty="0">
                <a:latin typeface="+mj-lt"/>
              </a:rPr>
              <a:t> de cada caja, el </a:t>
            </a:r>
            <a:r>
              <a:rPr lang="es-ES" sz="1700" b="1" dirty="0">
                <a:latin typeface="+mj-lt"/>
              </a:rPr>
              <a:t>margen</a:t>
            </a:r>
            <a:r>
              <a:rPr lang="es-ES" sz="1700" dirty="0">
                <a:latin typeface="+mj-lt"/>
              </a:rPr>
              <a:t> existente entre cajas y el espacio de </a:t>
            </a:r>
            <a:r>
              <a:rPr lang="es-ES" sz="1700" b="1" dirty="0">
                <a:latin typeface="+mj-lt"/>
              </a:rPr>
              <a:t>relleno</a:t>
            </a:r>
            <a:r>
              <a:rPr lang="es-ES" sz="1700" dirty="0">
                <a:latin typeface="+mj-lt"/>
              </a:rPr>
              <a:t> interior que muestra cada caja.</a:t>
            </a: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CSS permite controlar la forma en que se visualizan las cajas: se pueden </a:t>
            </a:r>
            <a:r>
              <a:rPr lang="es-ES" sz="1700" b="1" dirty="0">
                <a:latin typeface="+mj-lt"/>
              </a:rPr>
              <a:t>ocultar</a:t>
            </a:r>
            <a:r>
              <a:rPr lang="es-ES" sz="1700" dirty="0">
                <a:latin typeface="+mj-lt"/>
              </a:rPr>
              <a:t>, </a:t>
            </a:r>
            <a:r>
              <a:rPr lang="es-ES" sz="1700" b="1" dirty="0">
                <a:latin typeface="+mj-lt"/>
              </a:rPr>
              <a:t>desplazar</a:t>
            </a:r>
            <a:r>
              <a:rPr lang="es-ES" sz="1700" dirty="0">
                <a:latin typeface="+mj-lt"/>
              </a:rPr>
              <a:t> respecto de su posición original y </a:t>
            </a:r>
            <a:r>
              <a:rPr lang="es-ES" sz="1700" b="1" dirty="0">
                <a:latin typeface="+mj-lt"/>
              </a:rPr>
              <a:t>fijarlas</a:t>
            </a:r>
            <a:r>
              <a:rPr lang="es-ES" sz="1700" dirty="0">
                <a:latin typeface="+mj-lt"/>
              </a:rPr>
              <a:t> en una posición concreta.</a:t>
            </a:r>
          </a:p>
          <a:p>
            <a:pPr marL="265113" lvl="1" indent="-265113" algn="just">
              <a:spcBef>
                <a:spcPts val="600"/>
              </a:spcBef>
              <a:spcAft>
                <a:spcPts val="4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Las cajas de una página </a:t>
            </a:r>
            <a:r>
              <a:rPr lang="es-ES" sz="1700" b="1" dirty="0">
                <a:latin typeface="+mj-lt"/>
              </a:rPr>
              <a:t>se crean automáticamente</a:t>
            </a:r>
            <a:r>
              <a:rPr lang="es-ES" sz="1700" dirty="0">
                <a:latin typeface="+mj-lt"/>
              </a:rPr>
              <a:t>. </a:t>
            </a:r>
            <a:endParaRPr lang="es-ES" sz="17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r>
              <a:rPr lang="es-ES" sz="1700" dirty="0" smtClean="0">
                <a:latin typeface="+mj-lt"/>
              </a:rPr>
              <a:t>Cada </a:t>
            </a:r>
            <a:r>
              <a:rPr lang="es-ES" sz="1700" dirty="0">
                <a:latin typeface="+mj-lt"/>
              </a:rPr>
              <a:t>vez que se inserta una etiqueta o elemento en la página, se crea una nueva caja rectangular que encierra los contenidos del elemento</a:t>
            </a:r>
            <a:r>
              <a:rPr lang="es-ES" sz="1700" dirty="0" smtClean="0">
                <a:latin typeface="+mj-lt"/>
              </a:rPr>
              <a:t>.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Ø"/>
            </a:pPr>
            <a:r>
              <a:rPr lang="es-ES" sz="1700" dirty="0">
                <a:latin typeface="+mj-lt"/>
              </a:rPr>
              <a:t>Creación automática de cajas por parte de HLML para cada elemento definido.</a:t>
            </a: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2808312" cy="210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9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Modelo de cajas (box </a:t>
            </a:r>
            <a:r>
              <a:rPr lang="es-ES" sz="4000" dirty="0" err="1"/>
              <a:t>model</a:t>
            </a:r>
            <a:r>
              <a:rPr lang="es-ES" sz="4000" dirty="0" smtClean="0"/>
              <a:t>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7226" y="1531881"/>
            <a:ext cx="7920880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Cada caja está formada por </a:t>
            </a:r>
            <a:r>
              <a:rPr lang="es-ES" sz="1700" dirty="0" smtClean="0">
                <a:latin typeface="+mj-lt"/>
              </a:rPr>
              <a:t>estas </a:t>
            </a:r>
            <a:r>
              <a:rPr lang="es-ES" sz="1700" dirty="0">
                <a:latin typeface="+mj-lt"/>
              </a:rPr>
              <a:t>partes: </a:t>
            </a:r>
            <a:r>
              <a:rPr lang="es-ES" sz="1700" dirty="0" smtClean="0">
                <a:latin typeface="+mj-lt"/>
              </a:rPr>
              <a:t> </a:t>
            </a:r>
            <a:r>
              <a:rPr lang="es-ES" sz="1700" b="1" dirty="0" smtClean="0">
                <a:latin typeface="+mj-lt"/>
              </a:rPr>
              <a:t>contenido</a:t>
            </a:r>
            <a:r>
              <a:rPr lang="es-ES" sz="1700" dirty="0">
                <a:latin typeface="+mj-lt"/>
              </a:rPr>
              <a:t>, </a:t>
            </a:r>
            <a:r>
              <a:rPr lang="es-ES" sz="1700" b="1" dirty="0">
                <a:latin typeface="+mj-lt"/>
              </a:rPr>
              <a:t>relleno</a:t>
            </a:r>
            <a:r>
              <a:rPr lang="es-ES" sz="1700" dirty="0">
                <a:latin typeface="+mj-lt"/>
              </a:rPr>
              <a:t>, </a:t>
            </a:r>
            <a:r>
              <a:rPr lang="es-ES" sz="1700" b="1" dirty="0" smtClean="0">
                <a:latin typeface="+mj-lt"/>
              </a:rPr>
              <a:t>borde</a:t>
            </a:r>
            <a:r>
              <a:rPr lang="es-ES" sz="1700" dirty="0">
                <a:latin typeface="+mj-lt"/>
              </a:rPr>
              <a:t> </a:t>
            </a:r>
            <a:r>
              <a:rPr lang="es-ES" sz="1700" dirty="0" smtClean="0">
                <a:latin typeface="+mj-lt"/>
              </a:rPr>
              <a:t>y </a:t>
            </a:r>
            <a:r>
              <a:rPr lang="es-ES" sz="1700" b="1" dirty="0" smtClean="0">
                <a:latin typeface="+mj-lt"/>
              </a:rPr>
              <a:t>margen</a:t>
            </a:r>
            <a:r>
              <a:rPr lang="es-ES" sz="1700" dirty="0" smtClean="0">
                <a:latin typeface="+mj-lt"/>
              </a:rPr>
              <a:t>:</a:t>
            </a:r>
          </a:p>
          <a:p>
            <a:pPr marL="558800" lvl="1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 smtClean="0">
                <a:latin typeface="+mj-lt"/>
              </a:rPr>
              <a:t>Contenido</a:t>
            </a:r>
            <a:r>
              <a:rPr lang="es-ES" sz="1700" dirty="0" smtClean="0">
                <a:latin typeface="+mj-lt"/>
              </a:rPr>
              <a:t>: </a:t>
            </a:r>
            <a:r>
              <a:rPr lang="es-ES" sz="1700" dirty="0">
                <a:latin typeface="+mj-lt"/>
              </a:rPr>
              <a:t>se trata del contenido HTML del elemento (las palabras de un párrafo, una imagen, el texto de una lista de elementos, etc.)</a:t>
            </a:r>
          </a:p>
          <a:p>
            <a:pPr marL="558800" lvl="1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>
                <a:latin typeface="+mj-lt"/>
              </a:rPr>
              <a:t>Relleno</a:t>
            </a:r>
            <a:r>
              <a:rPr lang="es-ES" sz="1700" dirty="0">
                <a:latin typeface="+mj-lt"/>
              </a:rPr>
              <a:t> (</a:t>
            </a:r>
            <a:r>
              <a:rPr lang="es-ES" sz="1700" dirty="0" err="1">
                <a:latin typeface="+mj-lt"/>
              </a:rPr>
              <a:t>padding</a:t>
            </a:r>
            <a:r>
              <a:rPr lang="es-ES" sz="1700" dirty="0">
                <a:latin typeface="+mj-lt"/>
              </a:rPr>
              <a:t>): espacio libre opcional entre el contenido y el borde que lo encierra.</a:t>
            </a:r>
          </a:p>
          <a:p>
            <a:pPr marL="558800" lvl="1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>
                <a:latin typeface="+mj-lt"/>
              </a:rPr>
              <a:t>Borde</a:t>
            </a:r>
            <a:r>
              <a:rPr lang="es-ES" sz="1700" dirty="0">
                <a:latin typeface="+mj-lt"/>
              </a:rPr>
              <a:t> (</a:t>
            </a:r>
            <a:r>
              <a:rPr lang="es-ES" sz="1700" dirty="0" err="1">
                <a:latin typeface="+mj-lt"/>
              </a:rPr>
              <a:t>border</a:t>
            </a:r>
            <a:r>
              <a:rPr lang="es-ES" sz="1700" dirty="0">
                <a:latin typeface="+mj-lt"/>
              </a:rPr>
              <a:t>): línea que encierra completamente el contenido y su relleno.</a:t>
            </a:r>
          </a:p>
          <a:p>
            <a:pPr marL="558800" lvl="1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q"/>
            </a:pPr>
            <a:r>
              <a:rPr lang="es-ES" sz="1700" b="1" dirty="0" smtClean="0">
                <a:latin typeface="+mj-lt"/>
              </a:rPr>
              <a:t>Margen</a:t>
            </a:r>
            <a:r>
              <a:rPr lang="es-ES" sz="1700" dirty="0" smtClean="0">
                <a:latin typeface="+mj-lt"/>
              </a:rPr>
              <a:t> </a:t>
            </a:r>
            <a:r>
              <a:rPr lang="es-ES" sz="1700" dirty="0">
                <a:latin typeface="+mj-lt"/>
              </a:rPr>
              <a:t>(</a:t>
            </a:r>
            <a:r>
              <a:rPr lang="es-ES" sz="1700" dirty="0" err="1">
                <a:latin typeface="+mj-lt"/>
              </a:rPr>
              <a:t>margin</a:t>
            </a:r>
            <a:r>
              <a:rPr lang="es-ES" sz="1700" dirty="0">
                <a:latin typeface="+mj-lt"/>
              </a:rPr>
              <a:t>): espacio libre entre la caja y las posibles cajas adyacentes.</a:t>
            </a: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b="1" dirty="0" smtClean="0">
                <a:latin typeface="+mj-lt"/>
              </a:rPr>
              <a:t>Nota: </a:t>
            </a:r>
            <a:r>
              <a:rPr lang="es-ES" sz="1700" dirty="0" smtClean="0">
                <a:latin typeface="+mj-lt"/>
              </a:rPr>
              <a:t>la mayoría de la propiedades que vamos a ver, a parte de los valores que veremos, admiten el valor </a:t>
            </a:r>
            <a:r>
              <a:rPr lang="es-ES" sz="1700" dirty="0" err="1" smtClean="0">
                <a:latin typeface="+mj-lt"/>
              </a:rPr>
              <a:t>inherit</a:t>
            </a:r>
            <a:r>
              <a:rPr lang="es-ES" sz="1700" dirty="0" smtClean="0">
                <a:latin typeface="+mj-lt"/>
              </a:rPr>
              <a:t> que significa que heredan el valor del padre.</a:t>
            </a:r>
            <a:endParaRPr lang="es-ES" sz="1700" dirty="0">
              <a:latin typeface="+mj-lt"/>
            </a:endParaRPr>
          </a:p>
          <a:p>
            <a:pPr marL="36576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789040"/>
            <a:ext cx="2828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/>
              <a:t>Modelo de cajas (box </a:t>
            </a:r>
            <a:r>
              <a:rPr lang="es-ES" sz="4000" dirty="0" err="1"/>
              <a:t>model</a:t>
            </a:r>
            <a:r>
              <a:rPr lang="es-ES" sz="40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 smtClean="0">
                <a:latin typeface="+mj-lt"/>
              </a:rPr>
              <a:t>La </a:t>
            </a:r>
            <a:r>
              <a:rPr lang="es-ES" sz="1700" dirty="0">
                <a:latin typeface="+mj-lt"/>
              </a:rPr>
              <a:t>anchura y altura de un elemento no solamente se calculan teniendo en cuenta las propiedades </a:t>
            </a:r>
            <a:r>
              <a:rPr lang="es-ES" sz="1700" dirty="0" err="1">
                <a:latin typeface="+mj-lt"/>
              </a:rPr>
              <a:t>width</a:t>
            </a:r>
            <a:r>
              <a:rPr lang="es-ES" sz="1700" dirty="0">
                <a:latin typeface="+mj-lt"/>
              </a:rPr>
              <a:t> y </a:t>
            </a:r>
            <a:r>
              <a:rPr lang="es-ES" sz="1700" dirty="0" err="1">
                <a:latin typeface="+mj-lt"/>
              </a:rPr>
              <a:t>height</a:t>
            </a:r>
            <a:r>
              <a:rPr lang="es-ES" sz="1700" dirty="0">
                <a:latin typeface="+mj-lt"/>
              </a:rPr>
              <a:t>.</a:t>
            </a:r>
          </a:p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Las propiedades  CSS </a:t>
            </a:r>
            <a:r>
              <a:rPr lang="es-ES" sz="1700" b="1" dirty="0" err="1">
                <a:latin typeface="+mj-lt"/>
              </a:rPr>
              <a:t>width</a:t>
            </a:r>
            <a:r>
              <a:rPr lang="es-ES" sz="1700" dirty="0">
                <a:latin typeface="+mj-lt"/>
              </a:rPr>
              <a:t>  y </a:t>
            </a:r>
            <a:r>
              <a:rPr lang="es-ES" sz="1700" b="1" dirty="0" err="1">
                <a:latin typeface="+mj-lt"/>
              </a:rPr>
              <a:t>heigth</a:t>
            </a:r>
            <a:r>
              <a:rPr lang="es-ES" sz="1700" dirty="0">
                <a:latin typeface="+mj-lt"/>
              </a:rPr>
              <a:t> hacen referencia  a la anchura y altura del </a:t>
            </a:r>
            <a:r>
              <a:rPr lang="es-ES" sz="1700" b="1" dirty="0">
                <a:latin typeface="+mj-lt"/>
              </a:rPr>
              <a:t>contenido</a:t>
            </a:r>
            <a:r>
              <a:rPr lang="es-ES" sz="1700" dirty="0">
                <a:latin typeface="+mj-lt"/>
              </a:rPr>
              <a:t>.</a:t>
            </a:r>
          </a:p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El </a:t>
            </a:r>
            <a:r>
              <a:rPr lang="es-ES" sz="1700" b="1" dirty="0">
                <a:latin typeface="+mj-lt"/>
              </a:rPr>
              <a:t>margen</a:t>
            </a:r>
            <a:r>
              <a:rPr lang="es-ES" sz="1700" dirty="0">
                <a:latin typeface="+mj-lt"/>
              </a:rPr>
              <a:t>, el </a:t>
            </a:r>
            <a:r>
              <a:rPr lang="es-ES" sz="1700" b="1" dirty="0">
                <a:latin typeface="+mj-lt"/>
              </a:rPr>
              <a:t>relleno</a:t>
            </a:r>
            <a:r>
              <a:rPr lang="es-ES" sz="1700" dirty="0">
                <a:latin typeface="+mj-lt"/>
              </a:rPr>
              <a:t> y los </a:t>
            </a:r>
            <a:r>
              <a:rPr lang="es-ES" sz="1700" b="1" dirty="0">
                <a:latin typeface="+mj-lt"/>
              </a:rPr>
              <a:t>bordes</a:t>
            </a:r>
            <a:r>
              <a:rPr lang="es-ES" sz="1700" dirty="0">
                <a:latin typeface="+mj-lt"/>
              </a:rPr>
              <a:t> establecidos a un elemento </a:t>
            </a:r>
            <a:r>
              <a:rPr lang="es-ES" sz="1700" b="1" dirty="0">
                <a:latin typeface="+mj-lt"/>
              </a:rPr>
              <a:t>determinan</a:t>
            </a:r>
            <a:r>
              <a:rPr lang="es-ES" sz="1700" dirty="0">
                <a:latin typeface="+mj-lt"/>
              </a:rPr>
              <a:t> la </a:t>
            </a:r>
            <a:r>
              <a:rPr lang="es-ES" sz="1700" b="1" dirty="0">
                <a:latin typeface="+mj-lt"/>
              </a:rPr>
              <a:t>anchura</a:t>
            </a:r>
            <a:r>
              <a:rPr lang="es-ES" sz="1700" dirty="0">
                <a:latin typeface="+mj-lt"/>
              </a:rPr>
              <a:t> y </a:t>
            </a:r>
            <a:r>
              <a:rPr lang="es-ES" sz="1700" b="1" dirty="0">
                <a:latin typeface="+mj-lt"/>
              </a:rPr>
              <a:t>altura</a:t>
            </a:r>
            <a:r>
              <a:rPr lang="es-ES" sz="1700" dirty="0">
                <a:latin typeface="+mj-lt"/>
              </a:rPr>
              <a:t> </a:t>
            </a:r>
            <a:r>
              <a:rPr lang="es-ES" sz="1700" b="1" dirty="0">
                <a:latin typeface="+mj-lt"/>
              </a:rPr>
              <a:t>final</a:t>
            </a:r>
            <a:r>
              <a:rPr lang="es-ES" sz="1700" dirty="0">
                <a:latin typeface="+mj-lt"/>
              </a:rPr>
              <a:t>.</a:t>
            </a: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La anchura total del elemento se calcula teniendo en cuenta todos sus </a:t>
            </a:r>
            <a:r>
              <a:rPr lang="es-ES" sz="1700" dirty="0" smtClean="0">
                <a:latin typeface="+mj-lt"/>
              </a:rPr>
              <a:t>márgenes, </a:t>
            </a:r>
            <a:r>
              <a:rPr lang="es-ES" sz="1700" dirty="0">
                <a:latin typeface="+mj-lt"/>
              </a:rPr>
              <a:t>rellenos y </a:t>
            </a:r>
            <a:r>
              <a:rPr lang="es-ES" sz="1700" dirty="0" smtClean="0">
                <a:latin typeface="+mj-lt"/>
              </a:rPr>
              <a:t>bordes.</a:t>
            </a: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>
                <a:latin typeface="+mj-lt"/>
              </a:rPr>
              <a:t>	</a:t>
            </a:r>
            <a:r>
              <a:rPr lang="es-ES" sz="1600" dirty="0" smtClean="0">
                <a:latin typeface="+mj-lt"/>
              </a:rPr>
              <a:t>30px </a:t>
            </a:r>
            <a:r>
              <a:rPr lang="es-ES" sz="1600" dirty="0">
                <a:latin typeface="+mj-lt"/>
              </a:rPr>
              <a:t>+ 10px + 50px + 300px + 50px + 10px  + 30px = </a:t>
            </a:r>
            <a:r>
              <a:rPr lang="es-ES" sz="1600" dirty="0" smtClean="0">
                <a:latin typeface="+mj-lt"/>
              </a:rPr>
              <a:t>480px</a:t>
            </a:r>
            <a:endParaRPr lang="es-ES" sz="1600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sz="1700" dirty="0">
                <a:latin typeface="+mj-lt"/>
              </a:rPr>
              <a:t>La anchura total no son los 300px indicados en la propiedad </a:t>
            </a:r>
            <a:r>
              <a:rPr lang="es-ES" sz="1700" dirty="0" err="1">
                <a:latin typeface="+mj-lt"/>
              </a:rPr>
              <a:t>width</a:t>
            </a:r>
            <a:r>
              <a:rPr lang="es-ES" sz="1700" dirty="0">
                <a:latin typeface="+mj-lt"/>
              </a:rPr>
              <a:t> sino los </a:t>
            </a:r>
            <a:r>
              <a:rPr lang="es-ES" sz="1700" dirty="0" smtClean="0">
                <a:latin typeface="+mj-lt"/>
              </a:rPr>
              <a:t>480px </a:t>
            </a:r>
            <a:r>
              <a:rPr lang="es-ES" sz="1700" dirty="0">
                <a:latin typeface="+mj-lt"/>
              </a:rPr>
              <a:t>resultado de sumar la anchura del contenido, los </a:t>
            </a:r>
            <a:r>
              <a:rPr lang="es-ES" sz="1700" dirty="0" smtClean="0">
                <a:latin typeface="+mj-lt"/>
              </a:rPr>
              <a:t>márgenes, </a:t>
            </a:r>
            <a:r>
              <a:rPr lang="es-ES" sz="1700" dirty="0">
                <a:latin typeface="+mj-lt"/>
              </a:rPr>
              <a:t>rellenos y bordes.</a:t>
            </a: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8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9099" y="3317793"/>
            <a:ext cx="3672408" cy="1446550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padding-left: 50px;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padding-right: 50px;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margin-left: 30px;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margin-right: 30px;</a:t>
            </a:r>
          </a:p>
          <a:p>
            <a:pPr marL="266700" indent="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10px solid black;</a:t>
            </a:r>
          </a:p>
          <a:p>
            <a:pPr marL="266700" indent="-266700" eaLnBrk="1" hangingPunct="1">
              <a:buNone/>
            </a:pPr>
            <a:r>
              <a:rPr lang="en-US" altLang="es-E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017" y="3330859"/>
            <a:ext cx="3372718" cy="142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4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Anchura y altura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dirty="0" smtClean="0">
                <a:latin typeface="+mj-lt"/>
                <a:hlinkClick r:id="rId2"/>
              </a:rPr>
              <a:t>https</a:t>
            </a:r>
            <a:r>
              <a:rPr lang="es-ES" dirty="0">
                <a:latin typeface="+mj-lt"/>
                <a:hlinkClick r:id="rId2"/>
              </a:rPr>
              <a:t>://</a:t>
            </a:r>
            <a:r>
              <a:rPr lang="es-ES" dirty="0" smtClean="0">
                <a:latin typeface="+mj-lt"/>
                <a:hlinkClick r:id="rId2"/>
              </a:rPr>
              <a:t>librosweb.es/libro/css/capitulo_4/anchura_y_altura.html</a:t>
            </a: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3"/>
            </a:endParaRPr>
          </a:p>
          <a:p>
            <a:pPr marL="834390" lvl="3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16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13008"/>
              </p:ext>
            </p:extLst>
          </p:nvPr>
        </p:nvGraphicFramePr>
        <p:xfrm>
          <a:off x="601216" y="2433464"/>
          <a:ext cx="7936396" cy="370235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87313">
                  <a:extLst>
                    <a:ext uri="{9D8B030D-6E8A-4147-A177-3AD203B41FA5}">
                      <a16:colId xmlns:a16="http://schemas.microsoft.com/office/drawing/2014/main" val="425248423"/>
                    </a:ext>
                  </a:extLst>
                </a:gridCol>
                <a:gridCol w="1736063">
                  <a:extLst>
                    <a:ext uri="{9D8B030D-6E8A-4147-A177-3AD203B41FA5}">
                      <a16:colId xmlns:a16="http://schemas.microsoft.com/office/drawing/2014/main" val="2070831203"/>
                    </a:ext>
                  </a:extLst>
                </a:gridCol>
                <a:gridCol w="4913020">
                  <a:extLst>
                    <a:ext uri="{9D8B030D-6E8A-4147-A177-3AD203B41FA5}">
                      <a16:colId xmlns:a16="http://schemas.microsoft.com/office/drawing/2014/main" val="3412934816"/>
                    </a:ext>
                  </a:extLst>
                </a:gridCol>
              </a:tblGrid>
              <a:tr h="318887"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Propiedad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Descripción</a:t>
                      </a:r>
                      <a:endParaRPr lang="es-ES" sz="18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  <a:latin typeface="+mj-lt"/>
                        </a:rPr>
                        <a:t>Valores</a:t>
                      </a:r>
                      <a:endParaRPr lang="es-ES" sz="18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4228666330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 dirty="0" err="1">
                          <a:latin typeface="+mj-lt"/>
                        </a:rPr>
                        <a:t>width</a:t>
                      </a:r>
                      <a:endParaRPr lang="es-ES" sz="1800" dirty="0"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Ancho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 auto 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]</a:t>
                      </a:r>
                      <a:endParaRPr lang="es-ES" sz="1800" dirty="0"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3723473752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min-</a:t>
                      </a:r>
                      <a:r>
                        <a:rPr lang="es-ES" sz="1800" dirty="0" err="1">
                          <a:latin typeface="+mj-lt"/>
                        </a:rPr>
                        <a:t>width</a:t>
                      </a:r>
                      <a:endParaRPr lang="es-ES" sz="1800" dirty="0"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Ancho mínimo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&gt; ]</a:t>
                      </a:r>
                      <a:endParaRPr lang="es-ES" sz="1800" dirty="0"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27219609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max-width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Ancho máximo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 </a:t>
                      </a:r>
                      <a:r>
                        <a:rPr lang="es-ES" sz="18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1166150779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height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+mj-lt"/>
                        </a:rPr>
                        <a:t>Alto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 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auto 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1748754942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min-height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Alto mínimo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&gt; ]</a:t>
                      </a:r>
                      <a:endParaRPr lang="es-ES" sz="1800" dirty="0">
                        <a:effectLst/>
                        <a:latin typeface="+mj-lt"/>
                      </a:endParaRP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3123965105"/>
                  </a:ext>
                </a:extLst>
              </a:tr>
              <a:tr h="558052"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max-height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+mj-lt"/>
                        </a:rPr>
                        <a:t>Alto máximo</a:t>
                      </a:r>
                    </a:p>
                  </a:txBody>
                  <a:tcPr marL="79722" marR="79722" marT="39861" marB="39861"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8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8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&gt; | </a:t>
                      </a:r>
                      <a:r>
                        <a:rPr lang="es-ES" sz="1800" dirty="0" err="1" smtClean="0">
                          <a:effectLst/>
                          <a:latin typeface="+mj-lt"/>
                        </a:rPr>
                        <a:t>none</a:t>
                      </a:r>
                      <a:r>
                        <a:rPr lang="es-ES" sz="1800" dirty="0" smtClean="0">
                          <a:effectLst/>
                          <a:latin typeface="+mj-lt"/>
                        </a:rPr>
                        <a:t> </a:t>
                      </a:r>
                      <a:r>
                        <a:rPr lang="es-ES" sz="18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marL="79722" marR="79722" marT="39861" marB="39861" anchor="ctr"/>
                </a:tc>
                <a:extLst>
                  <a:ext uri="{0D108BD9-81ED-4DB2-BD59-A6C34878D82A}">
                    <a16:rowId xmlns:a16="http://schemas.microsoft.com/office/drawing/2014/main" val="232999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Márgenes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556792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dirty="0" smtClean="0">
                <a:latin typeface="+mj-lt"/>
                <a:hlinkClick r:id="rId2"/>
              </a:rPr>
              <a:t>https</a:t>
            </a:r>
            <a:r>
              <a:rPr lang="es-ES" dirty="0">
                <a:latin typeface="+mj-lt"/>
                <a:hlinkClick r:id="rId2"/>
              </a:rPr>
              <a:t>://</a:t>
            </a:r>
            <a:r>
              <a:rPr lang="es-ES" dirty="0" smtClean="0">
                <a:latin typeface="+mj-lt"/>
                <a:hlinkClick r:id="rId2"/>
              </a:rPr>
              <a:t>librosweb.es/libro/css/capitulo_4/anchura_y_altura.html</a:t>
            </a: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3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 smtClean="0">
                <a:latin typeface="+mj-lt"/>
              </a:rPr>
              <a:t>Para centrar horizontalmente suele ser útil el siguiente margen:</a:t>
            </a: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1371"/>
              </p:ext>
            </p:extLst>
          </p:nvPr>
        </p:nvGraphicFramePr>
        <p:xfrm>
          <a:off x="601216" y="2048218"/>
          <a:ext cx="8219256" cy="305361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42524842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7083120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412934816"/>
                    </a:ext>
                  </a:extLst>
                </a:gridCol>
              </a:tblGrid>
              <a:tr h="290355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Propiedad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Valores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66330"/>
                  </a:ext>
                </a:extLst>
              </a:tr>
              <a:tr h="860339">
                <a:tc>
                  <a:txBody>
                    <a:bodyPr/>
                    <a:lstStyle/>
                    <a:p>
                      <a:r>
                        <a:rPr lang="es-ES" sz="1400" dirty="0" err="1" smtClean="0">
                          <a:latin typeface="+mj-lt"/>
                        </a:rPr>
                        <a:t>margin</a:t>
                      </a:r>
                      <a:r>
                        <a:rPr lang="es-ES" sz="1400" dirty="0" smtClean="0">
                          <a:latin typeface="+mj-lt"/>
                        </a:rPr>
                        <a:t>-top</a:t>
                      </a: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margin-right</a:t>
                      </a:r>
                      <a:endParaRPr lang="es-ES" sz="1400" dirty="0" smtClean="0">
                        <a:latin typeface="+mj-lt"/>
                      </a:endParaRP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margin-bottom</a:t>
                      </a:r>
                      <a:endParaRPr lang="es-ES" sz="1400" dirty="0" smtClean="0">
                        <a:latin typeface="+mj-lt"/>
                      </a:endParaRP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margin-left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Tamaño del margen superior, derecho, inferior e izquierdo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4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4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 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auto 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473752"/>
                  </a:ext>
                </a:extLst>
              </a:tr>
              <a:tr h="1803937"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+mj-lt"/>
                        </a:rPr>
                        <a:t>margin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Ancho para varios márgenes individuales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4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4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 auto 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]{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1,4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}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Un valor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todos igual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Dos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arriba y abajo | derecha e izquierda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Tres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arriba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| d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erecha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 izquierda | abajo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Cuatro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arriba | derecha |abajo | izquierda.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9609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1216" y="5890478"/>
            <a:ext cx="7272808" cy="830997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355600" indent="-3556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 80%;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margin: 10px auto; </a:t>
            </a: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4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Rellenos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058" y="1590402"/>
            <a:ext cx="7920880" cy="4968552"/>
          </a:xfrm>
        </p:spPr>
        <p:txBody>
          <a:bodyPr>
            <a:noAutofit/>
          </a:bodyPr>
          <a:lstStyle/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dirty="0" smtClean="0">
                <a:latin typeface="+mj-lt"/>
                <a:hlinkClick r:id="rId2"/>
              </a:rPr>
              <a:t>https</a:t>
            </a:r>
            <a:r>
              <a:rPr lang="es-ES" dirty="0">
                <a:latin typeface="+mj-lt"/>
                <a:hlinkClick r:id="rId2"/>
              </a:rPr>
              <a:t>://</a:t>
            </a:r>
            <a:r>
              <a:rPr lang="es-ES" dirty="0" smtClean="0">
                <a:latin typeface="+mj-lt"/>
                <a:hlinkClick r:id="rId2"/>
              </a:rPr>
              <a:t>www.w3schools.com/css/css_padding.asp</a:t>
            </a:r>
            <a:endParaRPr lang="es-ES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 smtClean="0">
              <a:latin typeface="+mj-lt"/>
              <a:hlinkClick r:id="rId3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3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76707"/>
              </p:ext>
            </p:extLst>
          </p:nvPr>
        </p:nvGraphicFramePr>
        <p:xfrm>
          <a:off x="480812" y="2564904"/>
          <a:ext cx="8064896" cy="305361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98900">
                  <a:extLst>
                    <a:ext uri="{9D8B030D-6E8A-4147-A177-3AD203B41FA5}">
                      <a16:colId xmlns:a16="http://schemas.microsoft.com/office/drawing/2014/main" val="425248423"/>
                    </a:ext>
                  </a:extLst>
                </a:gridCol>
                <a:gridCol w="2461540">
                  <a:extLst>
                    <a:ext uri="{9D8B030D-6E8A-4147-A177-3AD203B41FA5}">
                      <a16:colId xmlns:a16="http://schemas.microsoft.com/office/drawing/2014/main" val="20708312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412934816"/>
                    </a:ext>
                  </a:extLst>
                </a:gridCol>
              </a:tblGrid>
              <a:tr h="290355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Propiedad</a:t>
                      </a:r>
                      <a:endParaRPr lang="es-ES" sz="14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  <a:latin typeface="+mj-lt"/>
                        </a:rPr>
                        <a:t>Valores</a:t>
                      </a:r>
                      <a:endParaRPr lang="es-ES" sz="14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666330"/>
                  </a:ext>
                </a:extLst>
              </a:tr>
              <a:tr h="860339">
                <a:tc>
                  <a:txBody>
                    <a:bodyPr/>
                    <a:lstStyle/>
                    <a:p>
                      <a:r>
                        <a:rPr lang="es-ES" sz="1400" dirty="0" err="1" smtClean="0">
                          <a:latin typeface="+mj-lt"/>
                        </a:rPr>
                        <a:t>padding</a:t>
                      </a:r>
                      <a:r>
                        <a:rPr lang="es-ES" sz="1400" dirty="0" smtClean="0">
                          <a:latin typeface="+mj-lt"/>
                        </a:rPr>
                        <a:t>-top</a:t>
                      </a: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padding-right</a:t>
                      </a:r>
                      <a:endParaRPr lang="es-ES" sz="1400" dirty="0" smtClean="0">
                        <a:latin typeface="+mj-lt"/>
                      </a:endParaRP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padding-bottom</a:t>
                      </a:r>
                      <a:endParaRPr lang="es-ES" sz="1400" dirty="0" smtClean="0">
                        <a:latin typeface="+mj-lt"/>
                      </a:endParaRPr>
                    </a:p>
                    <a:p>
                      <a:r>
                        <a:rPr lang="es-ES" sz="1400" dirty="0" err="1" smtClean="0">
                          <a:latin typeface="+mj-lt"/>
                        </a:rPr>
                        <a:t>paddding-left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+mj-lt"/>
                        </a:rPr>
                        <a:t>Ancho del relleno superior, derecho, inferior e izquierdo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4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4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 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auto 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 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473752"/>
                  </a:ext>
                </a:extLst>
              </a:tr>
              <a:tr h="1803937">
                <a:tc>
                  <a:txBody>
                    <a:bodyPr/>
                    <a:lstStyle/>
                    <a:p>
                      <a:r>
                        <a:rPr lang="es-ES" sz="1400" dirty="0" err="1" smtClean="0">
                          <a:latin typeface="+mj-lt"/>
                        </a:rPr>
                        <a:t>padding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smtClean="0">
                          <a:latin typeface="+mj-lt"/>
                        </a:rPr>
                        <a:t>Tamaños para varios rellenos individuales</a:t>
                      </a:r>
                      <a:endParaRPr lang="es-ES" sz="1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  <a:latin typeface="+mj-lt"/>
                        </a:rPr>
                        <a:t>[ &lt;</a:t>
                      </a:r>
                      <a:r>
                        <a:rPr lang="es-ES" sz="1400" dirty="0">
                          <a:effectLst/>
                          <a:latin typeface="+mj-lt"/>
                          <a:hlinkClick r:id="rId4"/>
                        </a:rPr>
                        <a:t>longitud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 &lt;</a:t>
                      </a:r>
                      <a:r>
                        <a:rPr lang="es-ES" sz="1400" dirty="0">
                          <a:effectLst/>
                          <a:latin typeface="+mj-lt"/>
                          <a:hlinkClick r:id="rId5"/>
                        </a:rPr>
                        <a:t>porcentaje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&gt; | auto 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]{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1,4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}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Un valor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todos igual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Dos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arriba y abajo | derecha e izquierda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Tres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arriba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| d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erecha</a:t>
                      </a:r>
                      <a:r>
                        <a:rPr kumimoji="0" lang="es-ES" sz="14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 izquierda | abajo</a:t>
                      </a:r>
                    </a:p>
                    <a:p>
                      <a:pPr marL="0" lvl="3" indent="0"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s-ES" sz="14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Cuatro valores</a:t>
                      </a: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: arriba | derecha |abajo | izquierda.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Bordes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058" y="1590402"/>
            <a:ext cx="7920880" cy="4968552"/>
          </a:xfrm>
        </p:spPr>
        <p:txBody>
          <a:bodyPr>
            <a:noAutofit/>
          </a:bodyPr>
          <a:lstStyle/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Bordes: </a:t>
            </a:r>
            <a:r>
              <a:rPr lang="es-ES" dirty="0" smtClean="0">
                <a:latin typeface="+mj-lt"/>
                <a:hlinkClick r:id="rId2"/>
              </a:rPr>
              <a:t>https</a:t>
            </a:r>
            <a:r>
              <a:rPr lang="es-ES" dirty="0">
                <a:latin typeface="+mj-lt"/>
                <a:hlinkClick r:id="rId2"/>
              </a:rPr>
              <a:t>://</a:t>
            </a:r>
            <a:r>
              <a:rPr lang="es-ES" dirty="0" smtClean="0">
                <a:latin typeface="+mj-lt"/>
                <a:hlinkClick r:id="rId2"/>
              </a:rPr>
              <a:t>www.w3schools.com/css/css_border.asp</a:t>
            </a:r>
            <a:endParaRPr lang="es-ES" dirty="0" smtClean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>
                <a:latin typeface="+mj-lt"/>
              </a:rPr>
              <a:t>Bordes redondeados</a:t>
            </a:r>
            <a:r>
              <a:rPr lang="es-ES" dirty="0" smtClean="0">
                <a:latin typeface="+mj-lt"/>
              </a:rPr>
              <a:t>:</a:t>
            </a:r>
          </a:p>
          <a:p>
            <a:pPr marL="35560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  <a:hlinkClick r:id="rId3"/>
              </a:rPr>
              <a:t>https://</a:t>
            </a:r>
            <a:r>
              <a:rPr lang="es-ES" dirty="0" smtClean="0">
                <a:latin typeface="+mj-lt"/>
                <a:hlinkClick r:id="rId3"/>
              </a:rPr>
              <a:t>www.w3schools.com/css/css3_borders.asp</a:t>
            </a:r>
            <a:endParaRPr lang="es-ES" dirty="0" smtClean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342900" lvl="2" indent="-34290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 smtClean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>
              <a:latin typeface="+mj-lt"/>
            </a:endParaRPr>
          </a:p>
          <a:p>
            <a:pPr marL="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 smtClean="0">
              <a:latin typeface="+mj-lt"/>
              <a:hlinkClick r:id="rId2"/>
            </a:endParaRPr>
          </a:p>
          <a:p>
            <a:pPr marL="539433" lvl="2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2000" dirty="0">
              <a:latin typeface="+mj-lt"/>
              <a:hlinkClick r:id="rId2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b="1" dirty="0" smtClean="0">
              <a:latin typeface="+mj-lt"/>
            </a:endParaRPr>
          </a:p>
          <a:p>
            <a:pPr marL="265113" lvl="1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50501</TotalTime>
  <Words>2238</Words>
  <Application>Microsoft Office PowerPoint</Application>
  <PresentationFormat>Presentación en pantalla (4:3)</PresentationFormat>
  <Paragraphs>561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Constantia</vt:lpstr>
      <vt:lpstr>Courier New</vt:lpstr>
      <vt:lpstr>Times New Roman</vt:lpstr>
      <vt:lpstr>Wingdings</vt:lpstr>
      <vt:lpstr>Wingdings 2</vt:lpstr>
      <vt:lpstr>Flujo</vt:lpstr>
      <vt:lpstr>CSS –CAJAS</vt:lpstr>
      <vt:lpstr>Modelo de cajas (box model)</vt:lpstr>
      <vt:lpstr>Modelo de cajas (box model)</vt:lpstr>
      <vt:lpstr>Modelo de cajas (box model)</vt:lpstr>
      <vt:lpstr>Modelo de cajas (box model)</vt:lpstr>
      <vt:lpstr>Anchura y altura</vt:lpstr>
      <vt:lpstr>Márgenes</vt:lpstr>
      <vt:lpstr>Rellenos</vt:lpstr>
      <vt:lpstr>Bordes</vt:lpstr>
      <vt:lpstr>Bordes</vt:lpstr>
      <vt:lpstr>Bordes redondeados</vt:lpstr>
      <vt:lpstr>Outline</vt:lpstr>
      <vt:lpstr>Bordes con imágenes</vt:lpstr>
      <vt:lpstr>Bordes con imágenes</vt:lpstr>
      <vt:lpstr>Bordes con imágenes</vt:lpstr>
      <vt:lpstr>Bordes con imágenes</vt:lpstr>
      <vt:lpstr>Bordes con imágenes</vt:lpstr>
      <vt:lpstr>Bordes con imágenes</vt:lpstr>
      <vt:lpstr>Bordes con imágenes</vt:lpstr>
      <vt:lpstr>Box-Sizing</vt:lpstr>
      <vt:lpstr>Sombras</vt:lpstr>
      <vt:lpstr>Sombras</vt:lpstr>
      <vt:lpstr>Sombras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Ainara Montoya</cp:lastModifiedBy>
  <cp:revision>1628</cp:revision>
  <cp:lastPrinted>2015-09-21T12:13:15Z</cp:lastPrinted>
  <dcterms:created xsi:type="dcterms:W3CDTF">2012-04-05T17:12:23Z</dcterms:created>
  <dcterms:modified xsi:type="dcterms:W3CDTF">2017-05-27T10:03:37Z</dcterms:modified>
</cp:coreProperties>
</file>