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4" d="100"/>
          <a:sy n="54"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06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5" name="Text 1"/>
          <p:cNvSpPr/>
          <p:nvPr/>
        </p:nvSpPr>
        <p:spPr>
          <a:xfrm>
            <a:off x="833199" y="2323624"/>
            <a:ext cx="6644640" cy="833199"/>
          </a:xfrm>
          <a:prstGeom prst="rect">
            <a:avLst/>
          </a:prstGeom>
          <a:noFill/>
          <a:ln/>
        </p:spPr>
        <p:txBody>
          <a:bodyPr wrap="non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¿Qué es un API REST?</a:t>
            </a:r>
            <a:endParaRPr lang="en-US" sz="5249" dirty="0"/>
          </a:p>
        </p:txBody>
      </p:sp>
      <p:sp>
        <p:nvSpPr>
          <p:cNvPr id="6" name="Text 2"/>
          <p:cNvSpPr/>
          <p:nvPr/>
        </p:nvSpPr>
        <p:spPr>
          <a:xfrm>
            <a:off x="833199" y="3490079"/>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Un API REST, por sus siglas en inglés Representational State Transfer (Transferencia de Estado Representacional), es un protocolo de comunicación que utiliza los métodos estándar HTTP para realizar operaciones. Proporciona una manera sencilla y flexible de acceder a recursos y servicios en la web.</a:t>
            </a:r>
            <a:endParaRPr lang="en-US" sz="1750" dirty="0"/>
          </a:p>
        </p:txBody>
      </p:sp>
      <p:sp>
        <p:nvSpPr>
          <p:cNvPr id="7" name="Shape 3"/>
          <p:cNvSpPr/>
          <p:nvPr/>
        </p:nvSpPr>
        <p:spPr>
          <a:xfrm>
            <a:off x="833199" y="5533668"/>
            <a:ext cx="355402" cy="355402"/>
          </a:xfrm>
          <a:prstGeom prst="roundRect">
            <a:avLst>
              <a:gd name="adj" fmla="val 25726039"/>
            </a:avLst>
          </a:prstGeom>
          <a:noFill/>
          <a:ln w="7620">
            <a:solidFill>
              <a:srgbClr val="FFFFFF"/>
            </a:solidFill>
            <a:prstDash val="solid"/>
          </a:ln>
        </p:spPr>
        <p:txBody>
          <a:bodyPr/>
          <a:lstStyle/>
          <a:p>
            <a:endParaRPr lang="es-CO"/>
          </a:p>
        </p:txBody>
      </p:sp>
      <p:sp>
        <p:nvSpPr>
          <p:cNvPr id="9" name="Text 4"/>
          <p:cNvSpPr/>
          <p:nvPr/>
        </p:nvSpPr>
        <p:spPr>
          <a:xfrm>
            <a:off x="1299686" y="5516999"/>
            <a:ext cx="375666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5" name="Text 1"/>
          <p:cNvSpPr/>
          <p:nvPr/>
        </p:nvSpPr>
        <p:spPr>
          <a:xfrm>
            <a:off x="833199" y="982504"/>
            <a:ext cx="774192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Características de un API REST</a:t>
            </a:r>
            <a:endParaRPr lang="en-US" sz="4374" dirty="0"/>
          </a:p>
        </p:txBody>
      </p:sp>
      <p:sp>
        <p:nvSpPr>
          <p:cNvPr id="6" name="Shape 2"/>
          <p:cNvSpPr/>
          <p:nvPr/>
        </p:nvSpPr>
        <p:spPr>
          <a:xfrm>
            <a:off x="833199" y="2183725"/>
            <a:ext cx="499943" cy="499943"/>
          </a:xfrm>
          <a:prstGeom prst="roundRect">
            <a:avLst>
              <a:gd name="adj" fmla="val 20000"/>
            </a:avLst>
          </a:prstGeom>
          <a:solidFill>
            <a:srgbClr val="E8E8E3"/>
          </a:solidFill>
          <a:ln w="13811">
            <a:solidFill>
              <a:srgbClr val="CECEC9"/>
            </a:solidFill>
            <a:prstDash val="solid"/>
          </a:ln>
        </p:spPr>
        <p:txBody>
          <a:bodyPr/>
          <a:lstStyle/>
          <a:p>
            <a:endParaRPr lang="es-CO"/>
          </a:p>
        </p:txBody>
      </p:sp>
      <p:sp>
        <p:nvSpPr>
          <p:cNvPr id="7" name="Text 3"/>
          <p:cNvSpPr/>
          <p:nvPr/>
        </p:nvSpPr>
        <p:spPr>
          <a:xfrm>
            <a:off x="1010722" y="2225397"/>
            <a:ext cx="144780" cy="416481"/>
          </a:xfrm>
          <a:prstGeom prst="rect">
            <a:avLst/>
          </a:prstGeom>
          <a:noFill/>
          <a:ln/>
        </p:spPr>
        <p:txBody>
          <a:bodyPr wrap="none" rtlCol="0" anchor="t"/>
          <a:lstStyle/>
          <a:p>
            <a:pPr marL="0" indent="0" algn="ctr">
              <a:lnSpc>
                <a:spcPts val="3281"/>
              </a:lnSpc>
              <a:buNone/>
            </a:pPr>
            <a:endParaRPr lang="en-US" sz="2624" dirty="0"/>
          </a:p>
        </p:txBody>
      </p:sp>
      <p:sp>
        <p:nvSpPr>
          <p:cNvPr id="8" name="Text 4"/>
          <p:cNvSpPr/>
          <p:nvPr/>
        </p:nvSpPr>
        <p:spPr>
          <a:xfrm>
            <a:off x="1555313" y="2260044"/>
            <a:ext cx="35890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Arquitectura Cliente-Servidor</a:t>
            </a:r>
            <a:endParaRPr lang="en-US" sz="2187" dirty="0"/>
          </a:p>
        </p:txBody>
      </p:sp>
      <p:sp>
        <p:nvSpPr>
          <p:cNvPr id="9" name="Text 5"/>
          <p:cNvSpPr/>
          <p:nvPr/>
        </p:nvSpPr>
        <p:spPr>
          <a:xfrm>
            <a:off x="1555313" y="2740462"/>
            <a:ext cx="38200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En un API REST, el cliente y el servidor son entidades independientes que interactúan entre sí a través de solicitudes y respuestas HTTP.</a:t>
            </a:r>
            <a:endParaRPr lang="en-US" sz="1750" dirty="0"/>
          </a:p>
        </p:txBody>
      </p:sp>
      <p:sp>
        <p:nvSpPr>
          <p:cNvPr id="10" name="Shape 6"/>
          <p:cNvSpPr/>
          <p:nvPr/>
        </p:nvSpPr>
        <p:spPr>
          <a:xfrm>
            <a:off x="5597485" y="2183725"/>
            <a:ext cx="499943" cy="499943"/>
          </a:xfrm>
          <a:prstGeom prst="roundRect">
            <a:avLst>
              <a:gd name="adj" fmla="val 20000"/>
            </a:avLst>
          </a:prstGeom>
          <a:solidFill>
            <a:srgbClr val="E8E8E3"/>
          </a:solidFill>
          <a:ln w="13811">
            <a:solidFill>
              <a:srgbClr val="CECEC9"/>
            </a:solidFill>
            <a:prstDash val="solid"/>
          </a:ln>
        </p:spPr>
        <p:txBody>
          <a:bodyPr/>
          <a:lstStyle/>
          <a:p>
            <a:endParaRPr lang="es-CO"/>
          </a:p>
        </p:txBody>
      </p:sp>
      <p:sp>
        <p:nvSpPr>
          <p:cNvPr id="11" name="Text 7"/>
          <p:cNvSpPr/>
          <p:nvPr/>
        </p:nvSpPr>
        <p:spPr>
          <a:xfrm>
            <a:off x="5752148" y="2225397"/>
            <a:ext cx="190500" cy="416481"/>
          </a:xfrm>
          <a:prstGeom prst="rect">
            <a:avLst/>
          </a:prstGeom>
          <a:noFill/>
          <a:ln/>
        </p:spPr>
        <p:txBody>
          <a:bodyPr wrap="none" rtlCol="0" anchor="t"/>
          <a:lstStyle/>
          <a:p>
            <a:pPr marL="0" indent="0" algn="ctr">
              <a:lnSpc>
                <a:spcPts val="3281"/>
              </a:lnSpc>
              <a:buNone/>
            </a:pPr>
            <a:endParaRPr lang="en-US" sz="2624" dirty="0"/>
          </a:p>
        </p:txBody>
      </p:sp>
      <p:sp>
        <p:nvSpPr>
          <p:cNvPr id="12" name="Text 8"/>
          <p:cNvSpPr/>
          <p:nvPr/>
        </p:nvSpPr>
        <p:spPr>
          <a:xfrm>
            <a:off x="6319599" y="2260044"/>
            <a:ext cx="29032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Estado de las Peticiones</a:t>
            </a:r>
            <a:endParaRPr lang="en-US" sz="2187" dirty="0"/>
          </a:p>
        </p:txBody>
      </p:sp>
      <p:sp>
        <p:nvSpPr>
          <p:cNvPr id="13" name="Text 9"/>
          <p:cNvSpPr/>
          <p:nvPr/>
        </p:nvSpPr>
        <p:spPr>
          <a:xfrm>
            <a:off x="6319599" y="2740462"/>
            <a:ext cx="3820001"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Las peticiones pueden ser autocontenidas, lo que significa que cada solicitud contiene toda la información necesaria para procesarla en el servidor sin necesidad de estados guardados en el servidor o en la sesión del cliente.</a:t>
            </a:r>
            <a:endParaRPr lang="en-US" sz="1750" dirty="0"/>
          </a:p>
        </p:txBody>
      </p:sp>
      <p:sp>
        <p:nvSpPr>
          <p:cNvPr id="14" name="Shape 10"/>
          <p:cNvSpPr/>
          <p:nvPr/>
        </p:nvSpPr>
        <p:spPr>
          <a:xfrm>
            <a:off x="833199" y="5624036"/>
            <a:ext cx="499943" cy="499943"/>
          </a:xfrm>
          <a:prstGeom prst="roundRect">
            <a:avLst>
              <a:gd name="adj" fmla="val 20000"/>
            </a:avLst>
          </a:prstGeom>
          <a:solidFill>
            <a:srgbClr val="E8E8E3"/>
          </a:solidFill>
          <a:ln w="13811">
            <a:solidFill>
              <a:srgbClr val="CECEC9"/>
            </a:solidFill>
            <a:prstDash val="solid"/>
          </a:ln>
        </p:spPr>
        <p:txBody>
          <a:bodyPr/>
          <a:lstStyle/>
          <a:p>
            <a:endParaRPr lang="es-CO"/>
          </a:p>
        </p:txBody>
      </p:sp>
      <p:sp>
        <p:nvSpPr>
          <p:cNvPr id="15" name="Text 11"/>
          <p:cNvSpPr/>
          <p:nvPr/>
        </p:nvSpPr>
        <p:spPr>
          <a:xfrm>
            <a:off x="991672" y="5665708"/>
            <a:ext cx="182880" cy="416481"/>
          </a:xfrm>
          <a:prstGeom prst="rect">
            <a:avLst/>
          </a:prstGeom>
          <a:noFill/>
          <a:ln/>
        </p:spPr>
        <p:txBody>
          <a:bodyPr wrap="none" rtlCol="0" anchor="t"/>
          <a:lstStyle/>
          <a:p>
            <a:pPr marL="0" indent="0" algn="ctr">
              <a:lnSpc>
                <a:spcPts val="3281"/>
              </a:lnSpc>
              <a:buNone/>
            </a:pPr>
            <a:endParaRPr lang="en-US" sz="2624" dirty="0"/>
          </a:p>
        </p:txBody>
      </p:sp>
      <p:sp>
        <p:nvSpPr>
          <p:cNvPr id="16" name="Text 12"/>
          <p:cNvSpPr/>
          <p:nvPr/>
        </p:nvSpPr>
        <p:spPr>
          <a:xfrm>
            <a:off x="1555313" y="5700355"/>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Cacheable</a:t>
            </a:r>
            <a:endParaRPr lang="en-US" sz="2187" dirty="0"/>
          </a:p>
        </p:txBody>
      </p:sp>
      <p:sp>
        <p:nvSpPr>
          <p:cNvPr id="17" name="Text 13"/>
          <p:cNvSpPr/>
          <p:nvPr/>
        </p:nvSpPr>
        <p:spPr>
          <a:xfrm>
            <a:off x="1555313" y="6180773"/>
            <a:ext cx="8584287"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Las respuestas a las solicitudes de un API REST pueden ser cacheables. Esto permite a los clientes reutilizar las respuestas para solicitudes idénticas en el futuro, lo que mejora la eficiencia y la velocidad.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4" name="Text 1"/>
          <p:cNvSpPr/>
          <p:nvPr/>
        </p:nvSpPr>
        <p:spPr>
          <a:xfrm>
            <a:off x="2037993" y="2077760"/>
            <a:ext cx="813054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Ventajas de utilizar un API REST</a:t>
            </a:r>
            <a:endParaRPr lang="en-US" sz="4374" dirty="0"/>
          </a:p>
        </p:txBody>
      </p:sp>
      <p:sp>
        <p:nvSpPr>
          <p:cNvPr id="5" name="Text 2"/>
          <p:cNvSpPr/>
          <p:nvPr/>
        </p:nvSpPr>
        <p:spPr>
          <a:xfrm>
            <a:off x="2037993" y="3327559"/>
            <a:ext cx="5110520" cy="999887"/>
          </a:xfrm>
          <a:prstGeom prst="rect">
            <a:avLst/>
          </a:prstGeom>
          <a:noFill/>
          <a:ln/>
        </p:spPr>
        <p:txBody>
          <a:bodyPr wrap="none" rtlCol="0" anchor="t"/>
          <a:lstStyle/>
          <a:p>
            <a:pPr marL="0" indent="0" algn="ctr">
              <a:lnSpc>
                <a:spcPts val="7873"/>
              </a:lnSpc>
              <a:buNone/>
            </a:pPr>
            <a:r>
              <a:rPr lang="en-US" sz="7873" dirty="0">
                <a:solidFill>
                  <a:srgbClr val="272525"/>
                </a:solidFill>
                <a:latin typeface="Gelasio" pitchFamily="34" charset="0"/>
                <a:ea typeface="Gelasio" pitchFamily="34" charset="-122"/>
                <a:cs typeface="Gelasio" pitchFamily="34" charset="-120"/>
              </a:rPr>
              <a:t>1</a:t>
            </a:r>
            <a:endParaRPr lang="en-US" sz="7873" dirty="0"/>
          </a:p>
        </p:txBody>
      </p:sp>
      <p:sp>
        <p:nvSpPr>
          <p:cNvPr id="6" name="Text 3"/>
          <p:cNvSpPr/>
          <p:nvPr/>
        </p:nvSpPr>
        <p:spPr>
          <a:xfrm>
            <a:off x="3482221" y="4605099"/>
            <a:ext cx="2221944" cy="347186"/>
          </a:xfrm>
          <a:prstGeom prst="rect">
            <a:avLst/>
          </a:prstGeom>
          <a:noFill/>
          <a:ln/>
        </p:spPr>
        <p:txBody>
          <a:bodyPr wrap="none" rtlCol="0" anchor="t"/>
          <a:lstStyle/>
          <a:p>
            <a:pPr marL="0" indent="0" algn="ctr">
              <a:lnSpc>
                <a:spcPts val="2734"/>
              </a:lnSpc>
              <a:buNone/>
            </a:pPr>
            <a:r>
              <a:rPr lang="en-US" sz="2187" dirty="0">
                <a:solidFill>
                  <a:srgbClr val="272525"/>
                </a:solidFill>
                <a:latin typeface="Gelasio" pitchFamily="34" charset="0"/>
                <a:ea typeface="Gelasio" pitchFamily="34" charset="-122"/>
                <a:cs typeface="Gelasio" pitchFamily="34" charset="-120"/>
              </a:rPr>
              <a:t>Sencillez</a:t>
            </a:r>
            <a:endParaRPr lang="en-US" sz="2187" dirty="0"/>
          </a:p>
        </p:txBody>
      </p:sp>
      <p:sp>
        <p:nvSpPr>
          <p:cNvPr id="7" name="Text 4"/>
          <p:cNvSpPr/>
          <p:nvPr/>
        </p:nvSpPr>
        <p:spPr>
          <a:xfrm>
            <a:off x="2037993" y="5085517"/>
            <a:ext cx="5110520" cy="1066205"/>
          </a:xfrm>
          <a:prstGeom prst="rect">
            <a:avLst/>
          </a:prstGeom>
          <a:noFill/>
          <a:ln/>
        </p:spPr>
        <p:txBody>
          <a:bodyPr wrap="square" rtlCol="0" anchor="t"/>
          <a:lstStyle/>
          <a:p>
            <a:pPr marL="0" indent="0" algn="ctr">
              <a:lnSpc>
                <a:spcPts val="2799"/>
              </a:lnSpc>
              <a:buNone/>
            </a:pPr>
            <a:r>
              <a:rPr lang="en-US" sz="1750" dirty="0">
                <a:solidFill>
                  <a:srgbClr val="272525"/>
                </a:solidFill>
                <a:latin typeface="Lato" pitchFamily="34" charset="0"/>
                <a:ea typeface="Lato" pitchFamily="34" charset="-122"/>
                <a:cs typeface="Lato" pitchFamily="34" charset="-120"/>
              </a:rPr>
              <a:t>La simplicidad de las operaciones de un API REST hace que sea fácil de entender, implementar y utilizar.</a:t>
            </a:r>
            <a:endParaRPr lang="en-US" sz="1750" dirty="0"/>
          </a:p>
        </p:txBody>
      </p:sp>
      <p:sp>
        <p:nvSpPr>
          <p:cNvPr id="8" name="Text 5"/>
          <p:cNvSpPr/>
          <p:nvPr/>
        </p:nvSpPr>
        <p:spPr>
          <a:xfrm>
            <a:off x="7481768" y="3327559"/>
            <a:ext cx="5110639" cy="999887"/>
          </a:xfrm>
          <a:prstGeom prst="rect">
            <a:avLst/>
          </a:prstGeom>
          <a:noFill/>
          <a:ln/>
        </p:spPr>
        <p:txBody>
          <a:bodyPr wrap="none" rtlCol="0" anchor="t"/>
          <a:lstStyle/>
          <a:p>
            <a:pPr marL="0" indent="0" algn="ctr">
              <a:lnSpc>
                <a:spcPts val="7873"/>
              </a:lnSpc>
              <a:buNone/>
            </a:pPr>
            <a:r>
              <a:rPr lang="en-US" sz="7873" dirty="0">
                <a:solidFill>
                  <a:srgbClr val="272525"/>
                </a:solidFill>
                <a:latin typeface="Gelasio" pitchFamily="34" charset="0"/>
                <a:ea typeface="Gelasio" pitchFamily="34" charset="-122"/>
                <a:cs typeface="Gelasio" pitchFamily="34" charset="-120"/>
              </a:rPr>
              <a:t>2</a:t>
            </a:r>
            <a:endParaRPr lang="en-US" sz="7873" dirty="0"/>
          </a:p>
        </p:txBody>
      </p:sp>
      <p:sp>
        <p:nvSpPr>
          <p:cNvPr id="9" name="Text 6"/>
          <p:cNvSpPr/>
          <p:nvPr/>
        </p:nvSpPr>
        <p:spPr>
          <a:xfrm>
            <a:off x="8926116" y="4605099"/>
            <a:ext cx="2221944" cy="347186"/>
          </a:xfrm>
          <a:prstGeom prst="rect">
            <a:avLst/>
          </a:prstGeom>
          <a:noFill/>
          <a:ln/>
        </p:spPr>
        <p:txBody>
          <a:bodyPr wrap="none" rtlCol="0" anchor="t"/>
          <a:lstStyle/>
          <a:p>
            <a:pPr marL="0" indent="0" algn="ctr">
              <a:lnSpc>
                <a:spcPts val="2734"/>
              </a:lnSpc>
              <a:buNone/>
            </a:pPr>
            <a:r>
              <a:rPr lang="en-US" sz="2187" dirty="0">
                <a:solidFill>
                  <a:srgbClr val="272525"/>
                </a:solidFill>
                <a:latin typeface="Gelasio" pitchFamily="34" charset="0"/>
                <a:ea typeface="Gelasio" pitchFamily="34" charset="-122"/>
                <a:cs typeface="Gelasio" pitchFamily="34" charset="-120"/>
              </a:rPr>
              <a:t>Escalabilidad</a:t>
            </a:r>
            <a:endParaRPr lang="en-US" sz="2187" dirty="0"/>
          </a:p>
        </p:txBody>
      </p:sp>
      <p:sp>
        <p:nvSpPr>
          <p:cNvPr id="10" name="Text 7"/>
          <p:cNvSpPr/>
          <p:nvPr/>
        </p:nvSpPr>
        <p:spPr>
          <a:xfrm>
            <a:off x="7481768" y="5085517"/>
            <a:ext cx="5110639" cy="1066205"/>
          </a:xfrm>
          <a:prstGeom prst="rect">
            <a:avLst/>
          </a:prstGeom>
          <a:noFill/>
          <a:ln/>
        </p:spPr>
        <p:txBody>
          <a:bodyPr wrap="square" rtlCol="0" anchor="t"/>
          <a:lstStyle/>
          <a:p>
            <a:pPr marL="0" indent="0" algn="ctr">
              <a:lnSpc>
                <a:spcPts val="2799"/>
              </a:lnSpc>
              <a:buNone/>
            </a:pPr>
            <a:r>
              <a:rPr lang="en-US" sz="1750" dirty="0">
                <a:solidFill>
                  <a:srgbClr val="272525"/>
                </a:solidFill>
                <a:latin typeface="Lato" pitchFamily="34" charset="0"/>
                <a:ea typeface="Lato" pitchFamily="34" charset="-122"/>
                <a:cs typeface="Lato" pitchFamily="34" charset="-120"/>
              </a:rPr>
              <a:t>El diseño flexible y sin estado de un API REST permite escalar horizontal o verticalmente según las necesidades del sistema.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4" name="Text 1"/>
          <p:cNvSpPr/>
          <p:nvPr/>
        </p:nvSpPr>
        <p:spPr>
          <a:xfrm>
            <a:off x="2037993" y="2043113"/>
            <a:ext cx="909066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Principios de diseño de un API REST</a:t>
            </a:r>
            <a:endParaRPr lang="en-US" sz="4374" dirty="0"/>
          </a:p>
        </p:txBody>
      </p:sp>
      <p:sp>
        <p:nvSpPr>
          <p:cNvPr id="5" name="Text 2"/>
          <p:cNvSpPr/>
          <p:nvPr/>
        </p:nvSpPr>
        <p:spPr>
          <a:xfrm>
            <a:off x="2037993" y="3292912"/>
            <a:ext cx="2221944"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Jerarquía de URL</a:t>
            </a:r>
            <a:endParaRPr lang="en-US" sz="2187" dirty="0"/>
          </a:p>
        </p:txBody>
      </p:sp>
      <p:sp>
        <p:nvSpPr>
          <p:cNvPr id="6" name="Text 3"/>
          <p:cNvSpPr/>
          <p:nvPr/>
        </p:nvSpPr>
        <p:spPr>
          <a:xfrm>
            <a:off x="2037993" y="3862268"/>
            <a:ext cx="500622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Las URL deben seguir una estructura jerárquica que refleje la relación entre recursos. Esto facilita la navegación y comprensión de la API.</a:t>
            </a:r>
            <a:endParaRPr lang="en-US" sz="1750" dirty="0"/>
          </a:p>
        </p:txBody>
      </p:sp>
      <p:sp>
        <p:nvSpPr>
          <p:cNvPr id="7" name="Text 4"/>
          <p:cNvSpPr/>
          <p:nvPr/>
        </p:nvSpPr>
        <p:spPr>
          <a:xfrm>
            <a:off x="7593806" y="3292912"/>
            <a:ext cx="5006221" cy="694373"/>
          </a:xfrm>
          <a:prstGeom prst="rect">
            <a:avLst/>
          </a:prstGeom>
          <a:noFill/>
          <a:ln/>
        </p:spPr>
        <p:txBody>
          <a:bodyPr wrap="squar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Usar Métodos HTTP de Forma Semántica</a:t>
            </a:r>
            <a:endParaRPr lang="en-US" sz="2187" dirty="0"/>
          </a:p>
        </p:txBody>
      </p:sp>
      <p:sp>
        <p:nvSpPr>
          <p:cNvPr id="8" name="Text 5"/>
          <p:cNvSpPr/>
          <p:nvPr/>
        </p:nvSpPr>
        <p:spPr>
          <a:xfrm>
            <a:off x="7593806" y="4209455"/>
            <a:ext cx="500622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Los métodos HTTP deben utilizarse de manera coherente y semántica. Por ejemplo, GET para obtener un recurso, POST para crear uno nuevo, PUT para modificar un recurso existente, y DELETE para eliminarlo.</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4" name="Text 1"/>
          <p:cNvSpPr/>
          <p:nvPr/>
        </p:nvSpPr>
        <p:spPr>
          <a:xfrm>
            <a:off x="2037993" y="2257425"/>
            <a:ext cx="78790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Métodos HTTP en un API REST</a:t>
            </a:r>
            <a:endParaRPr lang="en-US" sz="4374" dirty="0"/>
          </a:p>
        </p:txBody>
      </p:sp>
      <p:sp>
        <p:nvSpPr>
          <p:cNvPr id="5" name="Shape 2"/>
          <p:cNvSpPr/>
          <p:nvPr/>
        </p:nvSpPr>
        <p:spPr>
          <a:xfrm>
            <a:off x="2037993" y="3396139"/>
            <a:ext cx="10554414" cy="2576036"/>
          </a:xfrm>
          <a:prstGeom prst="roundRect">
            <a:avLst>
              <a:gd name="adj" fmla="val 3882"/>
            </a:avLst>
          </a:prstGeom>
          <a:noFill/>
          <a:ln w="13811">
            <a:solidFill>
              <a:srgbClr val="000000">
                <a:alpha val="8000"/>
              </a:srgbClr>
            </a:solidFill>
            <a:prstDash val="solid"/>
          </a:ln>
        </p:spPr>
        <p:txBody>
          <a:bodyPr/>
          <a:lstStyle/>
          <a:p>
            <a:endParaRPr lang="es-CO"/>
          </a:p>
        </p:txBody>
      </p:sp>
      <p:sp>
        <p:nvSpPr>
          <p:cNvPr id="6" name="Shape 3"/>
          <p:cNvSpPr/>
          <p:nvPr/>
        </p:nvSpPr>
        <p:spPr>
          <a:xfrm>
            <a:off x="2051804" y="3409950"/>
            <a:ext cx="10526792" cy="637103"/>
          </a:xfrm>
          <a:prstGeom prst="rect">
            <a:avLst/>
          </a:prstGeom>
          <a:solidFill>
            <a:srgbClr val="FFFFFF">
              <a:alpha val="4000"/>
            </a:srgbClr>
          </a:solidFill>
          <a:ln/>
        </p:spPr>
        <p:txBody>
          <a:bodyPr/>
          <a:lstStyle/>
          <a:p>
            <a:endParaRPr lang="es-CO"/>
          </a:p>
        </p:txBody>
      </p:sp>
      <p:sp>
        <p:nvSpPr>
          <p:cNvPr id="7" name="Text 4"/>
          <p:cNvSpPr/>
          <p:nvPr/>
        </p:nvSpPr>
        <p:spPr>
          <a:xfrm>
            <a:off x="2273975" y="3550801"/>
            <a:ext cx="481524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GET</a:t>
            </a:r>
            <a:endParaRPr lang="en-US" sz="1750" dirty="0"/>
          </a:p>
        </p:txBody>
      </p:sp>
      <p:sp>
        <p:nvSpPr>
          <p:cNvPr id="8" name="Text 5"/>
          <p:cNvSpPr/>
          <p:nvPr/>
        </p:nvSpPr>
        <p:spPr>
          <a:xfrm>
            <a:off x="7541181" y="3550801"/>
            <a:ext cx="481524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Recuperar los datos de un recurso</a:t>
            </a:r>
            <a:endParaRPr lang="en-US" sz="1750" dirty="0"/>
          </a:p>
        </p:txBody>
      </p:sp>
      <p:sp>
        <p:nvSpPr>
          <p:cNvPr id="9" name="Shape 6"/>
          <p:cNvSpPr/>
          <p:nvPr/>
        </p:nvSpPr>
        <p:spPr>
          <a:xfrm>
            <a:off x="2051804" y="4047053"/>
            <a:ext cx="10526792" cy="637103"/>
          </a:xfrm>
          <a:prstGeom prst="rect">
            <a:avLst/>
          </a:prstGeom>
          <a:solidFill>
            <a:srgbClr val="000000">
              <a:alpha val="4000"/>
            </a:srgbClr>
          </a:solidFill>
          <a:ln/>
        </p:spPr>
        <p:txBody>
          <a:bodyPr/>
          <a:lstStyle/>
          <a:p>
            <a:endParaRPr lang="es-CO"/>
          </a:p>
        </p:txBody>
      </p:sp>
      <p:sp>
        <p:nvSpPr>
          <p:cNvPr id="10" name="Text 7"/>
          <p:cNvSpPr/>
          <p:nvPr/>
        </p:nvSpPr>
        <p:spPr>
          <a:xfrm>
            <a:off x="2273975" y="4187904"/>
            <a:ext cx="481524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POST</a:t>
            </a:r>
            <a:endParaRPr lang="en-US" sz="1750" dirty="0"/>
          </a:p>
        </p:txBody>
      </p:sp>
      <p:sp>
        <p:nvSpPr>
          <p:cNvPr id="11" name="Text 8"/>
          <p:cNvSpPr/>
          <p:nvPr/>
        </p:nvSpPr>
        <p:spPr>
          <a:xfrm>
            <a:off x="7541181" y="4187904"/>
            <a:ext cx="481524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Crear un nuevo recurso</a:t>
            </a:r>
            <a:endParaRPr lang="en-US" sz="1750" dirty="0"/>
          </a:p>
        </p:txBody>
      </p:sp>
      <p:sp>
        <p:nvSpPr>
          <p:cNvPr id="12" name="Shape 9"/>
          <p:cNvSpPr/>
          <p:nvPr/>
        </p:nvSpPr>
        <p:spPr>
          <a:xfrm>
            <a:off x="2051804" y="4684157"/>
            <a:ext cx="10526792" cy="637103"/>
          </a:xfrm>
          <a:prstGeom prst="rect">
            <a:avLst/>
          </a:prstGeom>
          <a:solidFill>
            <a:srgbClr val="FFFFFF">
              <a:alpha val="4000"/>
            </a:srgbClr>
          </a:solidFill>
          <a:ln/>
        </p:spPr>
        <p:txBody>
          <a:bodyPr/>
          <a:lstStyle/>
          <a:p>
            <a:endParaRPr lang="es-CO"/>
          </a:p>
        </p:txBody>
      </p:sp>
      <p:sp>
        <p:nvSpPr>
          <p:cNvPr id="13" name="Text 10"/>
          <p:cNvSpPr/>
          <p:nvPr/>
        </p:nvSpPr>
        <p:spPr>
          <a:xfrm>
            <a:off x="2273975" y="4825008"/>
            <a:ext cx="481524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PUT</a:t>
            </a:r>
            <a:endParaRPr lang="en-US" sz="1750" dirty="0"/>
          </a:p>
        </p:txBody>
      </p:sp>
      <p:sp>
        <p:nvSpPr>
          <p:cNvPr id="14" name="Text 11"/>
          <p:cNvSpPr/>
          <p:nvPr/>
        </p:nvSpPr>
        <p:spPr>
          <a:xfrm>
            <a:off x="7541181" y="4825008"/>
            <a:ext cx="481524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Modificar un recurso existente</a:t>
            </a:r>
            <a:endParaRPr lang="en-US" sz="1750" dirty="0"/>
          </a:p>
        </p:txBody>
      </p:sp>
      <p:sp>
        <p:nvSpPr>
          <p:cNvPr id="15" name="Shape 12"/>
          <p:cNvSpPr/>
          <p:nvPr/>
        </p:nvSpPr>
        <p:spPr>
          <a:xfrm>
            <a:off x="2051804" y="5321260"/>
            <a:ext cx="10526792" cy="637103"/>
          </a:xfrm>
          <a:prstGeom prst="rect">
            <a:avLst/>
          </a:prstGeom>
          <a:solidFill>
            <a:srgbClr val="000000">
              <a:alpha val="4000"/>
            </a:srgbClr>
          </a:solidFill>
          <a:ln/>
        </p:spPr>
        <p:txBody>
          <a:bodyPr/>
          <a:lstStyle/>
          <a:p>
            <a:endParaRPr lang="es-CO"/>
          </a:p>
        </p:txBody>
      </p:sp>
      <p:sp>
        <p:nvSpPr>
          <p:cNvPr id="16" name="Text 13"/>
          <p:cNvSpPr/>
          <p:nvPr/>
        </p:nvSpPr>
        <p:spPr>
          <a:xfrm>
            <a:off x="2273975" y="5462111"/>
            <a:ext cx="481524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DELETE</a:t>
            </a:r>
            <a:endParaRPr lang="en-US" sz="1750" dirty="0"/>
          </a:p>
        </p:txBody>
      </p:sp>
      <p:sp>
        <p:nvSpPr>
          <p:cNvPr id="17" name="Text 14"/>
          <p:cNvSpPr/>
          <p:nvPr/>
        </p:nvSpPr>
        <p:spPr>
          <a:xfrm>
            <a:off x="7541181" y="5462111"/>
            <a:ext cx="481524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Eliminar un recurso</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4" name="Text 1"/>
          <p:cNvSpPr/>
          <p:nvPr/>
        </p:nvSpPr>
        <p:spPr>
          <a:xfrm>
            <a:off x="2037993" y="1525191"/>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Estructura de una solicitud y respuesta en un API REST</a:t>
            </a:r>
            <a:endParaRPr lang="en-US" sz="4374" dirty="0"/>
          </a:p>
        </p:txBody>
      </p:sp>
      <p:pic>
        <p:nvPicPr>
          <p:cNvPr id="5" name="Image 1" descr="preencoded.png"/>
          <p:cNvPicPr>
            <a:picLocks noChangeAspect="1"/>
          </p:cNvPicPr>
          <p:nvPr/>
        </p:nvPicPr>
        <p:blipFill>
          <a:blip r:embed="rId4"/>
          <a:stretch>
            <a:fillRect/>
          </a:stretch>
        </p:blipFill>
        <p:spPr>
          <a:xfrm>
            <a:off x="2037993" y="3358277"/>
            <a:ext cx="5277207" cy="888682"/>
          </a:xfrm>
          <a:prstGeom prst="rect">
            <a:avLst/>
          </a:prstGeom>
        </p:spPr>
      </p:pic>
      <p:sp>
        <p:nvSpPr>
          <p:cNvPr id="6" name="Text 2"/>
          <p:cNvSpPr/>
          <p:nvPr/>
        </p:nvSpPr>
        <p:spPr>
          <a:xfrm>
            <a:off x="2260163" y="4580215"/>
            <a:ext cx="2221944"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Solicitud</a:t>
            </a:r>
            <a:endParaRPr lang="en-US" sz="2187" dirty="0"/>
          </a:p>
        </p:txBody>
      </p:sp>
      <p:sp>
        <p:nvSpPr>
          <p:cNvPr id="7" name="Text 3"/>
          <p:cNvSpPr/>
          <p:nvPr/>
        </p:nvSpPr>
        <p:spPr>
          <a:xfrm>
            <a:off x="2260163" y="5060633"/>
            <a:ext cx="4832866"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Una solicitud en un API REST incluye la URL del recurso y el método HTTP deseado, y puede contener parámetros y encabezados opcionales para enviar información adicional.</a:t>
            </a:r>
            <a:endParaRPr lang="en-US" sz="1750" dirty="0"/>
          </a:p>
        </p:txBody>
      </p:sp>
      <p:pic>
        <p:nvPicPr>
          <p:cNvPr id="8" name="Image 2" descr="preencoded.png"/>
          <p:cNvPicPr>
            <a:picLocks noChangeAspect="1"/>
          </p:cNvPicPr>
          <p:nvPr/>
        </p:nvPicPr>
        <p:blipFill>
          <a:blip r:embed="rId5"/>
          <a:stretch>
            <a:fillRect/>
          </a:stretch>
        </p:blipFill>
        <p:spPr>
          <a:xfrm>
            <a:off x="7315200" y="3358277"/>
            <a:ext cx="5277207" cy="888682"/>
          </a:xfrm>
          <a:prstGeom prst="rect">
            <a:avLst/>
          </a:prstGeom>
        </p:spPr>
      </p:pic>
      <p:sp>
        <p:nvSpPr>
          <p:cNvPr id="9" name="Text 4"/>
          <p:cNvSpPr/>
          <p:nvPr/>
        </p:nvSpPr>
        <p:spPr>
          <a:xfrm>
            <a:off x="7537371" y="4580215"/>
            <a:ext cx="2221944"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Respuesta</a:t>
            </a:r>
            <a:endParaRPr lang="en-US" sz="2187" dirty="0"/>
          </a:p>
        </p:txBody>
      </p:sp>
      <p:sp>
        <p:nvSpPr>
          <p:cNvPr id="10" name="Text 5"/>
          <p:cNvSpPr/>
          <p:nvPr/>
        </p:nvSpPr>
        <p:spPr>
          <a:xfrm>
            <a:off x="7537371" y="5060633"/>
            <a:ext cx="4832866"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Una respuesta contiene un código de estado que indica el éxito o el tipo de error, junto con los datos o representación del recurso solicitado si la operación fue exitosa.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5" name="Text 1"/>
          <p:cNvSpPr/>
          <p:nvPr/>
        </p:nvSpPr>
        <p:spPr>
          <a:xfrm>
            <a:off x="4490799" y="2066806"/>
            <a:ext cx="93064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Autenticación y autorización en un API REST</a:t>
            </a:r>
            <a:endParaRPr lang="en-US" sz="4374" dirty="0"/>
          </a:p>
        </p:txBody>
      </p:sp>
      <p:sp>
        <p:nvSpPr>
          <p:cNvPr id="6" name="Shape 2"/>
          <p:cNvSpPr/>
          <p:nvPr/>
        </p:nvSpPr>
        <p:spPr>
          <a:xfrm>
            <a:off x="4490799" y="3788807"/>
            <a:ext cx="4542115" cy="2373987"/>
          </a:xfrm>
          <a:prstGeom prst="roundRect">
            <a:avLst>
              <a:gd name="adj" fmla="val 4212"/>
            </a:avLst>
          </a:prstGeom>
          <a:solidFill>
            <a:srgbClr val="E8E8E3"/>
          </a:solidFill>
          <a:ln w="13811">
            <a:solidFill>
              <a:srgbClr val="CECEC9"/>
            </a:solidFill>
            <a:prstDash val="solid"/>
          </a:ln>
        </p:spPr>
        <p:txBody>
          <a:bodyPr/>
          <a:lstStyle/>
          <a:p>
            <a:endParaRPr lang="es-CO"/>
          </a:p>
        </p:txBody>
      </p:sp>
      <p:sp>
        <p:nvSpPr>
          <p:cNvPr id="7" name="Text 3"/>
          <p:cNvSpPr/>
          <p:nvPr/>
        </p:nvSpPr>
        <p:spPr>
          <a:xfrm>
            <a:off x="4726781" y="4024789"/>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Autenticación</a:t>
            </a:r>
            <a:endParaRPr lang="en-US" sz="2187" dirty="0"/>
          </a:p>
        </p:txBody>
      </p:sp>
      <p:sp>
        <p:nvSpPr>
          <p:cNvPr id="8" name="Text 4"/>
          <p:cNvSpPr/>
          <p:nvPr/>
        </p:nvSpPr>
        <p:spPr>
          <a:xfrm>
            <a:off x="4726781" y="4505206"/>
            <a:ext cx="4070152"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Los mecanismos de autenticación como tokens de acceso y API keys garantizan que solo usuarios autorizados puedan acceder a los recursos.</a:t>
            </a:r>
            <a:endParaRPr lang="en-US" sz="1750" dirty="0"/>
          </a:p>
        </p:txBody>
      </p:sp>
      <p:sp>
        <p:nvSpPr>
          <p:cNvPr id="9" name="Shape 5"/>
          <p:cNvSpPr/>
          <p:nvPr/>
        </p:nvSpPr>
        <p:spPr>
          <a:xfrm>
            <a:off x="9255085" y="3788807"/>
            <a:ext cx="4542115" cy="2373987"/>
          </a:xfrm>
          <a:prstGeom prst="roundRect">
            <a:avLst>
              <a:gd name="adj" fmla="val 4212"/>
            </a:avLst>
          </a:prstGeom>
          <a:solidFill>
            <a:srgbClr val="E8E8E3"/>
          </a:solidFill>
          <a:ln w="13811">
            <a:solidFill>
              <a:srgbClr val="CECEC9"/>
            </a:solidFill>
            <a:prstDash val="solid"/>
          </a:ln>
        </p:spPr>
        <p:txBody>
          <a:bodyPr/>
          <a:lstStyle/>
          <a:p>
            <a:endParaRPr lang="es-CO"/>
          </a:p>
        </p:txBody>
      </p:sp>
      <p:sp>
        <p:nvSpPr>
          <p:cNvPr id="10" name="Text 6"/>
          <p:cNvSpPr/>
          <p:nvPr/>
        </p:nvSpPr>
        <p:spPr>
          <a:xfrm>
            <a:off x="9491067" y="4024789"/>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Autorización</a:t>
            </a:r>
            <a:endParaRPr lang="en-US" sz="2187" dirty="0"/>
          </a:p>
        </p:txBody>
      </p:sp>
      <p:sp>
        <p:nvSpPr>
          <p:cNvPr id="11" name="Text 7"/>
          <p:cNvSpPr/>
          <p:nvPr/>
        </p:nvSpPr>
        <p:spPr>
          <a:xfrm>
            <a:off x="9491067" y="4505206"/>
            <a:ext cx="4070152"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La autorización se encarga de determinar qué acciones y recursos específicos puede realizar y acceder un usuario autenticado.</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453</Words>
  <Application>Microsoft Office PowerPoint</Application>
  <PresentationFormat>Personalizado</PresentationFormat>
  <Paragraphs>47</Paragraphs>
  <Slides>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Gelasio</vt:lpstr>
      <vt:lpstr>Lato</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y-arteagag@corhuila.edu.co</cp:lastModifiedBy>
  <cp:revision>2</cp:revision>
  <dcterms:created xsi:type="dcterms:W3CDTF">2024-01-20T03:07:44Z</dcterms:created>
  <dcterms:modified xsi:type="dcterms:W3CDTF">2024-01-20T03:13:04Z</dcterms:modified>
</cp:coreProperties>
</file>