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51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5" name="Text 2"/>
          <p:cNvSpPr/>
          <p:nvPr/>
        </p:nvSpPr>
        <p:spPr>
          <a:xfrm>
            <a:off x="6319599" y="1901547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Introducción a la arquitectura hexagonal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6319599" y="3901202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arquitectura hexagonal es un enfoque de diseño de software que promueve la separación de preocupaciones al organizar el código en diferentes capas. Su estructura permite la fácil modificación y ajuste de componentes sin afectar otros módulos, lo que facilita la escalabilidad y el mantenimiento del sistema.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592812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9" name="Text 5"/>
          <p:cNvSpPr/>
          <p:nvPr/>
        </p:nvSpPr>
        <p:spPr>
          <a:xfrm>
            <a:off x="6786086" y="5933599"/>
            <a:ext cx="368367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578929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2"/>
          <p:cNvSpPr/>
          <p:nvPr/>
        </p:nvSpPr>
        <p:spPr>
          <a:xfrm>
            <a:off x="2148007" y="598289"/>
            <a:ext cx="10334268" cy="13596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53"/>
              </a:lnSpc>
              <a:buNone/>
            </a:pPr>
            <a:r>
              <a:rPr lang="en-US" sz="4283" kern="0" spc="-128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Principios de diseño de la arquitectura hexagonal</a:t>
            </a:r>
            <a:endParaRPr lang="en-US" sz="4283" dirty="0"/>
          </a:p>
        </p:txBody>
      </p:sp>
      <p:sp>
        <p:nvSpPr>
          <p:cNvPr id="5" name="Shape 3"/>
          <p:cNvSpPr/>
          <p:nvPr/>
        </p:nvSpPr>
        <p:spPr>
          <a:xfrm>
            <a:off x="2452568" y="2393037"/>
            <a:ext cx="43458" cy="5587603"/>
          </a:xfrm>
          <a:prstGeom prst="roundRect">
            <a:avLst>
              <a:gd name="adj" fmla="val 225286"/>
            </a:avLst>
          </a:prstGeom>
          <a:solidFill>
            <a:srgbClr val="E2C8B5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6" name="Shape 4"/>
          <p:cNvSpPr/>
          <p:nvPr/>
        </p:nvSpPr>
        <p:spPr>
          <a:xfrm>
            <a:off x="2718971" y="2785884"/>
            <a:ext cx="761405" cy="43458"/>
          </a:xfrm>
          <a:prstGeom prst="roundRect">
            <a:avLst>
              <a:gd name="adj" fmla="val 225286"/>
            </a:avLst>
          </a:prstGeom>
          <a:solidFill>
            <a:srgbClr val="E2C8B5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8" name="Text 6"/>
          <p:cNvSpPr/>
          <p:nvPr/>
        </p:nvSpPr>
        <p:spPr>
          <a:xfrm>
            <a:off x="2407741" y="2603659"/>
            <a:ext cx="132874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endParaRPr lang="en-US" sz="2570" dirty="0"/>
          </a:p>
        </p:txBody>
      </p:sp>
      <p:sp>
        <p:nvSpPr>
          <p:cNvPr id="9" name="Text 7"/>
          <p:cNvSpPr/>
          <p:nvPr/>
        </p:nvSpPr>
        <p:spPr>
          <a:xfrm>
            <a:off x="3670816" y="2610564"/>
            <a:ext cx="3528774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1" kern="0" spc="-64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Independencia de Tecnología</a:t>
            </a:r>
            <a:endParaRPr lang="en-US" sz="2141" dirty="0"/>
          </a:p>
        </p:txBody>
      </p:sp>
      <p:sp>
        <p:nvSpPr>
          <p:cNvPr id="10" name="Text 8"/>
          <p:cNvSpPr/>
          <p:nvPr/>
        </p:nvSpPr>
        <p:spPr>
          <a:xfrm>
            <a:off x="3670816" y="3080980"/>
            <a:ext cx="8811458" cy="1044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1"/>
              </a:lnSpc>
              <a:buNone/>
            </a:pPr>
            <a:r>
              <a:rPr lang="en-US" sz="1713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arquitectura hexagonal fomenta la independencia de la tecnología, lo que significa que las decisiones de implementación tecnológica no afectan la lógica de dominio del sistema.</a:t>
            </a:r>
            <a:endParaRPr lang="en-US" sz="1713" dirty="0"/>
          </a:p>
        </p:txBody>
      </p:sp>
      <p:sp>
        <p:nvSpPr>
          <p:cNvPr id="11" name="Shape 9"/>
          <p:cNvSpPr/>
          <p:nvPr/>
        </p:nvSpPr>
        <p:spPr>
          <a:xfrm>
            <a:off x="2718971" y="4952940"/>
            <a:ext cx="761405" cy="43458"/>
          </a:xfrm>
          <a:prstGeom prst="roundRect">
            <a:avLst>
              <a:gd name="adj" fmla="val 225286"/>
            </a:avLst>
          </a:prstGeom>
          <a:solidFill>
            <a:srgbClr val="E2C8B5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3" name="Text 11"/>
          <p:cNvSpPr/>
          <p:nvPr/>
        </p:nvSpPr>
        <p:spPr>
          <a:xfrm>
            <a:off x="2384881" y="4770715"/>
            <a:ext cx="178594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endParaRPr lang="en-US" sz="2570" dirty="0"/>
          </a:p>
        </p:txBody>
      </p:sp>
      <p:sp>
        <p:nvSpPr>
          <p:cNvPr id="14" name="Text 12"/>
          <p:cNvSpPr/>
          <p:nvPr/>
        </p:nvSpPr>
        <p:spPr>
          <a:xfrm>
            <a:off x="3670816" y="4777621"/>
            <a:ext cx="3461266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1" kern="0" spc="-64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Decoupling de Componentes</a:t>
            </a:r>
            <a:endParaRPr lang="en-US" sz="2141" dirty="0"/>
          </a:p>
        </p:txBody>
      </p:sp>
      <p:sp>
        <p:nvSpPr>
          <p:cNvPr id="15" name="Text 13"/>
          <p:cNvSpPr/>
          <p:nvPr/>
        </p:nvSpPr>
        <p:spPr>
          <a:xfrm>
            <a:off x="3670816" y="5248037"/>
            <a:ext cx="8811458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1"/>
              </a:lnSpc>
              <a:buNone/>
            </a:pPr>
            <a:r>
              <a:rPr lang="en-US" sz="1713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Los componentes dentro de la arquitectura hexagonal están desacoplados, lo que facilita su reutilización y mantenimiento sin afectar otras partes del sistema.</a:t>
            </a:r>
            <a:endParaRPr lang="en-US" sz="1713" dirty="0"/>
          </a:p>
        </p:txBody>
      </p:sp>
      <p:sp>
        <p:nvSpPr>
          <p:cNvPr id="16" name="Shape 14"/>
          <p:cNvSpPr/>
          <p:nvPr/>
        </p:nvSpPr>
        <p:spPr>
          <a:xfrm>
            <a:off x="2718971" y="6771977"/>
            <a:ext cx="761405" cy="43458"/>
          </a:xfrm>
          <a:prstGeom prst="roundRect">
            <a:avLst>
              <a:gd name="adj" fmla="val 225286"/>
            </a:avLst>
          </a:prstGeom>
          <a:solidFill>
            <a:srgbClr val="E2C8B5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8" name="Text 16"/>
          <p:cNvSpPr/>
          <p:nvPr/>
        </p:nvSpPr>
        <p:spPr>
          <a:xfrm>
            <a:off x="2384881" y="6589752"/>
            <a:ext cx="178594" cy="4079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12"/>
              </a:lnSpc>
              <a:buNone/>
            </a:pPr>
            <a:endParaRPr lang="en-US" sz="2570" dirty="0"/>
          </a:p>
        </p:txBody>
      </p:sp>
      <p:sp>
        <p:nvSpPr>
          <p:cNvPr id="19" name="Text 17"/>
          <p:cNvSpPr/>
          <p:nvPr/>
        </p:nvSpPr>
        <p:spPr>
          <a:xfrm>
            <a:off x="3670816" y="6596658"/>
            <a:ext cx="2935486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1" kern="0" spc="-64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Claridad en la Estructura</a:t>
            </a:r>
            <a:endParaRPr lang="en-US" sz="2141" dirty="0"/>
          </a:p>
        </p:txBody>
      </p:sp>
      <p:sp>
        <p:nvSpPr>
          <p:cNvPr id="20" name="Text 18"/>
          <p:cNvSpPr/>
          <p:nvPr/>
        </p:nvSpPr>
        <p:spPr>
          <a:xfrm>
            <a:off x="3670816" y="7067074"/>
            <a:ext cx="8811458" cy="6960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41"/>
              </a:lnSpc>
              <a:buNone/>
            </a:pPr>
            <a:r>
              <a:rPr lang="en-US" sz="1713" kern="0" spc="-34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Los principios de diseño promueven una estructura clara y comprensible, lo que facilita la comprensión y el trabajo colaborativo en equipos de desarrollo.</a:t>
            </a:r>
            <a:endParaRPr lang="en-US" sz="171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2"/>
          <p:cNvSpPr/>
          <p:nvPr/>
        </p:nvSpPr>
        <p:spPr>
          <a:xfrm>
            <a:off x="2037993" y="2216706"/>
            <a:ext cx="1039772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Componentes de la arquitectura hexagonal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 err="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Capa</a:t>
            </a: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de </a:t>
            </a:r>
            <a:r>
              <a:rPr lang="en-US" sz="2187" kern="0" spc="-66" dirty="0" err="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aplicación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capa de aplicación contiene la lógica y las reglas de negocio de la aplicación.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 err="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Dominio</a:t>
            </a: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/</a:t>
            </a:r>
            <a:r>
              <a:rPr lang="en-US" sz="2187" kern="0" spc="-66" dirty="0" err="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Hexágono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núcleo de la aplicación donde reside la lógica de dominio, es decir, las reglas y el conocimiento específicos del dominio de la aplicación.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4699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 err="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Capa</a:t>
            </a: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de </a:t>
            </a:r>
            <a:r>
              <a:rPr lang="en-US" sz="2187" kern="0" spc="-66" dirty="0" err="1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infraestructura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capa de infraestructura maneja la interacción con elementos externos, como la base de datos, servicios web y otros sistemas.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5" name="Text 2"/>
          <p:cNvSpPr/>
          <p:nvPr/>
        </p:nvSpPr>
        <p:spPr>
          <a:xfrm>
            <a:off x="833199" y="1519714"/>
            <a:ext cx="905327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Ventajas de la arquitectura hexagonal</a:t>
            </a:r>
            <a:endParaRPr lang="en-US" sz="4374" dirty="0"/>
          </a:p>
        </p:txBody>
      </p:sp>
      <p:sp>
        <p:nvSpPr>
          <p:cNvPr id="7" name="Text 4"/>
          <p:cNvSpPr/>
          <p:nvPr/>
        </p:nvSpPr>
        <p:spPr>
          <a:xfrm>
            <a:off x="1016794" y="2762607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Facilita la Prueba Automatizada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estructura modular y desacoplada facilita la escritura de pruebas automatizadas que garantizan la calidad del software.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5758220" y="2762607"/>
            <a:ext cx="17847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797254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Flexibilidad en la Implementación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Permite la incorporación gradual de nuevas tecnologías y la adaptación a cambios sin afectar el núcleo de la aplicación.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90124" y="5483900"/>
            <a:ext cx="1860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518547"/>
            <a:ext cx="34943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Mantenimiento Simplificado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599896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Los cambios en los componentes individuales se pueden realizar con mínimos efectos colaterales, lo que facilita el mantenimiento a largo plazo.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s-CO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>
              <a:alpha val="85000"/>
            </a:srgbClr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6" name="Text 3"/>
          <p:cNvSpPr/>
          <p:nvPr/>
        </p:nvSpPr>
        <p:spPr>
          <a:xfrm>
            <a:off x="2037993" y="136005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Desafíos de la implementación de la arquitectura hexagonal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082052"/>
            <a:ext cx="3370064" cy="3787378"/>
          </a:xfrm>
          <a:prstGeom prst="roundRect">
            <a:avLst>
              <a:gd name="adj" fmla="val 2967"/>
            </a:avLst>
          </a:prstGeom>
          <a:solidFill>
            <a:srgbClr val="FCE2CF"/>
          </a:solidFill>
          <a:ln w="13811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8" name="Text 5"/>
          <p:cNvSpPr/>
          <p:nvPr/>
        </p:nvSpPr>
        <p:spPr>
          <a:xfrm>
            <a:off x="2273975" y="3318034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Curva de Aprendizaje Inicial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273975" y="4145637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Los desarrolladores pueden requerir tiempo adicional para comprender y adoptar completamente los principios y patrones de diseño asociados a esta arquitectura.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3082052"/>
            <a:ext cx="3370064" cy="3787378"/>
          </a:xfrm>
          <a:prstGeom prst="roundRect">
            <a:avLst>
              <a:gd name="adj" fmla="val 2967"/>
            </a:avLst>
          </a:prstGeom>
          <a:solidFill>
            <a:srgbClr val="FCE2CF"/>
          </a:solidFill>
          <a:ln w="13811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1" name="Text 8"/>
          <p:cNvSpPr/>
          <p:nvPr/>
        </p:nvSpPr>
        <p:spPr>
          <a:xfrm>
            <a:off x="5866209" y="3318034"/>
            <a:ext cx="27587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Complejidad Adicional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5866209" y="3798451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necesidad de mantener la integridad de componentes independientes puede aumentar la complejidad de la configuración inicial del sistema.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082052"/>
            <a:ext cx="3370064" cy="3787378"/>
          </a:xfrm>
          <a:prstGeom prst="roundRect">
            <a:avLst>
              <a:gd name="adj" fmla="val 2967"/>
            </a:avLst>
          </a:prstGeom>
          <a:solidFill>
            <a:srgbClr val="FCE2CF"/>
          </a:solidFill>
          <a:ln w="13811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14" name="Text 11"/>
          <p:cNvSpPr/>
          <p:nvPr/>
        </p:nvSpPr>
        <p:spPr>
          <a:xfrm>
            <a:off x="9458444" y="3318034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Requisitos de Estructuración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458444" y="4145637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aplicación debe ser estructurada con cuidado y planificación para aprovechar al máximo los beneficios de la arquitectura hexagonal.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2577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5" name="Text 2"/>
          <p:cNvSpPr/>
          <p:nvPr/>
        </p:nvSpPr>
        <p:spPr>
          <a:xfrm>
            <a:off x="3191799" y="1992629"/>
            <a:ext cx="8289965" cy="10908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94"/>
              </a:lnSpc>
              <a:buNone/>
            </a:pPr>
            <a:r>
              <a:rPr lang="en-US" sz="3436" kern="0" spc="-103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Ejemplos de aplicaciones de la arquitectura hexagonal</a:t>
            </a:r>
            <a:endParaRPr lang="en-US" sz="3436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158" y="4014073"/>
            <a:ext cx="2763322" cy="6980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344585" y="4973836"/>
            <a:ext cx="1910239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7"/>
              </a:lnSpc>
              <a:buNone/>
            </a:pPr>
            <a:r>
              <a:rPr lang="en-US" sz="1718" kern="0" spc="-52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Aplicación Bancaria</a:t>
            </a:r>
            <a:endParaRPr lang="en-US" sz="1718" dirty="0"/>
          </a:p>
        </p:txBody>
      </p:sp>
      <p:sp>
        <p:nvSpPr>
          <p:cNvPr id="8" name="Text 4"/>
          <p:cNvSpPr/>
          <p:nvPr/>
        </p:nvSpPr>
        <p:spPr>
          <a:xfrm>
            <a:off x="3344585" y="5351145"/>
            <a:ext cx="2414468" cy="1675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9"/>
              </a:lnSpc>
              <a:buNone/>
            </a:pPr>
            <a:r>
              <a:rPr lang="en-US" sz="1374" kern="0" spc="-27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Los sistemas financieros suelen beneficiarse de la arquitectura hexagonal para gestionar la lógica de transacciones y cuentas de manera eficiente y segura.</a:t>
            </a:r>
            <a:endParaRPr lang="en-US" sz="1374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480" y="4014073"/>
            <a:ext cx="2763322" cy="6980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107906" y="4973836"/>
            <a:ext cx="2414468" cy="5453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47"/>
              </a:lnSpc>
              <a:buNone/>
            </a:pPr>
            <a:r>
              <a:rPr lang="en-US" sz="1718" kern="0" spc="-52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Sistemas de Comercio Electrónico</a:t>
            </a:r>
            <a:endParaRPr lang="en-US" sz="1718" dirty="0"/>
          </a:p>
        </p:txBody>
      </p:sp>
      <p:sp>
        <p:nvSpPr>
          <p:cNvPr id="11" name="Text 6"/>
          <p:cNvSpPr/>
          <p:nvPr/>
        </p:nvSpPr>
        <p:spPr>
          <a:xfrm>
            <a:off x="6107906" y="5623798"/>
            <a:ext cx="2414468" cy="16752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9"/>
              </a:lnSpc>
              <a:buNone/>
            </a:pPr>
            <a:r>
              <a:rPr lang="en-US" sz="1374" kern="0" spc="-27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Las plataformas de comercio electrónico utilizan esta arquitectura para separar las lógicas de pago, inventario y gestión de clientes, entre otros procesos cruciales.</a:t>
            </a:r>
            <a:endParaRPr lang="en-US" sz="1374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6801" y="4014073"/>
            <a:ext cx="2763322" cy="69806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871228" y="4973836"/>
            <a:ext cx="2414468" cy="5453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47"/>
              </a:lnSpc>
              <a:buNone/>
            </a:pPr>
            <a:r>
              <a:rPr lang="en-US" sz="1718" kern="0" spc="-52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Plataformas de Juegos en Línea</a:t>
            </a:r>
            <a:endParaRPr lang="en-US" sz="1718" dirty="0"/>
          </a:p>
        </p:txBody>
      </p:sp>
      <p:sp>
        <p:nvSpPr>
          <p:cNvPr id="14" name="Text 8"/>
          <p:cNvSpPr/>
          <p:nvPr/>
        </p:nvSpPr>
        <p:spPr>
          <a:xfrm>
            <a:off x="8871228" y="5623798"/>
            <a:ext cx="2414468" cy="19544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9"/>
              </a:lnSpc>
              <a:buNone/>
            </a:pPr>
            <a:r>
              <a:rPr lang="en-US" sz="1374" kern="0" spc="-27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Los juegos en línea a menudo implementan la arquitectura hexagonal para gestionar la lógica de juego, la interacción con los jugadores y la persistencia de datos de manera escalable y rentable.</a:t>
            </a:r>
            <a:endParaRPr lang="en-US" sz="137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4" name="Text 2"/>
          <p:cNvSpPr/>
          <p:nvPr/>
        </p:nvSpPr>
        <p:spPr>
          <a:xfrm>
            <a:off x="2037993" y="2042874"/>
            <a:ext cx="901041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Comparación con otras arquitecturas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81588"/>
            <a:ext cx="10554414" cy="3005138"/>
          </a:xfrm>
          <a:prstGeom prst="roundRect">
            <a:avLst>
              <a:gd name="adj" fmla="val 3327"/>
            </a:avLst>
          </a:prstGeom>
          <a:noFill/>
          <a:ln w="13811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s-CO"/>
          </a:p>
        </p:txBody>
      </p:sp>
      <p:sp>
        <p:nvSpPr>
          <p:cNvPr id="6" name="Shape 4"/>
          <p:cNvSpPr/>
          <p:nvPr/>
        </p:nvSpPr>
        <p:spPr>
          <a:xfrm>
            <a:off x="2051804" y="3195399"/>
            <a:ext cx="10526792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7" name="Text 5"/>
          <p:cNvSpPr/>
          <p:nvPr/>
        </p:nvSpPr>
        <p:spPr>
          <a:xfrm>
            <a:off x="2273975" y="3336250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Arquitectura Hexagonal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336250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arquitectura prioriza la separación de preocupaciones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51804" y="4187904"/>
            <a:ext cx="10526792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0" name="Text 8"/>
          <p:cNvSpPr/>
          <p:nvPr/>
        </p:nvSpPr>
        <p:spPr>
          <a:xfrm>
            <a:off x="2273975" y="4328755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Arquitectura Monolítica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328755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Las funcionalidades se integran en un solo bloque de código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51804" y="5180409"/>
            <a:ext cx="10526792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CO"/>
          </a:p>
        </p:txBody>
      </p:sp>
      <p:sp>
        <p:nvSpPr>
          <p:cNvPr id="13" name="Text 11"/>
          <p:cNvSpPr/>
          <p:nvPr/>
        </p:nvSpPr>
        <p:spPr>
          <a:xfrm>
            <a:off x="2273975" y="5321260"/>
            <a:ext cx="481524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Arquitectura en Capas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321260"/>
            <a:ext cx="481524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Organiza el sistema en capas con dependencias unidireccionales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527</Words>
  <Application>Microsoft Office PowerPoint</Application>
  <PresentationFormat>Personalizado</PresentationFormat>
  <Paragraphs>51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Bitter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y-arteagag@corhuila.edu.co</cp:lastModifiedBy>
  <cp:revision>3</cp:revision>
  <dcterms:created xsi:type="dcterms:W3CDTF">2024-01-20T02:59:44Z</dcterms:created>
  <dcterms:modified xsi:type="dcterms:W3CDTF">2024-01-20T03:15:00Z</dcterms:modified>
</cp:coreProperties>
</file>