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12"/>
  </p:notesMasterIdLst>
  <p:sldIdLst>
    <p:sldId id="256" r:id="rId3"/>
    <p:sldId id="257" r:id="rId4"/>
    <p:sldId id="267" r:id="rId5"/>
    <p:sldId id="268" r:id="rId6"/>
    <p:sldId id="269" r:id="rId7"/>
    <p:sldId id="270" r:id="rId8"/>
    <p:sldId id="259" r:id="rId9"/>
    <p:sldId id="265" r:id="rId10"/>
    <p:sldId id="266" r:id="rId11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899" autoAdjust="0"/>
  </p:normalViewPr>
  <p:slideViewPr>
    <p:cSldViewPr>
      <p:cViewPr varScale="1">
        <p:scale>
          <a:sx n="142" d="100"/>
          <a:sy n="142" d="100"/>
        </p:scale>
        <p:origin x="-744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73F46-5AF8-43D4-9DF7-65551FF42B1E}" type="datetimeFigureOut">
              <a:rPr lang="es-ES" smtClean="0"/>
              <a:pPr/>
              <a:t>04/03/2023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86C68-4A86-4682-A2F0-29E24B5185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Informar de que todas las clases del </a:t>
            </a:r>
            <a:r>
              <a:rPr lang="es-ES" dirty="0" err="1" smtClean="0"/>
              <a:t>java.lang</a:t>
            </a:r>
            <a:r>
              <a:rPr lang="es-ES" dirty="0" smtClean="0"/>
              <a:t> son importadas automáticamente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86C68-4A86-4682-A2F0-29E24B5185B8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Informar de que todas las clases del </a:t>
            </a:r>
            <a:r>
              <a:rPr lang="es-ES" dirty="0" err="1" smtClean="0"/>
              <a:t>java.lang</a:t>
            </a:r>
            <a:r>
              <a:rPr lang="es-ES" dirty="0" smtClean="0"/>
              <a:t> son importadas automáticamente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86C68-4A86-4682-A2F0-29E24B5185B8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Informar de que todas las clases del </a:t>
            </a:r>
            <a:r>
              <a:rPr lang="es-ES" dirty="0" err="1" smtClean="0"/>
              <a:t>java.lang</a:t>
            </a:r>
            <a:r>
              <a:rPr lang="es-ES" dirty="0" smtClean="0"/>
              <a:t> son importadas automáticamente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86C68-4A86-4682-A2F0-29E24B5185B8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Informar de que todas las clases del </a:t>
            </a:r>
            <a:r>
              <a:rPr lang="es-ES" dirty="0" err="1" smtClean="0"/>
              <a:t>java.lang</a:t>
            </a:r>
            <a:r>
              <a:rPr lang="es-ES" dirty="0" smtClean="0"/>
              <a:t> son importadas automáticamente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86C68-4A86-4682-A2F0-29E24B5185B8}" type="slidenum">
              <a:rPr lang="es-ES" smtClean="0"/>
              <a:pPr/>
              <a:t>9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04/03/2023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04/03/2023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04/03/2023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04/03/2023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04/03/2023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04/03/2023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04/03/2023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04/03/2023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04/03/2023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04/03/2023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04/03/2023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04/03/2023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04/03/2023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04/03/2023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04/03/2023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04/03/2023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04/03/2023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04/03/2023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04/03/2023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04/03/2023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04/03/2023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04/03/2023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04/03/2023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dirty="0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dirty="0" smtClean="0"/>
              <a:t>Segundo nivel</a:t>
            </a:r>
          </a:p>
          <a:p>
            <a:pPr lvl="2" eaLnBrk="1" latinLnBrk="0" hangingPunct="1"/>
            <a:r>
              <a:rPr kumimoji="0" lang="es-ES" dirty="0" smtClean="0"/>
              <a:t>Tercer nivel</a:t>
            </a:r>
          </a:p>
          <a:p>
            <a:pPr lvl="3" eaLnBrk="1" latinLnBrk="0" hangingPunct="1"/>
            <a:r>
              <a:rPr kumimoji="0" lang="es-ES" dirty="0" smtClean="0"/>
              <a:t>Cuarto nivel</a:t>
            </a:r>
          </a:p>
          <a:p>
            <a:pPr lvl="4" eaLnBrk="1" latinLnBrk="0" hangingPunct="1"/>
            <a:r>
              <a:rPr kumimoji="0" lang="es-ES" dirty="0" smtClean="0"/>
              <a:t>Quinto nivel</a:t>
            </a:r>
            <a:endParaRPr kumimoji="0" lang="en-US" dirty="0"/>
          </a:p>
        </p:txBody>
      </p:sp>
      <p:sp>
        <p:nvSpPr>
          <p:cNvPr id="11" name="10 CuadroTexto"/>
          <p:cNvSpPr txBox="1"/>
          <p:nvPr/>
        </p:nvSpPr>
        <p:spPr>
          <a:xfrm rot="19814920">
            <a:off x="1060355" y="2064342"/>
            <a:ext cx="5688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smtClean="0">
                <a:solidFill>
                  <a:srgbClr val="EAEAEA"/>
                </a:solidFill>
              </a:rPr>
              <a:t>Antonio Martín Sierra</a:t>
            </a:r>
            <a:endParaRPr lang="es-ES" sz="4000" dirty="0">
              <a:solidFill>
                <a:srgbClr val="EAEAEA"/>
              </a:solidFill>
            </a:endParaRPr>
          </a:p>
        </p:txBody>
      </p:sp>
      <p:sp>
        <p:nvSpPr>
          <p:cNvPr id="13" name="12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04/03/2023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314451"/>
            <a:ext cx="8134672" cy="1372321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Manipular cadenas con </a:t>
            </a:r>
            <a:r>
              <a:rPr lang="es-ES" dirty="0" err="1" smtClean="0"/>
              <a:t>String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95536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Fundamentos </a:t>
            </a:r>
            <a:r>
              <a:rPr kumimoji="0" lang="es-ES" sz="4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String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915566"/>
            <a:ext cx="8134672" cy="2322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Un objeto de la clase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String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en una cadena de caracteres inmutable, no se pueden modificar</a:t>
            </a: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Los métodos que operan con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String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devuelven una copia de la cadena modificada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Se pueden crear: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 de forma simplificada: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1331640" y="3075806"/>
            <a:ext cx="41764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 smtClean="0"/>
              <a:t>String</a:t>
            </a:r>
            <a:r>
              <a:rPr lang="es-ES" sz="1600" dirty="0" smtClean="0"/>
              <a:t> n1=new </a:t>
            </a:r>
            <a:r>
              <a:rPr lang="es-ES" sz="1600" dirty="0" err="1" smtClean="0"/>
              <a:t>String</a:t>
            </a:r>
            <a:r>
              <a:rPr lang="es-ES" sz="1600" dirty="0" smtClean="0"/>
              <a:t>(“mi cadena”);</a:t>
            </a:r>
          </a:p>
          <a:p>
            <a:endParaRPr lang="es-ES" sz="1600" dirty="0"/>
          </a:p>
        </p:txBody>
      </p:sp>
      <p:sp>
        <p:nvSpPr>
          <p:cNvPr id="21" name="20 Rectángulo"/>
          <p:cNvSpPr/>
          <p:nvPr/>
        </p:nvSpPr>
        <p:spPr>
          <a:xfrm>
            <a:off x="1357290" y="3929072"/>
            <a:ext cx="25202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 smtClean="0"/>
              <a:t>String</a:t>
            </a:r>
            <a:r>
              <a:rPr lang="es-ES" sz="1600" dirty="0" smtClean="0"/>
              <a:t> n1=“mi cadena”;</a:t>
            </a:r>
          </a:p>
          <a:p>
            <a:endParaRPr lang="es-E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95536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Operador == con objetos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915566"/>
            <a:ext cx="8134672" cy="2322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utiliza para comprobar la igualdad con tipos primitivos</a:t>
            </a: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 variables de tipo objeto compara referencias, no los objetos: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Al apuntar a objetos diferentes, las referencias son diferentes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1115616" y="2139702"/>
            <a:ext cx="41764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 smtClean="0"/>
              <a:t>String</a:t>
            </a:r>
            <a:r>
              <a:rPr lang="es-ES" dirty="0" smtClean="0"/>
              <a:t> n1=new </a:t>
            </a:r>
            <a:r>
              <a:rPr lang="es-ES" dirty="0" err="1" smtClean="0"/>
              <a:t>String</a:t>
            </a:r>
            <a:r>
              <a:rPr lang="es-ES" dirty="0" smtClean="0"/>
              <a:t>(“cadena”);</a:t>
            </a:r>
          </a:p>
          <a:p>
            <a:r>
              <a:rPr lang="es-ES" dirty="0" err="1" smtClean="0"/>
              <a:t>String</a:t>
            </a:r>
            <a:r>
              <a:rPr lang="es-ES" dirty="0" smtClean="0"/>
              <a:t> n2=new </a:t>
            </a:r>
            <a:r>
              <a:rPr lang="es-ES" dirty="0" err="1" smtClean="0"/>
              <a:t>String</a:t>
            </a:r>
            <a:r>
              <a:rPr lang="es-ES" dirty="0" smtClean="0"/>
              <a:t>(“cadena”);</a:t>
            </a:r>
          </a:p>
          <a:p>
            <a:r>
              <a:rPr lang="es-ES" dirty="0" smtClean="0"/>
              <a:t>//el resultado es falso</a:t>
            </a:r>
          </a:p>
          <a:p>
            <a:r>
              <a:rPr lang="es-ES" dirty="0" err="1" smtClean="0"/>
              <a:t>if</a:t>
            </a:r>
            <a:r>
              <a:rPr lang="es-ES" dirty="0" smtClean="0"/>
              <a:t>(n1==n2){</a:t>
            </a:r>
          </a:p>
          <a:p>
            <a:endParaRPr lang="es-ES" dirty="0" smtClean="0"/>
          </a:p>
          <a:p>
            <a:r>
              <a:rPr lang="es-ES" dirty="0" smtClean="0"/>
              <a:t>}</a:t>
            </a:r>
            <a:endParaRPr lang="es-ES" dirty="0"/>
          </a:p>
        </p:txBody>
      </p:sp>
      <p:sp>
        <p:nvSpPr>
          <p:cNvPr id="10" name="9 Elipse"/>
          <p:cNvSpPr/>
          <p:nvPr/>
        </p:nvSpPr>
        <p:spPr>
          <a:xfrm>
            <a:off x="6804248" y="2517744"/>
            <a:ext cx="1080120" cy="3780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6804248" y="257175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“cadena”</a:t>
            </a:r>
            <a:endParaRPr lang="es-ES" dirty="0"/>
          </a:p>
        </p:txBody>
      </p:sp>
      <p:sp>
        <p:nvSpPr>
          <p:cNvPr id="12" name="11 Rectángulo"/>
          <p:cNvSpPr/>
          <p:nvPr/>
        </p:nvSpPr>
        <p:spPr>
          <a:xfrm>
            <a:off x="5652120" y="2733768"/>
            <a:ext cx="432048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5652120" y="246373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n1</a:t>
            </a:r>
            <a:endParaRPr lang="es-ES" dirty="0"/>
          </a:p>
        </p:txBody>
      </p:sp>
      <p:sp>
        <p:nvSpPr>
          <p:cNvPr id="14" name="13 Forma libre"/>
          <p:cNvSpPr/>
          <p:nvPr/>
        </p:nvSpPr>
        <p:spPr>
          <a:xfrm>
            <a:off x="5894773" y="2558989"/>
            <a:ext cx="958788" cy="237477"/>
          </a:xfrm>
          <a:custGeom>
            <a:avLst/>
            <a:gdLst>
              <a:gd name="connsiteX0" fmla="*/ 0 w 958788"/>
              <a:gd name="connsiteY0" fmla="*/ 316636 h 316636"/>
              <a:gd name="connsiteX1" fmla="*/ 506027 w 958788"/>
              <a:gd name="connsiteY1" fmla="*/ 41429 h 316636"/>
              <a:gd name="connsiteX2" fmla="*/ 958788 w 958788"/>
              <a:gd name="connsiteY2" fmla="*/ 68062 h 316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8788" h="316636">
                <a:moveTo>
                  <a:pt x="0" y="316636"/>
                </a:moveTo>
                <a:cubicBezTo>
                  <a:pt x="173114" y="199747"/>
                  <a:pt x="346229" y="82858"/>
                  <a:pt x="506027" y="41429"/>
                </a:cubicBezTo>
                <a:cubicBezTo>
                  <a:pt x="665825" y="0"/>
                  <a:pt x="812306" y="34031"/>
                  <a:pt x="958788" y="68062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Elipse"/>
          <p:cNvSpPr/>
          <p:nvPr/>
        </p:nvSpPr>
        <p:spPr>
          <a:xfrm>
            <a:off x="6849627" y="3232583"/>
            <a:ext cx="1080120" cy="3780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CuadroTexto"/>
          <p:cNvSpPr txBox="1"/>
          <p:nvPr/>
        </p:nvSpPr>
        <p:spPr>
          <a:xfrm>
            <a:off x="6849627" y="3286589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“cadena”</a:t>
            </a:r>
            <a:endParaRPr lang="es-ES" dirty="0"/>
          </a:p>
        </p:txBody>
      </p:sp>
      <p:sp>
        <p:nvSpPr>
          <p:cNvPr id="17" name="16 Rectángulo"/>
          <p:cNvSpPr/>
          <p:nvPr/>
        </p:nvSpPr>
        <p:spPr>
          <a:xfrm>
            <a:off x="5697499" y="3448607"/>
            <a:ext cx="432048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CuadroTexto"/>
          <p:cNvSpPr txBox="1"/>
          <p:nvPr/>
        </p:nvSpPr>
        <p:spPr>
          <a:xfrm>
            <a:off x="5697499" y="317857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n2</a:t>
            </a:r>
            <a:endParaRPr lang="es-ES" dirty="0"/>
          </a:p>
        </p:txBody>
      </p:sp>
      <p:sp>
        <p:nvSpPr>
          <p:cNvPr id="19" name="18 Forma libre"/>
          <p:cNvSpPr/>
          <p:nvPr/>
        </p:nvSpPr>
        <p:spPr>
          <a:xfrm>
            <a:off x="5940152" y="3273828"/>
            <a:ext cx="958788" cy="237477"/>
          </a:xfrm>
          <a:custGeom>
            <a:avLst/>
            <a:gdLst>
              <a:gd name="connsiteX0" fmla="*/ 0 w 958788"/>
              <a:gd name="connsiteY0" fmla="*/ 316636 h 316636"/>
              <a:gd name="connsiteX1" fmla="*/ 506027 w 958788"/>
              <a:gd name="connsiteY1" fmla="*/ 41429 h 316636"/>
              <a:gd name="connsiteX2" fmla="*/ 958788 w 958788"/>
              <a:gd name="connsiteY2" fmla="*/ 68062 h 316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8788" h="316636">
                <a:moveTo>
                  <a:pt x="0" y="316636"/>
                </a:moveTo>
                <a:cubicBezTo>
                  <a:pt x="173114" y="199747"/>
                  <a:pt x="346229" y="82858"/>
                  <a:pt x="506027" y="41429"/>
                </a:cubicBezTo>
                <a:cubicBezTo>
                  <a:pt x="665825" y="0"/>
                  <a:pt x="812306" y="34031"/>
                  <a:pt x="958788" y="68062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95536" y="195486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Igualdad de cadenas</a:t>
            </a: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987574"/>
            <a:ext cx="8134672" cy="2322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Para comparar dos cadenas de caracteres utilizamos el método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equals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El método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equals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() distingue mayúsculas y minúsculas, para ignorar la diferencia, utilizamos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equalsIgnoreCase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()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475656" y="1707654"/>
            <a:ext cx="41764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 smtClean="0"/>
              <a:t>String</a:t>
            </a:r>
            <a:r>
              <a:rPr lang="es-ES" dirty="0" smtClean="0"/>
              <a:t> n1=new </a:t>
            </a:r>
            <a:r>
              <a:rPr lang="es-ES" dirty="0" err="1" smtClean="0"/>
              <a:t>String</a:t>
            </a:r>
            <a:r>
              <a:rPr lang="es-ES" dirty="0" smtClean="0"/>
              <a:t>(“cadena”);</a:t>
            </a:r>
          </a:p>
          <a:p>
            <a:r>
              <a:rPr lang="es-ES" dirty="0" err="1" smtClean="0"/>
              <a:t>String</a:t>
            </a:r>
            <a:r>
              <a:rPr lang="es-ES" dirty="0" smtClean="0"/>
              <a:t> n2=new </a:t>
            </a:r>
            <a:r>
              <a:rPr lang="es-ES" dirty="0" err="1" smtClean="0"/>
              <a:t>String</a:t>
            </a:r>
            <a:r>
              <a:rPr lang="es-ES" dirty="0" smtClean="0"/>
              <a:t>(“cadena”);</a:t>
            </a:r>
          </a:p>
          <a:p>
            <a:r>
              <a:rPr lang="es-ES" dirty="0" smtClean="0"/>
              <a:t>//el resultado es verdadero</a:t>
            </a:r>
          </a:p>
          <a:p>
            <a:r>
              <a:rPr lang="es-ES" dirty="0" err="1" smtClean="0"/>
              <a:t>if</a:t>
            </a:r>
            <a:r>
              <a:rPr lang="es-ES" dirty="0" smtClean="0"/>
              <a:t>(n1.equals(n2)){</a:t>
            </a:r>
          </a:p>
          <a:p>
            <a:endParaRPr lang="es-ES" dirty="0" smtClean="0"/>
          </a:p>
          <a:p>
            <a:r>
              <a:rPr lang="es-ES" dirty="0" smtClean="0"/>
              <a:t>}</a:t>
            </a:r>
            <a:endParaRPr lang="es-E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95536" y="267494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Pool</a:t>
            </a:r>
            <a:r>
              <a:rPr kumimoji="0" lang="es-ES" sz="41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 cadenas</a:t>
            </a:r>
            <a:endParaRPr kumimoji="0" lang="es-ES" sz="41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987574"/>
            <a:ext cx="8134672" cy="15121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Java utiliza un pool de literales de cadenas de caracteres para optimizar memoria: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Al asignar un literal de cadena, no se crea un nuevo objeto, se comprueba si existe en el pool y si es así se devuelve una referencia al objeto existente. Si no existe, se crea y se graba en el pool.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971600" y="1707654"/>
            <a:ext cx="41764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 smtClean="0"/>
              <a:t>String</a:t>
            </a:r>
            <a:r>
              <a:rPr lang="es-ES" dirty="0" smtClean="0"/>
              <a:t> n1=“cadena”;</a:t>
            </a:r>
          </a:p>
          <a:p>
            <a:r>
              <a:rPr lang="es-ES" dirty="0" err="1" smtClean="0"/>
              <a:t>String</a:t>
            </a:r>
            <a:r>
              <a:rPr lang="es-ES" dirty="0" smtClean="0"/>
              <a:t> n2=“cadena”;</a:t>
            </a:r>
          </a:p>
          <a:p>
            <a:r>
              <a:rPr lang="es-ES" dirty="0" smtClean="0"/>
              <a:t>//el resultado es verdadero</a:t>
            </a:r>
          </a:p>
          <a:p>
            <a:r>
              <a:rPr lang="es-ES" dirty="0" smtClean="0"/>
              <a:t>//apuntan al mismo objeto</a:t>
            </a:r>
          </a:p>
          <a:p>
            <a:r>
              <a:rPr lang="es-ES" dirty="0" err="1" smtClean="0"/>
              <a:t>if</a:t>
            </a:r>
            <a:r>
              <a:rPr lang="es-ES" dirty="0" smtClean="0"/>
              <a:t>(n1==n2){</a:t>
            </a:r>
          </a:p>
          <a:p>
            <a:r>
              <a:rPr lang="es-ES" dirty="0" smtClean="0"/>
              <a:t>}</a:t>
            </a:r>
            <a:endParaRPr lang="es-ES" dirty="0"/>
          </a:p>
        </p:txBody>
      </p:sp>
      <p:sp>
        <p:nvSpPr>
          <p:cNvPr id="6" name="5 Elipse"/>
          <p:cNvSpPr/>
          <p:nvPr/>
        </p:nvSpPr>
        <p:spPr>
          <a:xfrm>
            <a:off x="6732240" y="1977684"/>
            <a:ext cx="1080120" cy="3780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6732240" y="203169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“cadena”</a:t>
            </a:r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5580112" y="2193708"/>
            <a:ext cx="432048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5580112" y="192367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n1</a:t>
            </a:r>
            <a:endParaRPr lang="es-ES" dirty="0"/>
          </a:p>
        </p:txBody>
      </p:sp>
      <p:sp>
        <p:nvSpPr>
          <p:cNvPr id="11" name="10 Forma libre"/>
          <p:cNvSpPr/>
          <p:nvPr/>
        </p:nvSpPr>
        <p:spPr>
          <a:xfrm>
            <a:off x="5822765" y="2018929"/>
            <a:ext cx="958788" cy="237477"/>
          </a:xfrm>
          <a:custGeom>
            <a:avLst/>
            <a:gdLst>
              <a:gd name="connsiteX0" fmla="*/ 0 w 958788"/>
              <a:gd name="connsiteY0" fmla="*/ 316636 h 316636"/>
              <a:gd name="connsiteX1" fmla="*/ 506027 w 958788"/>
              <a:gd name="connsiteY1" fmla="*/ 41429 h 316636"/>
              <a:gd name="connsiteX2" fmla="*/ 958788 w 958788"/>
              <a:gd name="connsiteY2" fmla="*/ 68062 h 316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8788" h="316636">
                <a:moveTo>
                  <a:pt x="0" y="316636"/>
                </a:moveTo>
                <a:cubicBezTo>
                  <a:pt x="173114" y="199747"/>
                  <a:pt x="346229" y="82858"/>
                  <a:pt x="506027" y="41429"/>
                </a:cubicBezTo>
                <a:cubicBezTo>
                  <a:pt x="665825" y="0"/>
                  <a:pt x="812306" y="34031"/>
                  <a:pt x="958788" y="68062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Rectángulo"/>
          <p:cNvSpPr/>
          <p:nvPr/>
        </p:nvSpPr>
        <p:spPr>
          <a:xfrm>
            <a:off x="5625491" y="2908547"/>
            <a:ext cx="432048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5625491" y="263851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n2</a:t>
            </a:r>
            <a:endParaRPr lang="es-ES" dirty="0"/>
          </a:p>
        </p:txBody>
      </p:sp>
      <p:sp>
        <p:nvSpPr>
          <p:cNvPr id="17" name="16 Forma libre"/>
          <p:cNvSpPr/>
          <p:nvPr/>
        </p:nvSpPr>
        <p:spPr>
          <a:xfrm>
            <a:off x="5868141" y="2376997"/>
            <a:ext cx="1269507" cy="619217"/>
          </a:xfrm>
          <a:custGeom>
            <a:avLst/>
            <a:gdLst>
              <a:gd name="connsiteX0" fmla="*/ 0 w 1269507"/>
              <a:gd name="connsiteY0" fmla="*/ 825623 h 825623"/>
              <a:gd name="connsiteX1" fmla="*/ 870011 w 1269507"/>
              <a:gd name="connsiteY1" fmla="*/ 630315 h 825623"/>
              <a:gd name="connsiteX2" fmla="*/ 1269507 w 1269507"/>
              <a:gd name="connsiteY2" fmla="*/ 0 h 825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9507" h="825623">
                <a:moveTo>
                  <a:pt x="0" y="825623"/>
                </a:moveTo>
                <a:cubicBezTo>
                  <a:pt x="329213" y="796771"/>
                  <a:pt x="658427" y="767919"/>
                  <a:pt x="870011" y="630315"/>
                </a:cubicBezTo>
                <a:cubicBezTo>
                  <a:pt x="1081595" y="492711"/>
                  <a:pt x="1175551" y="246355"/>
                  <a:pt x="1269507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195486"/>
            <a:ext cx="8496944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Inmutabilidad</a:t>
            </a:r>
            <a:r>
              <a:rPr kumimoji="0" lang="es-ES" sz="41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 objetos </a:t>
            </a:r>
            <a:r>
              <a:rPr kumimoji="0" lang="es-ES" sz="4100" b="1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String</a:t>
            </a:r>
            <a:endParaRPr kumimoji="0" lang="es-ES" sz="41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987574"/>
            <a:ext cx="8134672" cy="15121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Un objeto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String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representa una cadena de caracteres inmutable, es decir, no se puede modificar.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 la concatenación,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no se modifica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ningún objeto existente, se crea uno nuevo: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827584" y="2499742"/>
            <a:ext cx="41764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 smtClean="0"/>
              <a:t>String</a:t>
            </a:r>
            <a:r>
              <a:rPr lang="es-ES" dirty="0" smtClean="0"/>
              <a:t> n1=“cadena”;</a:t>
            </a:r>
          </a:p>
          <a:p>
            <a:r>
              <a:rPr lang="es-ES" dirty="0" err="1" smtClean="0"/>
              <a:t>String</a:t>
            </a:r>
            <a:r>
              <a:rPr lang="es-ES" dirty="0" smtClean="0"/>
              <a:t> n2=“ completa”;</a:t>
            </a:r>
          </a:p>
          <a:p>
            <a:r>
              <a:rPr lang="es-ES" dirty="0" smtClean="0"/>
              <a:t>n1=n1+n2;</a:t>
            </a:r>
          </a:p>
        </p:txBody>
      </p:sp>
      <p:sp>
        <p:nvSpPr>
          <p:cNvPr id="13" name="12 Elipse"/>
          <p:cNvSpPr/>
          <p:nvPr/>
        </p:nvSpPr>
        <p:spPr>
          <a:xfrm>
            <a:off x="2771804" y="3450580"/>
            <a:ext cx="1080120" cy="3780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CuadroTexto"/>
          <p:cNvSpPr txBox="1"/>
          <p:nvPr/>
        </p:nvSpPr>
        <p:spPr>
          <a:xfrm>
            <a:off x="2771804" y="350458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“cadena”</a:t>
            </a:r>
            <a:endParaRPr lang="es-ES" dirty="0"/>
          </a:p>
        </p:txBody>
      </p:sp>
      <p:sp>
        <p:nvSpPr>
          <p:cNvPr id="18" name="17 Rectángulo"/>
          <p:cNvSpPr/>
          <p:nvPr/>
        </p:nvSpPr>
        <p:spPr>
          <a:xfrm>
            <a:off x="1619676" y="3666604"/>
            <a:ext cx="432048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18 CuadroTexto"/>
          <p:cNvSpPr txBox="1"/>
          <p:nvPr/>
        </p:nvSpPr>
        <p:spPr>
          <a:xfrm>
            <a:off x="1619676" y="339657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n1</a:t>
            </a:r>
            <a:endParaRPr lang="es-ES" dirty="0"/>
          </a:p>
        </p:txBody>
      </p:sp>
      <p:sp>
        <p:nvSpPr>
          <p:cNvPr id="20" name="19 Forma libre"/>
          <p:cNvSpPr/>
          <p:nvPr/>
        </p:nvSpPr>
        <p:spPr>
          <a:xfrm>
            <a:off x="1862329" y="3491825"/>
            <a:ext cx="958788" cy="237477"/>
          </a:xfrm>
          <a:custGeom>
            <a:avLst/>
            <a:gdLst>
              <a:gd name="connsiteX0" fmla="*/ 0 w 958788"/>
              <a:gd name="connsiteY0" fmla="*/ 316636 h 316636"/>
              <a:gd name="connsiteX1" fmla="*/ 506027 w 958788"/>
              <a:gd name="connsiteY1" fmla="*/ 41429 h 316636"/>
              <a:gd name="connsiteX2" fmla="*/ 958788 w 958788"/>
              <a:gd name="connsiteY2" fmla="*/ 68062 h 316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8788" h="316636">
                <a:moveTo>
                  <a:pt x="0" y="316636"/>
                </a:moveTo>
                <a:cubicBezTo>
                  <a:pt x="173114" y="199747"/>
                  <a:pt x="346229" y="82858"/>
                  <a:pt x="506027" y="41429"/>
                </a:cubicBezTo>
                <a:cubicBezTo>
                  <a:pt x="665825" y="0"/>
                  <a:pt x="812306" y="34031"/>
                  <a:pt x="958788" y="68062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20 Rectángulo"/>
          <p:cNvSpPr/>
          <p:nvPr/>
        </p:nvSpPr>
        <p:spPr>
          <a:xfrm>
            <a:off x="1665055" y="4381443"/>
            <a:ext cx="432048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21 CuadroTexto"/>
          <p:cNvSpPr txBox="1"/>
          <p:nvPr/>
        </p:nvSpPr>
        <p:spPr>
          <a:xfrm>
            <a:off x="1665055" y="411141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n2</a:t>
            </a:r>
            <a:endParaRPr lang="es-ES" dirty="0"/>
          </a:p>
        </p:txBody>
      </p:sp>
      <p:sp>
        <p:nvSpPr>
          <p:cNvPr id="23" name="22 Forma libre"/>
          <p:cNvSpPr/>
          <p:nvPr/>
        </p:nvSpPr>
        <p:spPr>
          <a:xfrm>
            <a:off x="1907705" y="4434821"/>
            <a:ext cx="1008112" cy="34289"/>
          </a:xfrm>
          <a:custGeom>
            <a:avLst/>
            <a:gdLst>
              <a:gd name="connsiteX0" fmla="*/ 0 w 1269507"/>
              <a:gd name="connsiteY0" fmla="*/ 825623 h 825623"/>
              <a:gd name="connsiteX1" fmla="*/ 870011 w 1269507"/>
              <a:gd name="connsiteY1" fmla="*/ 630315 h 825623"/>
              <a:gd name="connsiteX2" fmla="*/ 1269507 w 1269507"/>
              <a:gd name="connsiteY2" fmla="*/ 0 h 825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9507" h="825623">
                <a:moveTo>
                  <a:pt x="0" y="825623"/>
                </a:moveTo>
                <a:cubicBezTo>
                  <a:pt x="329213" y="796771"/>
                  <a:pt x="658427" y="767919"/>
                  <a:pt x="870011" y="630315"/>
                </a:cubicBezTo>
                <a:cubicBezTo>
                  <a:pt x="1081595" y="492711"/>
                  <a:pt x="1175551" y="246355"/>
                  <a:pt x="1269507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23 Elipse"/>
          <p:cNvSpPr/>
          <p:nvPr/>
        </p:nvSpPr>
        <p:spPr>
          <a:xfrm>
            <a:off x="2915816" y="4119922"/>
            <a:ext cx="1368152" cy="3780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24 CuadroTexto"/>
          <p:cNvSpPr txBox="1"/>
          <p:nvPr/>
        </p:nvSpPr>
        <p:spPr>
          <a:xfrm>
            <a:off x="2915816" y="417392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“completa”</a:t>
            </a:r>
            <a:endParaRPr lang="es-ES" dirty="0"/>
          </a:p>
        </p:txBody>
      </p:sp>
      <p:cxnSp>
        <p:nvCxnSpPr>
          <p:cNvPr id="27" name="26 Conector recto"/>
          <p:cNvCxnSpPr/>
          <p:nvPr/>
        </p:nvCxnSpPr>
        <p:spPr>
          <a:xfrm flipH="1">
            <a:off x="4860032" y="3417844"/>
            <a:ext cx="288032" cy="1242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Elipse"/>
          <p:cNvSpPr/>
          <p:nvPr/>
        </p:nvSpPr>
        <p:spPr>
          <a:xfrm>
            <a:off x="6732240" y="2931790"/>
            <a:ext cx="2232244" cy="3780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28 CuadroTexto"/>
          <p:cNvSpPr txBox="1"/>
          <p:nvPr/>
        </p:nvSpPr>
        <p:spPr>
          <a:xfrm>
            <a:off x="6732244" y="2985796"/>
            <a:ext cx="241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“cadena completa”</a:t>
            </a:r>
            <a:endParaRPr lang="es-ES" dirty="0"/>
          </a:p>
        </p:txBody>
      </p:sp>
      <p:sp>
        <p:nvSpPr>
          <p:cNvPr id="30" name="29 Rectángulo"/>
          <p:cNvSpPr/>
          <p:nvPr/>
        </p:nvSpPr>
        <p:spPr>
          <a:xfrm>
            <a:off x="5580116" y="3774616"/>
            <a:ext cx="432048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30 CuadroTexto"/>
          <p:cNvSpPr txBox="1"/>
          <p:nvPr/>
        </p:nvSpPr>
        <p:spPr>
          <a:xfrm>
            <a:off x="5580116" y="350458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n1</a:t>
            </a:r>
            <a:endParaRPr lang="es-ES" dirty="0"/>
          </a:p>
        </p:txBody>
      </p:sp>
      <p:sp>
        <p:nvSpPr>
          <p:cNvPr id="33" name="32 Rectángulo"/>
          <p:cNvSpPr/>
          <p:nvPr/>
        </p:nvSpPr>
        <p:spPr>
          <a:xfrm>
            <a:off x="5625495" y="4489455"/>
            <a:ext cx="432048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33 CuadroTexto"/>
          <p:cNvSpPr txBox="1"/>
          <p:nvPr/>
        </p:nvSpPr>
        <p:spPr>
          <a:xfrm>
            <a:off x="5625495" y="4219425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n2</a:t>
            </a:r>
            <a:endParaRPr lang="es-ES" dirty="0"/>
          </a:p>
        </p:txBody>
      </p:sp>
      <p:sp>
        <p:nvSpPr>
          <p:cNvPr id="35" name="34 Forma libre"/>
          <p:cNvSpPr/>
          <p:nvPr/>
        </p:nvSpPr>
        <p:spPr>
          <a:xfrm>
            <a:off x="5868145" y="4542833"/>
            <a:ext cx="1008112" cy="34289"/>
          </a:xfrm>
          <a:custGeom>
            <a:avLst/>
            <a:gdLst>
              <a:gd name="connsiteX0" fmla="*/ 0 w 1269507"/>
              <a:gd name="connsiteY0" fmla="*/ 825623 h 825623"/>
              <a:gd name="connsiteX1" fmla="*/ 870011 w 1269507"/>
              <a:gd name="connsiteY1" fmla="*/ 630315 h 825623"/>
              <a:gd name="connsiteX2" fmla="*/ 1269507 w 1269507"/>
              <a:gd name="connsiteY2" fmla="*/ 0 h 825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9507" h="825623">
                <a:moveTo>
                  <a:pt x="0" y="825623"/>
                </a:moveTo>
                <a:cubicBezTo>
                  <a:pt x="329213" y="796771"/>
                  <a:pt x="658427" y="767919"/>
                  <a:pt x="870011" y="630315"/>
                </a:cubicBezTo>
                <a:cubicBezTo>
                  <a:pt x="1081595" y="492711"/>
                  <a:pt x="1175551" y="246355"/>
                  <a:pt x="1269507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35 Elipse"/>
          <p:cNvSpPr/>
          <p:nvPr/>
        </p:nvSpPr>
        <p:spPr>
          <a:xfrm>
            <a:off x="6876256" y="4227934"/>
            <a:ext cx="1368152" cy="3780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36 CuadroTexto"/>
          <p:cNvSpPr txBox="1"/>
          <p:nvPr/>
        </p:nvSpPr>
        <p:spPr>
          <a:xfrm>
            <a:off x="6876256" y="428194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“completa”</a:t>
            </a:r>
            <a:endParaRPr lang="es-ES" dirty="0"/>
          </a:p>
        </p:txBody>
      </p:sp>
      <p:sp>
        <p:nvSpPr>
          <p:cNvPr id="38" name="37 Elipse"/>
          <p:cNvSpPr/>
          <p:nvPr/>
        </p:nvSpPr>
        <p:spPr>
          <a:xfrm>
            <a:off x="6660232" y="3633868"/>
            <a:ext cx="1368152" cy="3780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38 CuadroTexto"/>
          <p:cNvSpPr txBox="1"/>
          <p:nvPr/>
        </p:nvSpPr>
        <p:spPr>
          <a:xfrm>
            <a:off x="6732240" y="368787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“cadena”</a:t>
            </a:r>
            <a:endParaRPr lang="es-ES" dirty="0"/>
          </a:p>
        </p:txBody>
      </p:sp>
      <p:sp>
        <p:nvSpPr>
          <p:cNvPr id="40" name="39 Forma libre"/>
          <p:cNvSpPr/>
          <p:nvPr/>
        </p:nvSpPr>
        <p:spPr>
          <a:xfrm>
            <a:off x="5868140" y="3196454"/>
            <a:ext cx="861134" cy="652509"/>
          </a:xfrm>
          <a:custGeom>
            <a:avLst/>
            <a:gdLst>
              <a:gd name="connsiteX0" fmla="*/ 0 w 861134"/>
              <a:gd name="connsiteY0" fmla="*/ 870012 h 870012"/>
              <a:gd name="connsiteX1" fmla="*/ 275208 w 861134"/>
              <a:gd name="connsiteY1" fmla="*/ 337352 h 870012"/>
              <a:gd name="connsiteX2" fmla="*/ 861134 w 861134"/>
              <a:gd name="connsiteY2" fmla="*/ 0 h 87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1134" h="870012">
                <a:moveTo>
                  <a:pt x="0" y="870012"/>
                </a:moveTo>
                <a:cubicBezTo>
                  <a:pt x="65843" y="676183"/>
                  <a:pt x="131686" y="482354"/>
                  <a:pt x="275208" y="337352"/>
                </a:cubicBezTo>
                <a:cubicBezTo>
                  <a:pt x="418730" y="192350"/>
                  <a:pt x="639932" y="96175"/>
                  <a:pt x="861134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95536" y="195486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Métodos </a:t>
            </a:r>
            <a:r>
              <a:rPr kumimoji="0" lang="es-ES" sz="4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String</a:t>
            </a: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(I)</a:t>
            </a: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987574"/>
            <a:ext cx="8134672" cy="2322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length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(). Devuelve la longitud de la cadena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String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toLowerCase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(),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toUpperCase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(). Devuelven la cadena convertida a minúsculas y mayúsculas, respectivamente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8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String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substring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a,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b). Devuelve un trozo de cadena comprendido entre las posiciones a y b-1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142976" y="2214560"/>
            <a:ext cx="56166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 smtClean="0"/>
              <a:t>String</a:t>
            </a:r>
            <a:r>
              <a:rPr lang="es-ES" sz="1400" dirty="0" smtClean="0"/>
              <a:t> n1=“cadena”;</a:t>
            </a:r>
          </a:p>
          <a:p>
            <a:r>
              <a:rPr lang="es-ES" sz="1400" dirty="0" err="1" smtClean="0"/>
              <a:t>System.out.println</a:t>
            </a:r>
            <a:r>
              <a:rPr lang="es-ES" sz="1400" dirty="0" smtClean="0"/>
              <a:t>(n1.toUpperCase()); //muestra: CADENA</a:t>
            </a:r>
          </a:p>
          <a:p>
            <a:r>
              <a:rPr lang="es-ES" sz="1400" dirty="0" err="1" smtClean="0"/>
              <a:t>System.out.println</a:t>
            </a:r>
            <a:r>
              <a:rPr lang="es-ES" sz="1400" dirty="0" smtClean="0"/>
              <a:t>(n1); //muestra: cadena, no ha cambiado</a:t>
            </a:r>
          </a:p>
          <a:p>
            <a:endParaRPr lang="es-ES" sz="1400" dirty="0"/>
          </a:p>
        </p:txBody>
      </p:sp>
      <p:sp>
        <p:nvSpPr>
          <p:cNvPr id="6" name="5 Rectángulo"/>
          <p:cNvSpPr/>
          <p:nvPr/>
        </p:nvSpPr>
        <p:spPr>
          <a:xfrm>
            <a:off x="1115616" y="3705294"/>
            <a:ext cx="56166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 smtClean="0"/>
              <a:t>String</a:t>
            </a:r>
            <a:r>
              <a:rPr lang="es-ES" sz="1400" dirty="0" smtClean="0"/>
              <a:t> n1=“esto es un texto”;</a:t>
            </a:r>
          </a:p>
          <a:p>
            <a:r>
              <a:rPr lang="es-ES" sz="1400" dirty="0" err="1" smtClean="0"/>
              <a:t>System.out.println</a:t>
            </a:r>
            <a:r>
              <a:rPr lang="es-ES" sz="1400" dirty="0" smtClean="0"/>
              <a:t>(n1.substring(3,9)); //muestra: o es u</a:t>
            </a:r>
          </a:p>
          <a:p>
            <a:endParaRPr lang="es-E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95536" y="195486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Métodos </a:t>
            </a:r>
            <a:r>
              <a:rPr kumimoji="0" lang="es-ES" sz="4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String</a:t>
            </a: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(II)</a:t>
            </a: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987574"/>
            <a:ext cx="8134672" cy="2322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char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charAt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pos). Devuelve el carácter que ocupa la posición indicada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indexOf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String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cad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). Devuelve la posición de la cadena parámetro. Si no existe, devuelve -1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800"/>
              </a:spcAft>
              <a:buFont typeface="Wingdings" pitchFamily="2" charset="2"/>
              <a:buChar char="Ø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String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replace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CharSequence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c1,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CharSequence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c2). Devuelve la cadena resultante de reemplazar la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subcadena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c1 por c2.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187624" y="3003798"/>
            <a:ext cx="56166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 smtClean="0"/>
              <a:t>String</a:t>
            </a:r>
            <a:r>
              <a:rPr lang="es-ES" sz="1400" dirty="0" smtClean="0"/>
              <a:t> n1=“esto es un texto”;</a:t>
            </a:r>
          </a:p>
          <a:p>
            <a:r>
              <a:rPr lang="es-ES" sz="1400" dirty="0" err="1" smtClean="0"/>
              <a:t>System.out.println</a:t>
            </a:r>
            <a:r>
              <a:rPr lang="es-ES" sz="1400" dirty="0" smtClean="0"/>
              <a:t>(n1.indexOf(“un”)); //muestra: 8</a:t>
            </a:r>
          </a:p>
          <a:p>
            <a:endParaRPr lang="es-ES" sz="1400" dirty="0"/>
          </a:p>
        </p:txBody>
      </p:sp>
      <p:sp>
        <p:nvSpPr>
          <p:cNvPr id="7" name="6 Rectángulo"/>
          <p:cNvSpPr/>
          <p:nvPr/>
        </p:nvSpPr>
        <p:spPr>
          <a:xfrm>
            <a:off x="2483768" y="4281358"/>
            <a:ext cx="626469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 smtClean="0"/>
              <a:t>String</a:t>
            </a:r>
            <a:r>
              <a:rPr lang="es-ES" sz="1400" dirty="0" smtClean="0"/>
              <a:t> n1=“esto es un texto”;</a:t>
            </a:r>
          </a:p>
          <a:p>
            <a:r>
              <a:rPr lang="es-ES" sz="1400" dirty="0" err="1" smtClean="0"/>
              <a:t>System.out.println</a:t>
            </a:r>
            <a:r>
              <a:rPr lang="es-ES" sz="1400" dirty="0" smtClean="0"/>
              <a:t>(n1.replace(“</a:t>
            </a:r>
            <a:r>
              <a:rPr lang="es-ES" sz="1400" dirty="0" err="1" smtClean="0"/>
              <a:t>es”,”de</a:t>
            </a:r>
            <a:r>
              <a:rPr lang="es-ES" sz="1400" dirty="0" smtClean="0"/>
              <a:t>”)); //muestra: </a:t>
            </a:r>
            <a:r>
              <a:rPr lang="es-ES" sz="1400" dirty="0" err="1" smtClean="0"/>
              <a:t>deto</a:t>
            </a:r>
            <a:r>
              <a:rPr lang="es-ES" sz="1400" dirty="0" smtClean="0"/>
              <a:t> de un texto</a:t>
            </a:r>
          </a:p>
          <a:p>
            <a:endParaRPr lang="es-ES" sz="1400" dirty="0"/>
          </a:p>
        </p:txBody>
      </p:sp>
      <p:sp>
        <p:nvSpPr>
          <p:cNvPr id="8" name="7 Rectángulo"/>
          <p:cNvSpPr/>
          <p:nvPr/>
        </p:nvSpPr>
        <p:spPr>
          <a:xfrm>
            <a:off x="1500166" y="1643056"/>
            <a:ext cx="67687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 smtClean="0"/>
              <a:t>String</a:t>
            </a:r>
            <a:r>
              <a:rPr lang="es-ES" sz="1400" dirty="0" smtClean="0"/>
              <a:t> n1=“esto es un texto”;</a:t>
            </a:r>
          </a:p>
          <a:p>
            <a:r>
              <a:rPr lang="es-ES" sz="1400" dirty="0" err="1" smtClean="0"/>
              <a:t>System.out.println</a:t>
            </a:r>
            <a:r>
              <a:rPr lang="es-ES" sz="1400" dirty="0" smtClean="0"/>
              <a:t>(n1.charAt(0)); //muestra: e</a:t>
            </a:r>
          </a:p>
          <a:p>
            <a:r>
              <a:rPr lang="es-ES" sz="1400" dirty="0" err="1" smtClean="0"/>
              <a:t>System.out.println</a:t>
            </a:r>
            <a:r>
              <a:rPr lang="es-ES" sz="1400" dirty="0" smtClean="0"/>
              <a:t>(n1.charAt(20));  //</a:t>
            </a:r>
            <a:r>
              <a:rPr lang="es-ES" sz="1400" dirty="0" err="1" smtClean="0"/>
              <a:t>StringIndexOutOfBoundsException</a:t>
            </a:r>
            <a:endParaRPr lang="es-ES" sz="1400" dirty="0" smtClean="0"/>
          </a:p>
          <a:p>
            <a:endParaRPr lang="es-E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95536" y="123478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Métodos </a:t>
            </a:r>
            <a:r>
              <a:rPr kumimoji="0" lang="es-ES" sz="4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String</a:t>
            </a: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(III)</a:t>
            </a: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251520" y="843558"/>
            <a:ext cx="8640960" cy="2322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boolean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startsWith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String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s),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endsWith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String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s). Indica si la cadena empieza o termina, respectivamente, por el texto recibido: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8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String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trim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(). Devuelve la cadena resultante de eliminar espacios al principio y al final de la misma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800"/>
              </a:spcAft>
              <a:buFont typeface="Wingdings" pitchFamily="2" charset="2"/>
              <a:buChar char="Ø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String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concat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String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s)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. Mismo efecto que aplicar el operador +</a:t>
            </a:r>
          </a:p>
          <a:p>
            <a:pPr lvl="0">
              <a:spcBef>
                <a:spcPts val="600"/>
              </a:spcBef>
              <a:spcAft>
                <a:spcPts val="1800"/>
              </a:spcAft>
              <a:buFont typeface="Wingdings" pitchFamily="2" charset="2"/>
              <a:buChar char="Ø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boolean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isEmpty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(). Devuelve </a:t>
            </a:r>
            <a:r>
              <a:rPr lang="es-ES" sz="20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true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si es una cadena vacía. Equivale:</a:t>
            </a:r>
          </a:p>
        </p:txBody>
      </p:sp>
      <p:sp>
        <p:nvSpPr>
          <p:cNvPr id="6" name="5 Rectángulo"/>
          <p:cNvSpPr/>
          <p:nvPr/>
        </p:nvSpPr>
        <p:spPr>
          <a:xfrm>
            <a:off x="1763688" y="1563638"/>
            <a:ext cx="56166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 smtClean="0"/>
              <a:t>String</a:t>
            </a:r>
            <a:r>
              <a:rPr lang="es-ES" sz="1400" dirty="0" smtClean="0"/>
              <a:t> n1=“esto es un texto”;</a:t>
            </a:r>
          </a:p>
          <a:p>
            <a:r>
              <a:rPr lang="es-ES" sz="1400" dirty="0" err="1" smtClean="0"/>
              <a:t>System.out.println</a:t>
            </a:r>
            <a:r>
              <a:rPr lang="es-ES" sz="1400" dirty="0" smtClean="0"/>
              <a:t>(n1.endsWith(“</a:t>
            </a:r>
            <a:r>
              <a:rPr lang="es-ES" sz="1400" dirty="0" err="1" smtClean="0"/>
              <a:t>to</a:t>
            </a:r>
            <a:r>
              <a:rPr lang="es-ES" sz="1400" dirty="0" smtClean="0"/>
              <a:t>”)); //muestra: true</a:t>
            </a:r>
          </a:p>
          <a:p>
            <a:r>
              <a:rPr lang="es-ES" sz="1400" dirty="0" err="1" smtClean="0"/>
              <a:t>System.out.println</a:t>
            </a:r>
            <a:r>
              <a:rPr lang="es-ES" sz="1400" dirty="0" smtClean="0"/>
              <a:t>(n1.startsWith(“eso”)); //muestra: false</a:t>
            </a:r>
          </a:p>
          <a:p>
            <a:endParaRPr lang="es-ES" sz="1400" dirty="0"/>
          </a:p>
        </p:txBody>
      </p:sp>
      <p:sp>
        <p:nvSpPr>
          <p:cNvPr id="7" name="6 Rectángulo"/>
          <p:cNvSpPr/>
          <p:nvPr/>
        </p:nvSpPr>
        <p:spPr>
          <a:xfrm>
            <a:off x="1331640" y="3003798"/>
            <a:ext cx="626469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 smtClean="0"/>
              <a:t>String</a:t>
            </a:r>
            <a:r>
              <a:rPr lang="es-ES" sz="1400" dirty="0" smtClean="0"/>
              <a:t> n1=“  </a:t>
            </a:r>
            <a:r>
              <a:rPr lang="es-ES" sz="1400" dirty="0" err="1" smtClean="0"/>
              <a:t>cade</a:t>
            </a:r>
            <a:r>
              <a:rPr lang="es-ES" sz="1400" dirty="0" smtClean="0"/>
              <a:t> prueba nueva  ”;</a:t>
            </a:r>
          </a:p>
          <a:p>
            <a:r>
              <a:rPr lang="es-ES" sz="1400" dirty="0" err="1" smtClean="0"/>
              <a:t>System.out.println</a:t>
            </a:r>
            <a:r>
              <a:rPr lang="es-ES" sz="1400" dirty="0" smtClean="0"/>
              <a:t>(n1.trim().</a:t>
            </a:r>
            <a:r>
              <a:rPr lang="es-ES" sz="1400" dirty="0" err="1" smtClean="0"/>
              <a:t>length</a:t>
            </a:r>
            <a:r>
              <a:rPr lang="es-ES" sz="1400" dirty="0" smtClean="0"/>
              <a:t>()); //muestra: 17</a:t>
            </a:r>
          </a:p>
          <a:p>
            <a:endParaRPr lang="es-ES" sz="1400" dirty="0"/>
          </a:p>
        </p:txBody>
      </p:sp>
      <p:sp>
        <p:nvSpPr>
          <p:cNvPr id="8" name="7 Rectángulo"/>
          <p:cNvSpPr/>
          <p:nvPr/>
        </p:nvSpPr>
        <p:spPr>
          <a:xfrm>
            <a:off x="3635896" y="4496802"/>
            <a:ext cx="2592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 smtClean="0"/>
              <a:t>cad.equals</a:t>
            </a:r>
            <a:r>
              <a:rPr lang="es-ES" sz="1400" dirty="0" smtClean="0"/>
              <a:t>(“”)</a:t>
            </a:r>
          </a:p>
          <a:p>
            <a:endParaRPr lang="es-E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14879</TotalTime>
  <Words>696</Words>
  <Application>Microsoft Office PowerPoint</Application>
  <PresentationFormat>Presentación en pantalla (16:9)</PresentationFormat>
  <Paragraphs>120</Paragraphs>
  <Slides>9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1" baseType="lpstr">
      <vt:lpstr>Concurrencia</vt:lpstr>
      <vt:lpstr>1_Concurrencia</vt:lpstr>
      <vt:lpstr>Manipular cadenas con String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AngularJS 2</dc:title>
  <dc:creator>antonio martin</dc:creator>
  <cp:lastModifiedBy>Antonio</cp:lastModifiedBy>
  <cp:revision>148</cp:revision>
  <dcterms:created xsi:type="dcterms:W3CDTF">2016-05-07T10:27:15Z</dcterms:created>
  <dcterms:modified xsi:type="dcterms:W3CDTF">2023-03-04T07:51:36Z</dcterms:modified>
</cp:coreProperties>
</file>