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65" r:id="rId4"/>
    <p:sldId id="271" r:id="rId5"/>
    <p:sldId id="270" r:id="rId6"/>
    <p:sldId id="272" r:id="rId7"/>
    <p:sldId id="273" r:id="rId8"/>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2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48455-EBB4-4164-8BB7-BF2FBAAA97C8}" type="datetimeFigureOut">
              <a:rPr lang="es-ES" smtClean="0"/>
              <a:pPr/>
              <a:t>21/01/2022</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EBC658-B45E-48E6-81CC-267877CF4F81}"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r>
              <a:rPr lang="es-ES" dirty="0" smtClean="0"/>
              <a:t>Solo objetos, no tipos primitivos</a:t>
            </a:r>
            <a:endParaRPr lang="es-ES" dirty="0"/>
          </a:p>
        </p:txBody>
      </p:sp>
      <p:sp>
        <p:nvSpPr>
          <p:cNvPr id="4" name="3 Marcador de número de diapositiva"/>
          <p:cNvSpPr>
            <a:spLocks noGrp="1"/>
          </p:cNvSpPr>
          <p:nvPr>
            <p:ph type="sldNum" sz="quarter" idx="10"/>
          </p:nvPr>
        </p:nvSpPr>
        <p:spPr/>
        <p:txBody>
          <a:bodyPr/>
          <a:lstStyle/>
          <a:p>
            <a:fld id="{A9EBC658-B45E-48E6-81CC-267877CF4F81}" type="slidenum">
              <a:rPr lang="es-ES" smtClean="0"/>
              <a:pPr/>
              <a:t>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2343150"/>
            <a:ext cx="6172200" cy="142077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8050371" y="832948"/>
            <a:ext cx="1714500" cy="381000"/>
          </a:xfrm>
        </p:spPr>
        <p:txBody>
          <a:bodyPr/>
          <a:lstStyle/>
          <a:p>
            <a:fld id="{7A847CFC-816F-41D0-AAC0-9BF4FEBC753E}" type="datetimeFigureOut">
              <a:rPr lang="es-ES" smtClean="0"/>
              <a:pPr/>
              <a:t>21/01/2022</a:t>
            </a:fld>
            <a:endParaRPr lang="es-ES"/>
          </a:p>
        </p:txBody>
      </p:sp>
      <p:sp>
        <p:nvSpPr>
          <p:cNvPr id="17" name="16 Marcador de pie de página"/>
          <p:cNvSpPr>
            <a:spLocks noGrp="1"/>
          </p:cNvSpPr>
          <p:nvPr>
            <p:ph type="ftr" sz="quarter" idx="11"/>
          </p:nvPr>
        </p:nvSpPr>
        <p:spPr bwMode="auto">
          <a:xfrm rot="5400000">
            <a:off x="7534469" y="3088246"/>
            <a:ext cx="2743200" cy="384048"/>
          </a:xfrm>
        </p:spPr>
        <p:txBody>
          <a:bodyPr/>
          <a:lstStyle/>
          <a:p>
            <a:endParaRPr lang="es-ES"/>
          </a:p>
        </p:txBody>
      </p:sp>
      <p:sp>
        <p:nvSpPr>
          <p:cNvPr id="10" name="9 Rectángulo"/>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3696527"/>
            <a:ext cx="609600" cy="388143"/>
          </a:xfrm>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80"/>
            <a:ext cx="1676400" cy="4388644"/>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05979"/>
            <a:ext cx="6019800" cy="438864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lvl1pPr>
              <a:defRPr b="1"/>
            </a:lvl1p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200150"/>
            <a:ext cx="7467600" cy="365531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A847CFC-816F-41D0-AAC0-9BF4FEBC753E}" type="datetimeFigureOut">
              <a:rPr lang="es-ES" smtClean="0"/>
              <a:pPr/>
              <a:t>21/01/2022</a:t>
            </a:fld>
            <a:endParaRPr lang="es-ES"/>
          </a:p>
        </p:txBody>
      </p:sp>
      <p:sp>
        <p:nvSpPr>
          <p:cNvPr id="9" name="8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171700"/>
            <a:ext cx="6172200" cy="1540193"/>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8049006" y="830199"/>
            <a:ext cx="1714500" cy="381000"/>
          </a:xfrm>
        </p:spPr>
        <p:txBody>
          <a:bodyPr/>
          <a:lstStyle/>
          <a:p>
            <a:fld id="{7A847CFC-816F-41D0-AAC0-9BF4FEBC753E}" type="datetimeFigureOut">
              <a:rPr lang="es-ES" smtClean="0"/>
              <a:pPr/>
              <a:t>21/01/2022</a:t>
            </a:fld>
            <a:endParaRPr lang="es-ES"/>
          </a:p>
        </p:txBody>
      </p:sp>
      <p:sp>
        <p:nvSpPr>
          <p:cNvPr id="5" name="4 Marcador de pie de página"/>
          <p:cNvSpPr>
            <a:spLocks noGrp="1"/>
          </p:cNvSpPr>
          <p:nvPr>
            <p:ph type="ftr" sz="quarter" idx="11"/>
          </p:nvPr>
        </p:nvSpPr>
        <p:spPr bwMode="auto">
          <a:xfrm rot="5400000">
            <a:off x="7534656" y="3086100"/>
            <a:ext cx="2743200" cy="384048"/>
          </a:xfrm>
        </p:spPr>
        <p:txBody>
          <a:bodyPr/>
          <a:lstStyle/>
          <a:p>
            <a:endParaRPr lang="es-ES"/>
          </a:p>
        </p:txBody>
      </p:sp>
      <p:sp>
        <p:nvSpPr>
          <p:cNvPr id="9" name="8 Rectángulo"/>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3696527"/>
            <a:ext cx="609600" cy="388143"/>
          </a:xfrm>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lvl1pPr>
              <a:defRPr b="1"/>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21/01/2022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00150"/>
            <a:ext cx="3657600" cy="3429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200150"/>
            <a:ext cx="3657600" cy="3429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4788"/>
            <a:ext cx="7543800" cy="85725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21/01/2022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1771650"/>
            <a:ext cx="3657600" cy="291465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1771650"/>
            <a:ext cx="3657600" cy="291465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A847CFC-816F-41D0-AAC0-9BF4FEBC753E}" type="datetimeFigureOut">
              <a:rPr lang="es-ES" smtClean="0"/>
              <a:pPr/>
              <a:t>21/01/2022</a:t>
            </a:fld>
            <a:endParaRPr lang="es-ES"/>
          </a:p>
        </p:txBody>
      </p:sp>
      <p:sp>
        <p:nvSpPr>
          <p:cNvPr id="7" name="6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05740"/>
            <a:ext cx="5638800" cy="4745736"/>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A847CFC-816F-41D0-AAC0-9BF4FEBC753E}" type="datetimeFigureOut">
              <a:rPr lang="es-ES" smtClean="0"/>
              <a:pPr/>
              <a:t>21/01/2022</a:t>
            </a:fld>
            <a:endParaRPr lang="es-ES"/>
          </a:p>
        </p:txBody>
      </p:sp>
      <p:sp>
        <p:nvSpPr>
          <p:cNvPr id="22" name="21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4138803" y="2343150"/>
            <a:ext cx="473202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A847CFC-816F-41D0-AAC0-9BF4FEBC753E}" type="datetimeFigureOut">
              <a:rPr lang="es-ES" smtClean="0"/>
              <a:pPr/>
              <a:t>21/01/2022</a:t>
            </a:fld>
            <a:endParaRPr lang="es-ES"/>
          </a:p>
        </p:txBody>
      </p:sp>
      <p:sp>
        <p:nvSpPr>
          <p:cNvPr id="18" name="17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05979"/>
            <a:ext cx="7467600" cy="85725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7A847CFC-816F-41D0-AAC0-9BF4FEBC753E}" type="datetimeFigureOut">
              <a:rPr lang="es-ES" smtClean="0"/>
              <a:pPr/>
              <a:t>21/01/2022</a:t>
            </a:fld>
            <a:endParaRPr lang="es-ES"/>
          </a:p>
        </p:txBody>
      </p:sp>
      <p:sp>
        <p:nvSpPr>
          <p:cNvPr id="3" name="2 Marcador de pie de página"/>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1275606"/>
            <a:ext cx="7406640" cy="1104138"/>
          </a:xfrm>
        </p:spPr>
        <p:txBody>
          <a:bodyPr>
            <a:noAutofit/>
          </a:bodyPr>
          <a:lstStyle/>
          <a:p>
            <a:pPr algn="ctr"/>
            <a:r>
              <a:rPr lang="es-ES" sz="4800" dirty="0" smtClean="0"/>
              <a:t>Colecciones I</a:t>
            </a:r>
            <a:endParaRPr lang="es-E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8316"/>
            <a:ext cx="7467600" cy="857250"/>
          </a:xfrm>
        </p:spPr>
        <p:txBody>
          <a:bodyPr anchor="t"/>
          <a:lstStyle/>
          <a:p>
            <a:r>
              <a:rPr lang="es-ES" b="1" dirty="0" smtClean="0"/>
              <a:t>Introducción</a:t>
            </a:r>
            <a:endParaRPr lang="es-ES" b="1" dirty="0"/>
          </a:p>
        </p:txBody>
      </p:sp>
      <p:sp>
        <p:nvSpPr>
          <p:cNvPr id="4" name="1 Título"/>
          <p:cNvSpPr txBox="1">
            <a:spLocks/>
          </p:cNvSpPr>
          <p:nvPr/>
        </p:nvSpPr>
        <p:spPr>
          <a:xfrm>
            <a:off x="539552" y="771550"/>
            <a:ext cx="7200800" cy="1350150"/>
          </a:xfrm>
          <a:prstGeom prst="rect">
            <a:avLst/>
          </a:prstGeom>
        </p:spPr>
        <p:txBody>
          <a:bodyPr/>
          <a:lstStyle/>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Una colección es una agrupación de objetos sin tamaño fijo</a:t>
            </a: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Se puede añadir y eliminar objetos de una colección dinámicamente</a:t>
            </a: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Para gestionar colecciones disponemos de clases específicas en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java.util</a:t>
            </a: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Tipos:</a:t>
            </a:r>
          </a:p>
          <a:p>
            <a:pPr lvl="1">
              <a:spcBef>
                <a:spcPts val="600"/>
              </a:spcBef>
              <a:spcAft>
                <a:spcPts val="600"/>
              </a:spcAft>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Listas</a:t>
            </a:r>
          </a:p>
          <a:p>
            <a:pPr lvl="1">
              <a:spcBef>
                <a:spcPts val="600"/>
              </a:spcBef>
              <a:spcAft>
                <a:spcPts val="600"/>
              </a:spcAft>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Tablas</a:t>
            </a:r>
          </a:p>
          <a:p>
            <a:pPr lvl="1">
              <a:spcBef>
                <a:spcPts val="600"/>
              </a:spcBef>
              <a:spcAft>
                <a:spcPts val="600"/>
              </a:spcAft>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Conjuntos</a:t>
            </a: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tabLst/>
              <a:defRPr/>
            </a:pPr>
            <a:endParaRPr kumimoji="0" lang="es-ES" sz="2000" b="1" i="0" u="none" strike="noStrike" kern="1200" cap="none" spc="0" normalizeH="0" noProof="0" dirty="0" smtClean="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6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ES" b="1" dirty="0" smtClean="0"/>
              <a:t>Colección tipo lista</a:t>
            </a:r>
            <a:endParaRPr lang="es-ES" b="1" dirty="0"/>
          </a:p>
        </p:txBody>
      </p:sp>
      <p:sp>
        <p:nvSpPr>
          <p:cNvPr id="4" name="1 Título"/>
          <p:cNvSpPr txBox="1">
            <a:spLocks/>
          </p:cNvSpPr>
          <p:nvPr/>
        </p:nvSpPr>
        <p:spPr>
          <a:xfrm>
            <a:off x="323528" y="843558"/>
            <a:ext cx="5976664" cy="1350150"/>
          </a:xfrm>
          <a:prstGeom prst="rect">
            <a:avLst/>
          </a:prstGeom>
        </p:spPr>
        <p:txBody>
          <a:bodyPr/>
          <a:lstStyle/>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Cada elemento de la colección tiene una posición asociada, al igual que los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arrays</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t>
            </a:r>
          </a:p>
          <a:p>
            <a:pPr marL="0" marR="0" lvl="0" indent="0" algn="l" defTabSz="914400" rtl="0" eaLnBrk="1" fontAlgn="auto" latinLnBrk="0" hangingPunct="1">
              <a:lnSpc>
                <a:spcPct val="100000"/>
              </a:lnSpc>
              <a:spcBef>
                <a:spcPts val="600"/>
              </a:spcBef>
              <a:spcAft>
                <a:spcPts val="24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La clase de colección más importante de este tipo es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ArrayList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t>
            </a:r>
          </a:p>
          <a:p>
            <a:pPr marL="0" marR="0" lvl="0" indent="0" algn="l" defTabSz="914400" rtl="0" eaLnBrk="1" fontAlgn="auto" latinLnBrk="0" hangingPunct="1">
              <a:lnSpc>
                <a:spcPct val="100000"/>
              </a:lnSpc>
              <a:spcBef>
                <a:spcPts val="600"/>
              </a:spcBef>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Es una colección de tipo genérico, lo que significa que se pueden crear colecciones de cualquier tipo Java, indicando durante la creación del objeto de colección el tipo específico con el que se va a trabajar.</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tabLst/>
              <a:defRPr/>
            </a:pPr>
            <a:endParaRPr kumimoji="0" lang="es-ES" sz="2000" b="1" i="0" u="none" strike="noStrike" kern="1200" cap="none" spc="0" normalizeH="0" noProof="0" dirty="0" smtClean="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6" name="5 Rectángulo redondeado"/>
          <p:cNvSpPr/>
          <p:nvPr/>
        </p:nvSpPr>
        <p:spPr>
          <a:xfrm>
            <a:off x="6516216" y="843558"/>
            <a:ext cx="1296144" cy="2304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8100392" y="1059582"/>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8100392" y="1563638"/>
            <a:ext cx="576064"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de flecha"/>
          <p:cNvCxnSpPr>
            <a:endCxn id="7" idx="3"/>
          </p:cNvCxnSpPr>
          <p:nvPr/>
        </p:nvCxnSpPr>
        <p:spPr>
          <a:xfrm>
            <a:off x="7092280" y="1275606"/>
            <a:ext cx="989137" cy="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7092280" y="1779662"/>
            <a:ext cx="989137" cy="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6532316" y="1535730"/>
            <a:ext cx="1280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6516216" y="2067694"/>
            <a:ext cx="128016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8244408" y="2211710"/>
            <a:ext cx="288032" cy="369332"/>
          </a:xfrm>
          <a:prstGeom prst="rect">
            <a:avLst/>
          </a:prstGeom>
          <a:noFill/>
        </p:spPr>
        <p:txBody>
          <a:bodyPr wrap="square" rtlCol="0">
            <a:spAutoFit/>
          </a:bodyPr>
          <a:lstStyle/>
          <a:p>
            <a:r>
              <a:rPr lang="es-ES" dirty="0" smtClean="0"/>
              <a:t>:</a:t>
            </a:r>
            <a:endParaRPr lang="es-ES" dirty="0"/>
          </a:p>
        </p:txBody>
      </p:sp>
      <p:sp>
        <p:nvSpPr>
          <p:cNvPr id="17" name="16 CuadroTexto"/>
          <p:cNvSpPr txBox="1"/>
          <p:nvPr/>
        </p:nvSpPr>
        <p:spPr>
          <a:xfrm>
            <a:off x="7020272" y="2211710"/>
            <a:ext cx="288032" cy="369332"/>
          </a:xfrm>
          <a:prstGeom prst="rect">
            <a:avLst/>
          </a:prstGeom>
          <a:noFill/>
        </p:spPr>
        <p:txBody>
          <a:bodyPr wrap="square" rtlCol="0">
            <a:spAutoFit/>
          </a:bodyPr>
          <a:lstStyle/>
          <a:p>
            <a:r>
              <a:rPr lang="es-ES" dirty="0" smtClean="0"/>
              <a:t>:</a:t>
            </a:r>
            <a:endParaRPr lang="es-ES" dirty="0"/>
          </a:p>
        </p:txBody>
      </p:sp>
      <p:sp>
        <p:nvSpPr>
          <p:cNvPr id="18" name="17 CuadroTexto"/>
          <p:cNvSpPr txBox="1"/>
          <p:nvPr/>
        </p:nvSpPr>
        <p:spPr>
          <a:xfrm>
            <a:off x="6660232" y="1131590"/>
            <a:ext cx="288032" cy="369332"/>
          </a:xfrm>
          <a:prstGeom prst="rect">
            <a:avLst/>
          </a:prstGeom>
          <a:noFill/>
        </p:spPr>
        <p:txBody>
          <a:bodyPr wrap="square" rtlCol="0">
            <a:spAutoFit/>
          </a:bodyPr>
          <a:lstStyle/>
          <a:p>
            <a:r>
              <a:rPr lang="es-ES" dirty="0" smtClean="0"/>
              <a:t>0</a:t>
            </a:r>
            <a:endParaRPr lang="es-ES" dirty="0"/>
          </a:p>
        </p:txBody>
      </p:sp>
      <p:sp>
        <p:nvSpPr>
          <p:cNvPr id="19" name="18 CuadroTexto"/>
          <p:cNvSpPr txBox="1"/>
          <p:nvPr/>
        </p:nvSpPr>
        <p:spPr>
          <a:xfrm>
            <a:off x="6660232" y="1563638"/>
            <a:ext cx="288032" cy="369332"/>
          </a:xfrm>
          <a:prstGeom prst="rect">
            <a:avLst/>
          </a:prstGeom>
          <a:noFill/>
        </p:spPr>
        <p:txBody>
          <a:bodyPr wrap="square" rtlCol="0">
            <a:spAutoFit/>
          </a:bodyPr>
          <a:lstStyle/>
          <a:p>
            <a:r>
              <a:rPr lang="es-ES" dirty="0" smtClean="0"/>
              <a:t>1</a:t>
            </a:r>
            <a:endParaRPr lang="es-ES" dirty="0"/>
          </a:p>
        </p:txBody>
      </p:sp>
      <p:sp>
        <p:nvSpPr>
          <p:cNvPr id="20" name="19 CuadroTexto"/>
          <p:cNvSpPr txBox="1"/>
          <p:nvPr/>
        </p:nvSpPr>
        <p:spPr>
          <a:xfrm>
            <a:off x="6588224" y="483518"/>
            <a:ext cx="1512168" cy="369332"/>
          </a:xfrm>
          <a:prstGeom prst="rect">
            <a:avLst/>
          </a:prstGeom>
          <a:noFill/>
        </p:spPr>
        <p:txBody>
          <a:bodyPr wrap="square" rtlCol="0">
            <a:spAutoFit/>
          </a:bodyPr>
          <a:lstStyle/>
          <a:p>
            <a:r>
              <a:rPr lang="es-ES" dirty="0" smtClean="0"/>
              <a:t>Objeto lista</a:t>
            </a:r>
            <a:endParaRPr lang="es-ES" dirty="0"/>
          </a:p>
        </p:txBody>
      </p:sp>
      <p:sp>
        <p:nvSpPr>
          <p:cNvPr id="21" name="20 CuadroTexto"/>
          <p:cNvSpPr txBox="1"/>
          <p:nvPr/>
        </p:nvSpPr>
        <p:spPr>
          <a:xfrm>
            <a:off x="1547664" y="2571750"/>
            <a:ext cx="2160240" cy="369332"/>
          </a:xfrm>
          <a:prstGeom prst="rect">
            <a:avLst/>
          </a:prstGeom>
          <a:noFill/>
        </p:spPr>
        <p:txBody>
          <a:bodyPr wrap="square" rtlCol="0">
            <a:spAutoFit/>
          </a:bodyPr>
          <a:lstStyle/>
          <a:p>
            <a:r>
              <a:rPr lang="es-ES" dirty="0" err="1" smtClean="0"/>
              <a:t>ArrayList</a:t>
            </a:r>
            <a:r>
              <a:rPr lang="es-ES" dirty="0" smtClean="0"/>
              <a:t>&lt;T&gt;</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ES" b="1" dirty="0" smtClean="0"/>
              <a:t>La clase </a:t>
            </a:r>
            <a:r>
              <a:rPr lang="es-ES" b="1" dirty="0" err="1" smtClean="0"/>
              <a:t>ArrayList</a:t>
            </a:r>
            <a:endParaRPr lang="es-ES" b="1" dirty="0"/>
          </a:p>
        </p:txBody>
      </p:sp>
      <p:sp>
        <p:nvSpPr>
          <p:cNvPr id="4" name="1 Título"/>
          <p:cNvSpPr txBox="1">
            <a:spLocks/>
          </p:cNvSpPr>
          <p:nvPr/>
        </p:nvSpPr>
        <p:spPr>
          <a:xfrm>
            <a:off x="611560" y="843558"/>
            <a:ext cx="7200800" cy="1350150"/>
          </a:xfrm>
          <a:prstGeom prst="rect">
            <a:avLst/>
          </a:prstGeom>
        </p:spPr>
        <p:txBody>
          <a:bodyPr/>
          <a:lstStyle/>
          <a:p>
            <a:pPr marL="0" marR="0" lvl="0" indent="0" algn="l" defTabSz="914400" rtl="0" eaLnBrk="1" fontAlgn="auto" latinLnBrk="0" hangingPunct="1">
              <a:lnSpc>
                <a:spcPct val="100000"/>
              </a:lnSpc>
              <a:spcBef>
                <a:spcPts val="600"/>
              </a:spcBef>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Es la clase de colección más utilizada.</a:t>
            </a:r>
          </a:p>
          <a:p>
            <a:pPr marL="0" marR="0" lvl="0" indent="0" algn="l" defTabSz="914400" rtl="0" eaLnBrk="1" fontAlgn="auto" latinLnBrk="0" hangingPunct="1">
              <a:lnSpc>
                <a:spcPct val="100000"/>
              </a:lnSpc>
              <a:spcBef>
                <a:spcPts val="600"/>
              </a:spcBef>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Para crear un objeto de la misma:</a:t>
            </a:r>
          </a:p>
          <a:p>
            <a:pPr marL="0" marR="0" lvl="0" indent="0" algn="l" defTabSz="914400" rtl="0" eaLnBrk="1" fontAlgn="auto" latinLnBrk="0" hangingPunct="1">
              <a:lnSpc>
                <a:spcPct val="100000"/>
              </a:lnSpc>
              <a:spcBef>
                <a:spcPts val="600"/>
              </a:spcBef>
              <a:buClrTx/>
              <a:buSzTx/>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ArrayList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&lt;Tipo&gt; variable=new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ArrayList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&lt;&gt;();</a:t>
            </a:r>
          </a:p>
          <a:p>
            <a:pPr>
              <a:spcBef>
                <a:spcPts val="600"/>
              </a:spcBef>
              <a:buFont typeface="Wingdings" pitchFamily="2" charset="2"/>
              <a:buChar char="Ø"/>
              <a:defRPr/>
            </a:pPr>
            <a:r>
              <a:rPr lang="es-ES" sz="2000" b="1" i="1" dirty="0" smtClean="0">
                <a:solidFill>
                  <a:schemeClr val="accent1">
                    <a:lumMod val="75000"/>
                  </a:schemeClr>
                </a:solidFill>
                <a:effectLst>
                  <a:outerShdw blurRad="31750" dist="25400" dir="5400000" algn="tl" rotWithShape="0">
                    <a:srgbClr val="000000">
                      <a:alpha val="25000"/>
                    </a:srgbClr>
                  </a:outerShdw>
                </a:effectLst>
              </a:rPr>
              <a:t>Tipo</a:t>
            </a:r>
            <a:r>
              <a:rPr lang="es-ES" sz="2000" b="1" dirty="0" smtClean="0">
                <a:solidFill>
                  <a:schemeClr val="accent1">
                    <a:lumMod val="75000"/>
                  </a:schemeClr>
                </a:solidFill>
                <a:effectLst>
                  <a:outerShdw blurRad="31750" dist="25400" dir="5400000" algn="tl" rotWithShape="0">
                    <a:srgbClr val="000000">
                      <a:alpha val="25000"/>
                    </a:srgbClr>
                  </a:outerShdw>
                </a:effectLst>
              </a:rPr>
              <a:t> es el tipo de objeto que se va a almacenar en la colección.</a:t>
            </a:r>
          </a:p>
          <a:p>
            <a:pPr>
              <a:spcBef>
                <a:spcPts val="600"/>
              </a:spcBef>
              <a:spcAft>
                <a:spcPts val="1200"/>
              </a:spcAft>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rPr>
              <a:t>Ejemplos:</a:t>
            </a:r>
          </a:p>
          <a:p>
            <a:pPr>
              <a:spcBef>
                <a:spcPts val="600"/>
              </a:spcBef>
              <a:buFont typeface="Wingdings" pitchFamily="2" charset="2"/>
              <a:buChar char="Ø"/>
              <a:defRPr/>
            </a:pPr>
            <a:endParaRPr lang="es-ES" sz="2000" b="1" dirty="0" smtClean="0">
              <a:solidFill>
                <a:schemeClr val="accent1">
                  <a:lumMod val="75000"/>
                </a:schemeClr>
              </a:solidFill>
              <a:effectLst>
                <a:outerShdw blurRad="31750" dist="25400" dir="5400000" algn="tl" rotWithShape="0">
                  <a:srgbClr val="000000">
                    <a:alpha val="25000"/>
                  </a:srgbClr>
                </a:outerShdw>
              </a:effectLst>
            </a:endParaRPr>
          </a:p>
          <a:p>
            <a:pPr>
              <a:spcBef>
                <a:spcPts val="600"/>
              </a:spcBef>
              <a:buFont typeface="Wingdings" pitchFamily="2" charset="2"/>
              <a:buChar char="Ø"/>
              <a:defRPr/>
            </a:pPr>
            <a:endParaRPr lang="es-ES" sz="2000" b="1" dirty="0" smtClean="0">
              <a:solidFill>
                <a:schemeClr val="accent1">
                  <a:lumMod val="75000"/>
                </a:schemeClr>
              </a:solidFill>
              <a:effectLst>
                <a:outerShdw blurRad="31750" dist="25400" dir="5400000" algn="tl" rotWithShape="0">
                  <a:srgbClr val="000000">
                    <a:alpha val="25000"/>
                  </a:srgbClr>
                </a:outerShdw>
              </a:effectLst>
            </a:endParaRPr>
          </a:p>
          <a:p>
            <a:pPr>
              <a:spcBef>
                <a:spcPts val="600"/>
              </a:spcBef>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rPr>
              <a:t>Una vez creado el objeto de colección, ésta se encuentra vacía</a:t>
            </a:r>
          </a:p>
          <a:p>
            <a:pPr marL="0" marR="0" lvl="0" indent="0" algn="l" defTabSz="914400" rtl="0" eaLnBrk="1" fontAlgn="auto" latinLnBrk="0" hangingPunct="1">
              <a:lnSpc>
                <a:spcPct val="100000"/>
              </a:lnSpc>
              <a:spcBef>
                <a:spcPts val="600"/>
              </a:spcBef>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 name="6 CuadroTexto"/>
          <p:cNvSpPr txBox="1"/>
          <p:nvPr/>
        </p:nvSpPr>
        <p:spPr>
          <a:xfrm>
            <a:off x="1907704" y="3003798"/>
            <a:ext cx="5904656" cy="954107"/>
          </a:xfrm>
          <a:prstGeom prst="rect">
            <a:avLst/>
          </a:prstGeom>
          <a:noFill/>
        </p:spPr>
        <p:txBody>
          <a:bodyPr wrap="square" rtlCol="0">
            <a:spAutoFit/>
          </a:bodyPr>
          <a:lstStyle/>
          <a:p>
            <a:r>
              <a:rPr lang="es-ES" sz="1400" dirty="0" smtClean="0"/>
              <a:t>//lista de cadenas de caracteres</a:t>
            </a:r>
          </a:p>
          <a:p>
            <a:r>
              <a:rPr lang="es-ES" sz="1400" dirty="0" err="1" smtClean="0"/>
              <a:t>ArrayList</a:t>
            </a:r>
            <a:r>
              <a:rPr lang="es-ES" sz="1400" dirty="0" smtClean="0"/>
              <a:t>&lt;</a:t>
            </a:r>
            <a:r>
              <a:rPr lang="es-ES" sz="1400" dirty="0" err="1" smtClean="0"/>
              <a:t>String</a:t>
            </a:r>
            <a:r>
              <a:rPr lang="es-ES" sz="1400" dirty="0" smtClean="0"/>
              <a:t>&gt; cadenas=new </a:t>
            </a:r>
            <a:r>
              <a:rPr lang="es-ES" sz="1400" dirty="0" err="1" smtClean="0"/>
              <a:t>ArrayList</a:t>
            </a:r>
            <a:r>
              <a:rPr lang="es-ES" sz="1400" dirty="0" smtClean="0"/>
              <a:t>&lt;&gt;();</a:t>
            </a:r>
          </a:p>
          <a:p>
            <a:r>
              <a:rPr lang="es-ES" sz="1400" dirty="0" smtClean="0"/>
              <a:t>//lista de números enteros (objetos numéricos)</a:t>
            </a:r>
          </a:p>
          <a:p>
            <a:r>
              <a:rPr lang="es-ES" sz="1400" dirty="0" err="1" smtClean="0"/>
              <a:t>ArrayList</a:t>
            </a:r>
            <a:r>
              <a:rPr lang="es-ES" sz="1400" dirty="0" smtClean="0"/>
              <a:t>&lt;</a:t>
            </a:r>
            <a:r>
              <a:rPr lang="es-ES" sz="1400" dirty="0" err="1" smtClean="0"/>
              <a:t>Integer</a:t>
            </a:r>
            <a:r>
              <a:rPr lang="es-ES" sz="1400" dirty="0" smtClean="0"/>
              <a:t>&gt; </a:t>
            </a:r>
            <a:r>
              <a:rPr lang="es-ES" sz="1400" dirty="0" err="1" smtClean="0"/>
              <a:t>nums</a:t>
            </a:r>
            <a:r>
              <a:rPr lang="es-ES" sz="1400" dirty="0" smtClean="0"/>
              <a:t>=new </a:t>
            </a:r>
            <a:r>
              <a:rPr lang="es-ES" sz="1400" dirty="0" err="1" smtClean="0"/>
              <a:t>ArrayList</a:t>
            </a:r>
            <a:r>
              <a:rPr lang="es-ES" sz="1400" dirty="0" smtClean="0"/>
              <a:t>&lt;&gt;();</a:t>
            </a:r>
            <a:endParaRPr lang="es-E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ES" b="1" dirty="0" smtClean="0"/>
              <a:t>Métodos </a:t>
            </a:r>
            <a:r>
              <a:rPr lang="es-ES" b="1" dirty="0" err="1" smtClean="0"/>
              <a:t>ArrayList</a:t>
            </a:r>
            <a:r>
              <a:rPr lang="es-ES" b="1" dirty="0" smtClean="0"/>
              <a:t> I</a:t>
            </a:r>
            <a:endParaRPr lang="es-ES" b="1" dirty="0"/>
          </a:p>
        </p:txBody>
      </p:sp>
      <p:sp>
        <p:nvSpPr>
          <p:cNvPr id="4" name="1 Título"/>
          <p:cNvSpPr txBox="1">
            <a:spLocks/>
          </p:cNvSpPr>
          <p:nvPr/>
        </p:nvSpPr>
        <p:spPr>
          <a:xfrm>
            <a:off x="467544" y="915566"/>
            <a:ext cx="7200800" cy="1350150"/>
          </a:xfrm>
          <a:prstGeom prst="rect">
            <a:avLst/>
          </a:prstGeom>
        </p:spPr>
        <p:txBody>
          <a:bodyPr/>
          <a:lstStyle/>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boolean</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add</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 dato). Añade el dato a la colección y lo coloca al final de la misma. T representa el tipo indicado al crear el objeto de colección:</a:t>
            </a:r>
          </a:p>
          <a:p>
            <a:pPr marL="0" marR="0" lvl="0" indent="0" algn="l" defTabSz="914400" rtl="0" eaLnBrk="1" fontAlgn="auto" latinLnBrk="0" hangingPunct="1">
              <a:lnSpc>
                <a:spcPct val="100000"/>
              </a:lnSpc>
              <a:spcBef>
                <a:spcPts val="600"/>
              </a:spcBef>
              <a:spcAft>
                <a:spcPts val="1200"/>
              </a:spcAft>
              <a:buClrTx/>
              <a:buSzTx/>
              <a:tabLst/>
              <a:defRPr/>
            </a:pPr>
            <a:endParaRPr kumimoji="0" lang="es-ES" sz="2000" b="1" i="0" u="none" strike="noStrike" kern="1200" cap="none" spc="0" normalizeH="0" noProof="0" dirty="0" smtClean="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lvl="0">
              <a:spcBef>
                <a:spcPts val="600"/>
              </a:spcBef>
              <a:spcAft>
                <a:spcPts val="1200"/>
              </a:spcAft>
              <a:buFont typeface="Wingdings" pitchFamily="2" charset="2"/>
              <a:buChar char="Ø"/>
              <a:defRPr/>
            </a:pPr>
            <a:r>
              <a:rPr lang="es-ES" sz="2000" b="1" dirty="0" err="1" smtClean="0">
                <a:solidFill>
                  <a:schemeClr val="accent1">
                    <a:lumMod val="75000"/>
                  </a:schemeClr>
                </a:solidFill>
                <a:effectLst>
                  <a:outerShdw blurRad="31750" dist="25400" dir="5400000" algn="tl" rotWithShape="0">
                    <a:srgbClr val="000000">
                      <a:alpha val="25000"/>
                    </a:srgbClr>
                  </a:outerShdw>
                </a:effectLst>
              </a:rPr>
              <a:t>boolean</a:t>
            </a:r>
            <a:r>
              <a:rPr lang="es-ES" sz="2000" b="1" dirty="0" smtClean="0">
                <a:solidFill>
                  <a:schemeClr val="accent1">
                    <a:lumMod val="75000"/>
                  </a:schemeClr>
                </a:solidFill>
                <a:effectLst>
                  <a:outerShdw blurRad="31750" dist="25400" dir="5400000" algn="tl" rotWithShape="0">
                    <a:srgbClr val="000000">
                      <a:alpha val="25000"/>
                    </a:srgbClr>
                  </a:outerShdw>
                </a:effectLst>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rPr>
              <a:t>add</a:t>
            </a:r>
            <a:r>
              <a:rPr lang="es-ES" sz="2000" b="1" dirty="0" smtClean="0">
                <a:solidFill>
                  <a:schemeClr val="accent1">
                    <a:lumMod val="75000"/>
                  </a:schemeClr>
                </a:solidFill>
                <a:effectLst>
                  <a:outerShdw blurRad="31750" dist="25400" dir="5400000" algn="tl" rotWithShape="0">
                    <a:srgbClr val="000000">
                      <a:alpha val="25000"/>
                    </a:srgbClr>
                  </a:outerShdw>
                </a:effectLst>
              </a:rPr>
              <a:t>(</a:t>
            </a:r>
            <a:r>
              <a:rPr lang="es-ES" sz="2000" b="1" dirty="0" err="1" smtClean="0">
                <a:solidFill>
                  <a:schemeClr val="accent1">
                    <a:lumMod val="75000"/>
                  </a:schemeClr>
                </a:solidFill>
                <a:effectLst>
                  <a:outerShdw blurRad="31750" dist="25400" dir="5400000" algn="tl" rotWithShape="0">
                    <a:srgbClr val="000000">
                      <a:alpha val="25000"/>
                    </a:srgbClr>
                  </a:outerShdw>
                </a:effectLst>
              </a:rPr>
              <a:t>int</a:t>
            </a:r>
            <a:r>
              <a:rPr lang="es-ES" sz="2000" b="1" dirty="0" smtClean="0">
                <a:solidFill>
                  <a:schemeClr val="accent1">
                    <a:lumMod val="75000"/>
                  </a:schemeClr>
                </a:solidFill>
                <a:effectLst>
                  <a:outerShdw blurRad="31750" dist="25400" dir="5400000" algn="tl" rotWithShape="0">
                    <a:srgbClr val="000000">
                      <a:alpha val="25000"/>
                    </a:srgbClr>
                  </a:outerShdw>
                </a:effectLst>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rPr>
              <a:t>pos,T</a:t>
            </a:r>
            <a:r>
              <a:rPr lang="es-ES" sz="2000" b="1" dirty="0" smtClean="0">
                <a:solidFill>
                  <a:schemeClr val="accent1">
                    <a:lumMod val="75000"/>
                  </a:schemeClr>
                </a:solidFill>
                <a:effectLst>
                  <a:outerShdw blurRad="31750" dist="25400" dir="5400000" algn="tl" rotWithShape="0">
                    <a:srgbClr val="000000">
                      <a:alpha val="25000"/>
                    </a:srgbClr>
                  </a:outerShdw>
                </a:effectLst>
              </a:rPr>
              <a:t> dato)</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Añade el elemento en la posición indicada, desplazando hacia adelante los que se encuentren en dicha posición</a:t>
            </a: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0" name="19 CuadroTexto"/>
          <p:cNvSpPr txBox="1"/>
          <p:nvPr/>
        </p:nvSpPr>
        <p:spPr>
          <a:xfrm>
            <a:off x="1187624" y="1995686"/>
            <a:ext cx="6192688" cy="1200329"/>
          </a:xfrm>
          <a:prstGeom prst="rect">
            <a:avLst/>
          </a:prstGeom>
          <a:noFill/>
        </p:spPr>
        <p:txBody>
          <a:bodyPr wrap="square" rtlCol="0">
            <a:spAutoFit/>
          </a:bodyPr>
          <a:lstStyle/>
          <a:p>
            <a:r>
              <a:rPr lang="es-ES" dirty="0" err="1" smtClean="0"/>
              <a:t>ArrayList</a:t>
            </a:r>
            <a:r>
              <a:rPr lang="es-ES" dirty="0" smtClean="0"/>
              <a:t>&lt;</a:t>
            </a:r>
            <a:r>
              <a:rPr lang="es-ES" dirty="0" err="1" smtClean="0"/>
              <a:t>String</a:t>
            </a:r>
            <a:r>
              <a:rPr lang="es-ES" dirty="0" smtClean="0"/>
              <a:t>&gt; nombres=new </a:t>
            </a:r>
            <a:r>
              <a:rPr lang="es-ES" dirty="0" err="1" smtClean="0"/>
              <a:t>ArrayList</a:t>
            </a:r>
            <a:r>
              <a:rPr lang="es-ES" dirty="0" smtClean="0"/>
              <a:t>&lt;&gt;();</a:t>
            </a:r>
          </a:p>
          <a:p>
            <a:r>
              <a:rPr lang="es-ES" dirty="0" smtClean="0"/>
              <a:t>nombres.add</a:t>
            </a:r>
            <a:r>
              <a:rPr lang="es-ES" dirty="0" smtClean="0"/>
              <a:t>("</a:t>
            </a:r>
            <a:r>
              <a:rPr lang="es-ES" dirty="0" err="1" smtClean="0"/>
              <a:t>Maria</a:t>
            </a:r>
            <a:r>
              <a:rPr lang="es-ES" dirty="0" smtClean="0"/>
              <a:t>"); </a:t>
            </a:r>
            <a:r>
              <a:rPr lang="es-ES" dirty="0" smtClean="0"/>
              <a:t>//elemento en posición 0</a:t>
            </a:r>
          </a:p>
          <a:p>
            <a:r>
              <a:rPr lang="es-ES" dirty="0" smtClean="0"/>
              <a:t>nombres.add</a:t>
            </a:r>
            <a:r>
              <a:rPr lang="es-ES" dirty="0" smtClean="0"/>
              <a:t>("</a:t>
            </a:r>
            <a:r>
              <a:rPr lang="es-ES" dirty="0" err="1" smtClean="0"/>
              <a:t>Angel</a:t>
            </a:r>
            <a:r>
              <a:rPr lang="es-ES" dirty="0" smtClean="0"/>
              <a:t>"); </a:t>
            </a:r>
            <a:r>
              <a:rPr lang="es-ES" dirty="0" smtClean="0"/>
              <a:t>//elemento en posición 1</a:t>
            </a:r>
          </a:p>
          <a:p>
            <a:endParaRPr lang="es-ES" dirty="0"/>
          </a:p>
        </p:txBody>
      </p:sp>
      <p:sp>
        <p:nvSpPr>
          <p:cNvPr id="6" name="5 CuadroTexto"/>
          <p:cNvSpPr txBox="1"/>
          <p:nvPr/>
        </p:nvSpPr>
        <p:spPr>
          <a:xfrm>
            <a:off x="1259632" y="4227934"/>
            <a:ext cx="6552728" cy="646331"/>
          </a:xfrm>
          <a:prstGeom prst="rect">
            <a:avLst/>
          </a:prstGeom>
          <a:noFill/>
        </p:spPr>
        <p:txBody>
          <a:bodyPr wrap="square" rtlCol="0">
            <a:spAutoFit/>
          </a:bodyPr>
          <a:lstStyle/>
          <a:p>
            <a:r>
              <a:rPr lang="es-ES" dirty="0" smtClean="0"/>
              <a:t>nombres.add(1,"Luis"); </a:t>
            </a:r>
            <a:r>
              <a:rPr lang="es-ES" dirty="0" smtClean="0"/>
              <a:t>//desplaza a </a:t>
            </a:r>
            <a:r>
              <a:rPr lang="es-ES" dirty="0" err="1" smtClean="0"/>
              <a:t>Angel</a:t>
            </a:r>
            <a:r>
              <a:rPr lang="es-ES" dirty="0" smtClean="0"/>
              <a:t> a la posición 2</a:t>
            </a:r>
          </a:p>
          <a:p>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ES" b="1" dirty="0" smtClean="0"/>
              <a:t>Métodos </a:t>
            </a:r>
            <a:r>
              <a:rPr lang="es-ES" b="1" dirty="0" err="1" smtClean="0"/>
              <a:t>ArrayList</a:t>
            </a:r>
            <a:r>
              <a:rPr lang="es-ES" b="1" dirty="0" smtClean="0"/>
              <a:t> II</a:t>
            </a:r>
            <a:endParaRPr lang="es-ES" b="1" dirty="0"/>
          </a:p>
        </p:txBody>
      </p:sp>
      <p:sp>
        <p:nvSpPr>
          <p:cNvPr id="4" name="1 Título"/>
          <p:cNvSpPr txBox="1">
            <a:spLocks/>
          </p:cNvSpPr>
          <p:nvPr/>
        </p:nvSpPr>
        <p:spPr>
          <a:xfrm>
            <a:off x="539552" y="915566"/>
            <a:ext cx="7848872" cy="1350150"/>
          </a:xfrm>
          <a:prstGeom prst="rect">
            <a:avLst/>
          </a:prstGeom>
        </p:spPr>
        <p:txBody>
          <a:bodyPr/>
          <a:lstStyle/>
          <a:p>
            <a:pPr marL="0" marR="0" lvl="0" indent="0" algn="l" defTabSz="914400" rtl="0" eaLnBrk="1" fontAlgn="auto" latinLnBrk="0" hangingPunct="1">
              <a:lnSpc>
                <a:spcPct val="100000"/>
              </a:lnSpc>
              <a:spcBef>
                <a:spcPts val="600"/>
              </a:spcBef>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 set(</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int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pos, T dato). Sustituye el elemento existente en la posición indicada por el nuevo dato suministrado como parámetro. Devuelve el elemento sustituido</a:t>
            </a:r>
          </a:p>
          <a:p>
            <a:pPr marL="0" marR="0" lvl="0" indent="0" algn="l" defTabSz="914400" rtl="0" eaLnBrk="1" fontAlgn="auto" latinLnBrk="0" hangingPunct="1">
              <a:lnSpc>
                <a:spcPct val="100000"/>
              </a:lnSpc>
              <a:spcBef>
                <a:spcPts val="600"/>
              </a:spcBef>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lvl="0">
              <a:spcBef>
                <a:spcPts val="600"/>
              </a:spcBef>
              <a:buFont typeface="Wingdings" pitchFamily="2" charset="2"/>
              <a:buChar char="Ø"/>
              <a:defRPr/>
            </a:pPr>
            <a:r>
              <a:rPr lang="es-ES" sz="2000" b="1" dirty="0" err="1" smtClean="0">
                <a:solidFill>
                  <a:schemeClr val="accent1">
                    <a:lumMod val="75000"/>
                  </a:schemeClr>
                </a:solidFill>
                <a:effectLst>
                  <a:outerShdw blurRad="31750" dist="25400" dir="5400000" algn="tl" rotWithShape="0">
                    <a:srgbClr val="000000">
                      <a:alpha val="25000"/>
                    </a:srgbClr>
                  </a:outerShdw>
                </a:effectLst>
              </a:rPr>
              <a:t>int</a:t>
            </a:r>
            <a:r>
              <a:rPr lang="es-ES" sz="2000" b="1" dirty="0" smtClean="0">
                <a:solidFill>
                  <a:schemeClr val="accent1">
                    <a:lumMod val="75000"/>
                  </a:schemeClr>
                </a:solidFill>
                <a:effectLst>
                  <a:outerShdw blurRad="31750" dist="25400" dir="5400000" algn="tl" rotWithShape="0">
                    <a:srgbClr val="000000">
                      <a:alpha val="25000"/>
                    </a:srgbClr>
                  </a:outerShdw>
                </a:effectLst>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rPr>
              <a:t>size</a:t>
            </a:r>
            <a:r>
              <a:rPr lang="es-ES" sz="2000" b="1" dirty="0" smtClean="0">
                <a:solidFill>
                  <a:schemeClr val="accent1">
                    <a:lumMod val="75000"/>
                  </a:schemeClr>
                </a:solidFill>
                <a:effectLst>
                  <a:outerShdw blurRad="31750" dist="25400" dir="5400000" algn="tl" rotWithShape="0">
                    <a:srgbClr val="000000">
                      <a:alpha val="25000"/>
                    </a:srgbClr>
                  </a:outerShdw>
                </a:effectLst>
              </a:rPr>
              <a:t>(). Devuelve el total de elementos de la colección</a:t>
            </a:r>
          </a:p>
          <a:p>
            <a:pPr lvl="0">
              <a:spcBef>
                <a:spcPts val="600"/>
              </a:spcBef>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rPr>
              <a:t>T </a:t>
            </a:r>
            <a:r>
              <a:rPr lang="es-ES" sz="2000" b="1" dirty="0" err="1" smtClean="0">
                <a:solidFill>
                  <a:schemeClr val="accent1">
                    <a:lumMod val="75000"/>
                  </a:schemeClr>
                </a:solidFill>
                <a:effectLst>
                  <a:outerShdw blurRad="31750" dist="25400" dir="5400000" algn="tl" rotWithShape="0">
                    <a:srgbClr val="000000">
                      <a:alpha val="25000"/>
                    </a:srgbClr>
                  </a:outerShdw>
                </a:effectLst>
              </a:rPr>
              <a:t>get</a:t>
            </a:r>
            <a:r>
              <a:rPr lang="es-ES" sz="2000" b="1" dirty="0" smtClean="0">
                <a:solidFill>
                  <a:schemeClr val="accent1">
                    <a:lumMod val="75000"/>
                  </a:schemeClr>
                </a:solidFill>
                <a:effectLst>
                  <a:outerShdw blurRad="31750" dist="25400" dir="5400000" algn="tl" rotWithShape="0">
                    <a:srgbClr val="000000">
                      <a:alpha val="25000"/>
                    </a:srgbClr>
                  </a:outerShdw>
                </a:effectLst>
              </a:rPr>
              <a:t>(</a:t>
            </a:r>
            <a:r>
              <a:rPr lang="es-ES" sz="2000" b="1" dirty="0" err="1" smtClean="0">
                <a:solidFill>
                  <a:schemeClr val="accent1">
                    <a:lumMod val="75000"/>
                  </a:schemeClr>
                </a:solidFill>
                <a:effectLst>
                  <a:outerShdw blurRad="31750" dist="25400" dir="5400000" algn="tl" rotWithShape="0">
                    <a:srgbClr val="000000">
                      <a:alpha val="25000"/>
                    </a:srgbClr>
                  </a:outerShdw>
                </a:effectLst>
              </a:rPr>
              <a:t>int</a:t>
            </a:r>
            <a:r>
              <a:rPr lang="es-ES" sz="2000" b="1" dirty="0" smtClean="0">
                <a:solidFill>
                  <a:schemeClr val="accent1">
                    <a:lumMod val="75000"/>
                  </a:schemeClr>
                </a:solidFill>
                <a:effectLst>
                  <a:outerShdw blurRad="31750" dist="25400" dir="5400000" algn="tl" rotWithShape="0">
                    <a:srgbClr val="000000">
                      <a:alpha val="25000"/>
                    </a:srgbClr>
                  </a:outerShdw>
                </a:effectLst>
              </a:rPr>
              <a:t> pos)</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Devuelve el elemento que ocupa la posición indicada. Si la posición es menor que 0 o mayor o igual que </a:t>
            </a:r>
            <a:r>
              <a:rPr lang="es-ES" sz="2000" b="1" i="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size</a:t>
            </a:r>
            <a:r>
              <a:rPr lang="es-ES" sz="2000" b="1" i="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se producirá una excepción. </a:t>
            </a:r>
          </a:p>
          <a:p>
            <a:pPr lvl="0">
              <a:spcBef>
                <a:spcPts val="600"/>
              </a:spcBef>
              <a:buFont typeface="Wingdings" pitchFamily="2" charset="2"/>
              <a:buChar char="Ø"/>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remove</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int</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pos). Elimina el elemento que ocupa la posición indicada y lo devuelve. S</a:t>
            </a:r>
            <a:r>
              <a:rPr lang="es-ES" sz="2000" b="1" dirty="0" smtClean="0">
                <a:solidFill>
                  <a:schemeClr val="accent1">
                    <a:lumMod val="75000"/>
                  </a:schemeClr>
                </a:solidFill>
                <a:effectLst>
                  <a:outerShdw blurRad="31750" dist="25400" dir="5400000" algn="tl" rotWithShape="0">
                    <a:srgbClr val="000000">
                      <a:alpha val="25000"/>
                    </a:srgbClr>
                  </a:outerShdw>
                </a:effectLst>
              </a:rPr>
              <a:t>i la posición es menor que 0 o mayor o igual que </a:t>
            </a:r>
            <a:r>
              <a:rPr lang="es-ES" sz="2000" b="1" i="1" dirty="0" err="1" smtClean="0">
                <a:solidFill>
                  <a:schemeClr val="accent1">
                    <a:lumMod val="75000"/>
                  </a:schemeClr>
                </a:solidFill>
                <a:effectLst>
                  <a:outerShdw blurRad="31750" dist="25400" dir="5400000" algn="tl" rotWithShape="0">
                    <a:srgbClr val="000000">
                      <a:alpha val="25000"/>
                    </a:srgbClr>
                  </a:outerShdw>
                </a:effectLst>
              </a:rPr>
              <a:t>size</a:t>
            </a:r>
            <a:r>
              <a:rPr lang="es-ES" sz="2000" b="1" i="1" dirty="0" smtClean="0">
                <a:solidFill>
                  <a:schemeClr val="accent1">
                    <a:lumMod val="75000"/>
                  </a:schemeClr>
                </a:solidFill>
                <a:effectLst>
                  <a:outerShdw blurRad="31750" dist="25400" dir="5400000" algn="tl" rotWithShape="0">
                    <a:srgbClr val="000000">
                      <a:alpha val="25000"/>
                    </a:srgbClr>
                  </a:outerShdw>
                </a:effectLst>
              </a:rPr>
              <a:t>()</a:t>
            </a:r>
            <a:r>
              <a:rPr lang="es-ES" sz="2000" b="1" dirty="0" smtClean="0">
                <a:solidFill>
                  <a:schemeClr val="accent1">
                    <a:lumMod val="75000"/>
                  </a:schemeClr>
                </a:solidFill>
                <a:effectLst>
                  <a:outerShdw blurRad="31750" dist="25400" dir="5400000" algn="tl" rotWithShape="0">
                    <a:srgbClr val="000000">
                      <a:alpha val="25000"/>
                    </a:srgbClr>
                  </a:outerShdw>
                </a:effectLst>
              </a:rPr>
              <a:t>, se producirá una excepción</a:t>
            </a: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0" name="19 CuadroTexto"/>
          <p:cNvSpPr txBox="1"/>
          <p:nvPr/>
        </p:nvSpPr>
        <p:spPr>
          <a:xfrm>
            <a:off x="1187624" y="1905460"/>
            <a:ext cx="6192688" cy="646331"/>
          </a:xfrm>
          <a:prstGeom prst="rect">
            <a:avLst/>
          </a:prstGeom>
          <a:noFill/>
        </p:spPr>
        <p:txBody>
          <a:bodyPr wrap="square" rtlCol="0">
            <a:spAutoFit/>
          </a:bodyPr>
          <a:lstStyle/>
          <a:p>
            <a:r>
              <a:rPr lang="es-ES" dirty="0" smtClean="0"/>
              <a:t>nombres.set(0</a:t>
            </a:r>
            <a:r>
              <a:rPr lang="es-ES" dirty="0" smtClean="0"/>
              <a:t>,"Laura"); </a:t>
            </a:r>
            <a:r>
              <a:rPr lang="es-ES" dirty="0" smtClean="0"/>
              <a:t>//sustituye María por Laura</a:t>
            </a:r>
          </a:p>
          <a:p>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ES" b="1" dirty="0" smtClean="0"/>
              <a:t>Recorrido de un </a:t>
            </a:r>
            <a:r>
              <a:rPr lang="es-ES" b="1" dirty="0" err="1" smtClean="0"/>
              <a:t>ArrayList</a:t>
            </a:r>
            <a:endParaRPr lang="es-ES" b="1" dirty="0"/>
          </a:p>
        </p:txBody>
      </p:sp>
      <p:sp>
        <p:nvSpPr>
          <p:cNvPr id="4" name="1 Título"/>
          <p:cNvSpPr txBox="1">
            <a:spLocks/>
          </p:cNvSpPr>
          <p:nvPr/>
        </p:nvSpPr>
        <p:spPr>
          <a:xfrm>
            <a:off x="611560" y="915566"/>
            <a:ext cx="7200800" cy="1350150"/>
          </a:xfrm>
          <a:prstGeom prst="rect">
            <a:avLst/>
          </a:prstGeom>
        </p:spPr>
        <p:txBody>
          <a:bodyPr/>
          <a:lstStyle/>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Se puede recorrer con un bucle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for</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estándar:</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También mediante un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for</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 </a:t>
            </a:r>
            <a:r>
              <a:rPr lang="es-ES" sz="2000" b="1" dirty="0" err="1"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each</a:t>
            </a:r>
            <a:r>
              <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rPr>
              <a:t>:</a:t>
            </a:r>
          </a:p>
          <a:p>
            <a:pPr marL="0" marR="0" lvl="0" indent="0" algn="l" defTabSz="914400" rtl="0" eaLnBrk="1" fontAlgn="auto" latinLnBrk="0" hangingPunct="1">
              <a:lnSpc>
                <a:spcPct val="100000"/>
              </a:lnSpc>
              <a:spcBef>
                <a:spcPts val="600"/>
              </a:spcBef>
              <a:spcAft>
                <a:spcPts val="1200"/>
              </a:spcAft>
              <a:buClrTx/>
              <a:buSzTx/>
              <a:buFont typeface="Wingdings" pitchFamily="2" charset="2"/>
              <a:buChar char="Ø"/>
              <a:tabLst/>
              <a:defRPr/>
            </a:pPr>
            <a:endParaRPr lang="es-ES" sz="2000" b="1" dirty="0" smtClean="0">
              <a:solidFill>
                <a:schemeClr val="accent1">
                  <a:lumMod val="75000"/>
                </a:schemeClr>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ts val="600"/>
              </a:spcBef>
              <a:spcAft>
                <a:spcPts val="1200"/>
              </a:spcAft>
              <a:buClrTx/>
              <a:buSzTx/>
              <a:buFontTx/>
              <a:buNone/>
              <a:tabLst/>
              <a:defRPr/>
            </a:pPr>
            <a:endParaRPr kumimoji="0" lang="es-ES" sz="2000" b="1" i="0" u="none" strike="noStrike" kern="1200" cap="none" spc="0" normalizeH="0" baseline="0" noProof="0" dirty="0">
              <a:ln>
                <a:noFill/>
              </a:ln>
              <a:solidFill>
                <a:schemeClr val="accent1">
                  <a:lumMod val="7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050" name="AutoShape 2" descr="Resultado de imagen de imagen Ford KA"/>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0" name="19 CuadroTexto"/>
          <p:cNvSpPr txBox="1"/>
          <p:nvPr/>
        </p:nvSpPr>
        <p:spPr>
          <a:xfrm>
            <a:off x="1187624" y="1275606"/>
            <a:ext cx="6192688" cy="1477328"/>
          </a:xfrm>
          <a:prstGeom prst="rect">
            <a:avLst/>
          </a:prstGeom>
          <a:noFill/>
        </p:spPr>
        <p:txBody>
          <a:bodyPr wrap="square" rtlCol="0">
            <a:spAutoFit/>
          </a:bodyPr>
          <a:lstStyle/>
          <a:p>
            <a:r>
              <a:rPr lang="es-ES" dirty="0" smtClean="0"/>
              <a:t>//muestra el contenido del </a:t>
            </a:r>
            <a:r>
              <a:rPr lang="es-ES" dirty="0" err="1" smtClean="0"/>
              <a:t>ArrayList</a:t>
            </a:r>
            <a:r>
              <a:rPr lang="es-ES" dirty="0" smtClean="0"/>
              <a:t> de nombres</a:t>
            </a:r>
          </a:p>
          <a:p>
            <a:r>
              <a:rPr lang="es-ES" dirty="0" err="1" smtClean="0"/>
              <a:t>for</a:t>
            </a:r>
            <a:r>
              <a:rPr lang="es-ES" dirty="0" smtClean="0"/>
              <a:t>(</a:t>
            </a:r>
            <a:r>
              <a:rPr lang="es-ES" dirty="0" err="1" smtClean="0"/>
              <a:t>int</a:t>
            </a:r>
            <a:r>
              <a:rPr lang="es-ES" dirty="0" smtClean="0"/>
              <a:t> i=0;i&lt;</a:t>
            </a:r>
            <a:r>
              <a:rPr lang="es-ES" dirty="0" err="1" smtClean="0"/>
              <a:t>nombres.size</a:t>
            </a:r>
            <a:r>
              <a:rPr lang="es-ES" dirty="0" smtClean="0"/>
              <a:t>();i++){</a:t>
            </a:r>
          </a:p>
          <a:p>
            <a:r>
              <a:rPr lang="es-ES" dirty="0" smtClean="0"/>
              <a:t>    </a:t>
            </a:r>
            <a:r>
              <a:rPr lang="es-ES" dirty="0" err="1" smtClean="0"/>
              <a:t>System.out.println</a:t>
            </a:r>
            <a:r>
              <a:rPr lang="es-ES" dirty="0" smtClean="0"/>
              <a:t>(nombres.get(i));</a:t>
            </a:r>
          </a:p>
          <a:p>
            <a:r>
              <a:rPr lang="es-ES" dirty="0" smtClean="0"/>
              <a:t>}</a:t>
            </a:r>
          </a:p>
          <a:p>
            <a:endParaRPr lang="es-ES" dirty="0"/>
          </a:p>
        </p:txBody>
      </p:sp>
      <p:sp>
        <p:nvSpPr>
          <p:cNvPr id="6" name="5 CuadroTexto"/>
          <p:cNvSpPr txBox="1"/>
          <p:nvPr/>
        </p:nvSpPr>
        <p:spPr>
          <a:xfrm>
            <a:off x="1043608" y="3075806"/>
            <a:ext cx="6192688" cy="1477328"/>
          </a:xfrm>
          <a:prstGeom prst="rect">
            <a:avLst/>
          </a:prstGeom>
          <a:noFill/>
        </p:spPr>
        <p:txBody>
          <a:bodyPr wrap="square" rtlCol="0">
            <a:spAutoFit/>
          </a:bodyPr>
          <a:lstStyle/>
          <a:p>
            <a:r>
              <a:rPr lang="es-ES" dirty="0" smtClean="0"/>
              <a:t>//misma función que el bloque anterior</a:t>
            </a:r>
          </a:p>
          <a:p>
            <a:r>
              <a:rPr lang="es-ES" dirty="0" err="1" smtClean="0"/>
              <a:t>for</a:t>
            </a:r>
            <a:r>
              <a:rPr lang="es-ES" dirty="0" smtClean="0"/>
              <a:t>(</a:t>
            </a:r>
            <a:r>
              <a:rPr lang="es-ES" dirty="0" err="1" smtClean="0"/>
              <a:t>String</a:t>
            </a:r>
            <a:r>
              <a:rPr lang="es-ES" dirty="0" smtClean="0"/>
              <a:t> s:nombres){</a:t>
            </a:r>
          </a:p>
          <a:p>
            <a:r>
              <a:rPr lang="es-ES" dirty="0" smtClean="0"/>
              <a:t>    </a:t>
            </a:r>
            <a:r>
              <a:rPr lang="es-ES" dirty="0" err="1" smtClean="0"/>
              <a:t>System.out.println</a:t>
            </a:r>
            <a:r>
              <a:rPr lang="es-ES" dirty="0" smtClean="0"/>
              <a:t>(s);</a:t>
            </a:r>
          </a:p>
          <a:p>
            <a:r>
              <a:rPr lang="es-ES" dirty="0" smtClean="0"/>
              <a:t>}</a:t>
            </a:r>
          </a:p>
          <a:p>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8892</TotalTime>
  <Words>426</Words>
  <Application>Microsoft Office PowerPoint</Application>
  <PresentationFormat>Presentación en pantalla (16:9)</PresentationFormat>
  <Paragraphs>74</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Mirador</vt:lpstr>
      <vt:lpstr>Colecciones I</vt:lpstr>
      <vt:lpstr>Introducción</vt:lpstr>
      <vt:lpstr>Colección tipo lista</vt:lpstr>
      <vt:lpstr>La clase ArrayList</vt:lpstr>
      <vt:lpstr>Métodos ArrayList I</vt:lpstr>
      <vt:lpstr>Métodos ArrayList II</vt:lpstr>
      <vt:lpstr>Recorrido de un ArrayList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Lección 1. Fundamentos de Java</dc:title>
  <dc:creator>antonio martin</dc:creator>
  <cp:lastModifiedBy>Antonio</cp:lastModifiedBy>
  <cp:revision>41</cp:revision>
  <dcterms:created xsi:type="dcterms:W3CDTF">2017-04-22T22:25:01Z</dcterms:created>
  <dcterms:modified xsi:type="dcterms:W3CDTF">2022-01-23T16:16:25Z</dcterms:modified>
</cp:coreProperties>
</file>