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71" r:id="rId4"/>
    <p:sldId id="266" r:id="rId5"/>
    <p:sldId id="272" r:id="rId6"/>
    <p:sldId id="263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3B80C-6FCC-465B-B0D1-F5C5C0C85719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D8A9F-7276-4F78-8DC4-3AD4790828C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D8A9F-7276-4F78-8DC4-3AD4790828C7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03/07/2022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Herencia</a:t>
            </a:r>
            <a:endParaRPr lang="es-ES" sz="4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Clases finales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843558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final es una clase que no puede ser heredada.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declaran con la palabra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final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4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se intenta heredar una clase final, se producirá un error de compilación.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 SE incluye bastantes clases finales, como por ejemplo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las clases de envoltorio.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051720" y="2139702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/>
              <a:t>final</a:t>
            </a:r>
            <a:r>
              <a:rPr lang="es-ES" sz="1400" dirty="0" smtClean="0"/>
              <a:t> </a:t>
            </a:r>
            <a:r>
              <a:rPr lang="es-ES" sz="1400" dirty="0" err="1" smtClean="0"/>
              <a:t>class</a:t>
            </a:r>
            <a:r>
              <a:rPr lang="es-ES" sz="1400" dirty="0" smtClean="0"/>
              <a:t> </a:t>
            </a:r>
            <a:r>
              <a:rPr lang="es-ES" sz="1400" dirty="0" err="1" smtClean="0"/>
              <a:t>ClaseFinal</a:t>
            </a:r>
            <a:r>
              <a:rPr lang="es-ES" sz="1400" dirty="0" smtClean="0"/>
              <a:t>{</a:t>
            </a:r>
          </a:p>
          <a:p>
            <a:r>
              <a:rPr lang="es-ES" sz="1400" dirty="0" smtClean="0"/>
              <a:t>    :</a:t>
            </a:r>
          </a:p>
          <a:p>
            <a:r>
              <a:rPr lang="es-ES" sz="14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" sz="3200" b="1" dirty="0" smtClean="0"/>
              <a:t>Definición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Herencia es la capacidad de crear clases, que adquieran automáticamente los miembros (métodos y atributos) de otra clase ya existente.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259632" y="228371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1475656" y="24277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r>
              <a:rPr lang="es-ES" dirty="0" smtClean="0"/>
              <a:t>     (superclase)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1259632" y="3723878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475656" y="38586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ClaseB</a:t>
            </a:r>
            <a:r>
              <a:rPr lang="es-ES" dirty="0" smtClean="0"/>
              <a:t>      (subclase)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1835696" y="293179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355976" y="2715766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ClaseB</a:t>
            </a:r>
            <a:r>
              <a:rPr lang="es-ES" dirty="0" smtClean="0"/>
              <a:t> </a:t>
            </a:r>
            <a:r>
              <a:rPr lang="es-ES" b="1" dirty="0" err="1" smtClean="0"/>
              <a:t>extends</a:t>
            </a:r>
            <a:r>
              <a:rPr lang="es-ES" dirty="0" smtClean="0"/>
              <a:t> </a:t>
            </a:r>
            <a:r>
              <a:rPr lang="es-ES" dirty="0" err="1" smtClean="0"/>
              <a:t>ClaseA</a:t>
            </a:r>
            <a:r>
              <a:rPr lang="es-ES" dirty="0" smtClean="0"/>
              <a:t>{</a:t>
            </a:r>
          </a:p>
          <a:p>
            <a:r>
              <a:rPr lang="es-ES" dirty="0" smtClean="0"/>
              <a:t>    //cuenta con los métodos de</a:t>
            </a:r>
          </a:p>
          <a:p>
            <a:r>
              <a:rPr lang="es-ES" dirty="0" smtClean="0"/>
              <a:t>    //</a:t>
            </a:r>
            <a:r>
              <a:rPr lang="es-ES" dirty="0" err="1" smtClean="0"/>
              <a:t>ClaseA</a:t>
            </a:r>
            <a:r>
              <a:rPr lang="es-ES" dirty="0" smtClean="0"/>
              <a:t> y puede añadir los </a:t>
            </a:r>
          </a:p>
          <a:p>
            <a:r>
              <a:rPr lang="es-ES" dirty="0" smtClean="0"/>
              <a:t>    //suyos propios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Ejemplos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915566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Herencia establece una relación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"es un",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las clases, pues un objeto de la subclases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"es un"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tipo de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83568" y="2211710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683568" y="228371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Animal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683568" y="3435846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899592" y="35078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Leon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1259632" y="285978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2627784" y="2211710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627784" y="22837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Vehiculo</a:t>
            </a:r>
            <a:endParaRPr lang="es-ES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2627784" y="3435846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771800" y="35078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Coche</a:t>
            </a:r>
            <a:endParaRPr lang="es-ES" dirty="0"/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3203848" y="285978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4572000" y="2211710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4644008" y="22837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Figura</a:t>
            </a:r>
            <a:endParaRPr lang="es-ES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4572000" y="3435846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4716016" y="35078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Circulo</a:t>
            </a:r>
            <a:endParaRPr lang="es-ES" dirty="0"/>
          </a:p>
        </p:txBody>
      </p:sp>
      <p:cxnSp>
        <p:nvCxnSpPr>
          <p:cNvPr id="27" name="26 Conector recto de flecha"/>
          <p:cNvCxnSpPr/>
          <p:nvPr/>
        </p:nvCxnSpPr>
        <p:spPr>
          <a:xfrm flipV="1">
            <a:off x="5148064" y="285978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 redondeado"/>
          <p:cNvSpPr/>
          <p:nvPr/>
        </p:nvSpPr>
        <p:spPr>
          <a:xfrm>
            <a:off x="6732240" y="2211710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6804248" y="22837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Punto</a:t>
            </a:r>
            <a:endParaRPr lang="es-ES" dirty="0"/>
          </a:p>
        </p:txBody>
      </p:sp>
      <p:sp>
        <p:nvSpPr>
          <p:cNvPr id="31" name="30 Rectángulo redondeado"/>
          <p:cNvSpPr/>
          <p:nvPr/>
        </p:nvSpPr>
        <p:spPr>
          <a:xfrm>
            <a:off x="6732240" y="3435846"/>
            <a:ext cx="1152128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6876256" y="35078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Linea</a:t>
            </a:r>
            <a:endParaRPr lang="es-ES" dirty="0"/>
          </a:p>
        </p:txBody>
      </p:sp>
      <p:cxnSp>
        <p:nvCxnSpPr>
          <p:cNvPr id="33" name="32 Conector recto de flecha"/>
          <p:cNvCxnSpPr/>
          <p:nvPr/>
        </p:nvCxnSpPr>
        <p:spPr>
          <a:xfrm flipV="1">
            <a:off x="7308304" y="285978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7092280" y="3003798"/>
            <a:ext cx="432048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7164288" y="3003798"/>
            <a:ext cx="288032" cy="2880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7596336" y="30037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Restricciones</a:t>
            </a:r>
            <a:endParaRPr lang="es-ES" sz="3200" b="1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611560" y="1131590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784338" y="11541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611560" y="1995686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683568" y="206769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ClaseB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 flipV="1">
            <a:off x="1187624" y="156363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 redondeado"/>
          <p:cNvSpPr/>
          <p:nvPr/>
        </p:nvSpPr>
        <p:spPr>
          <a:xfrm>
            <a:off x="611560" y="2859782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683568" y="29317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ClaseC</a:t>
            </a:r>
            <a:endParaRPr lang="es-ES" dirty="0"/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1187624" y="242773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2987824" y="987574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3160602" y="101015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987824" y="1851670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3059832" y="19236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ClaseB</a:t>
            </a:r>
            <a:endParaRPr lang="es-ES" dirty="0"/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3563888" y="141962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Rectángulo redondeado"/>
          <p:cNvSpPr/>
          <p:nvPr/>
        </p:nvSpPr>
        <p:spPr>
          <a:xfrm>
            <a:off x="4427984" y="1851670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4499992" y="19236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ClaseC</a:t>
            </a:r>
            <a:endParaRPr lang="es-ES" dirty="0"/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5004048" y="156363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H="1">
            <a:off x="3563888" y="156363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 redondeado"/>
          <p:cNvSpPr/>
          <p:nvPr/>
        </p:nvSpPr>
        <p:spPr>
          <a:xfrm>
            <a:off x="3851920" y="2787774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4024698" y="281035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ClaseA</a:t>
            </a:r>
            <a:endParaRPr lang="es-ES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220072" y="2787774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CuadroTexto"/>
          <p:cNvSpPr txBox="1"/>
          <p:nvPr/>
        </p:nvSpPr>
        <p:spPr>
          <a:xfrm>
            <a:off x="5364088" y="27877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ClaseB</a:t>
            </a:r>
            <a:endParaRPr lang="es-ES" dirty="0"/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4427984" y="321982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 redondeado"/>
          <p:cNvSpPr/>
          <p:nvPr/>
        </p:nvSpPr>
        <p:spPr>
          <a:xfrm>
            <a:off x="3851920" y="3651870"/>
            <a:ext cx="115212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CuadroTexto"/>
          <p:cNvSpPr txBox="1"/>
          <p:nvPr/>
        </p:nvSpPr>
        <p:spPr>
          <a:xfrm>
            <a:off x="3923928" y="372387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ClaseC</a:t>
            </a:r>
            <a:endParaRPr lang="es-ES" dirty="0"/>
          </a:p>
        </p:txBody>
      </p:sp>
      <p:cxnSp>
        <p:nvCxnSpPr>
          <p:cNvPr id="43" name="42 Conector recto de flecha"/>
          <p:cNvCxnSpPr/>
          <p:nvPr/>
        </p:nvCxnSpPr>
        <p:spPr>
          <a:xfrm flipV="1">
            <a:off x="5868144" y="32198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flipH="1">
            <a:off x="4427984" y="350785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5004048" y="33329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X</a:t>
            </a:r>
            <a:endParaRPr lang="es-ES" b="1" dirty="0"/>
          </a:p>
        </p:txBody>
      </p:sp>
      <p:cxnSp>
        <p:nvCxnSpPr>
          <p:cNvPr id="47" name="46 Conector recto de flecha"/>
          <p:cNvCxnSpPr>
            <a:stCxn id="48" idx="1"/>
          </p:cNvCxnSpPr>
          <p:nvPr/>
        </p:nvCxnSpPr>
        <p:spPr>
          <a:xfrm flipH="1" flipV="1">
            <a:off x="5292080" y="3579862"/>
            <a:ext cx="1224136" cy="3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6516216" y="3723878"/>
            <a:ext cx="147565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herencia múltiple </a:t>
            </a:r>
            <a:r>
              <a:rPr lang="es-ES" sz="1000" b="1" dirty="0" smtClean="0"/>
              <a:t>no</a:t>
            </a:r>
            <a:r>
              <a:rPr lang="es-ES" sz="1000" dirty="0" smtClean="0"/>
              <a:t> está permitida en Java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Ventajas de la herencia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843558"/>
            <a:ext cx="77048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principal ventaja que proporciona la herencia es la REUTILIZACIÓN DE CÓDIGO al permitir que las subclases cuenten con los métodos ya creados en las superclases: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331640" y="2283718"/>
            <a:ext cx="2880320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class</a:t>
            </a:r>
            <a:r>
              <a:rPr lang="es-ES" sz="1200" dirty="0" smtClean="0"/>
              <a:t> </a:t>
            </a:r>
            <a:r>
              <a:rPr lang="es-ES" sz="1200" dirty="0" err="1" smtClean="0"/>
              <a:t>ClaseA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metodo1(){</a:t>
            </a:r>
          </a:p>
          <a:p>
            <a:r>
              <a:rPr lang="es-ES" sz="1200" dirty="0" smtClean="0"/>
              <a:t>    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metodo2(){</a:t>
            </a:r>
          </a:p>
          <a:p>
            <a:r>
              <a:rPr lang="es-ES" sz="1200" dirty="0" smtClean="0"/>
              <a:t>    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  <a:p>
            <a:r>
              <a:rPr lang="es-ES" sz="1200" dirty="0" err="1" smtClean="0"/>
              <a:t>class</a:t>
            </a:r>
            <a:r>
              <a:rPr lang="es-ES" sz="1200" dirty="0" smtClean="0"/>
              <a:t> </a:t>
            </a:r>
            <a:r>
              <a:rPr lang="es-ES" sz="1200" dirty="0" err="1" smtClean="0"/>
              <a:t>ClaseB</a:t>
            </a:r>
            <a:r>
              <a:rPr lang="es-ES" sz="1200" dirty="0" smtClean="0"/>
              <a:t> </a:t>
            </a:r>
            <a:r>
              <a:rPr lang="es-ES" sz="1200" dirty="0" err="1" smtClean="0"/>
              <a:t>extends</a:t>
            </a:r>
            <a:r>
              <a:rPr lang="es-ES" sz="1200" dirty="0" smtClean="0"/>
              <a:t> </a:t>
            </a:r>
            <a:r>
              <a:rPr lang="es-ES" sz="1200" dirty="0" err="1" smtClean="0"/>
              <a:t>ClaseA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metodo3(){</a:t>
            </a:r>
          </a:p>
          <a:p>
            <a:r>
              <a:rPr lang="es-ES" sz="1200" dirty="0" smtClean="0"/>
              <a:t>    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292080" y="278777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ClaseB</a:t>
            </a:r>
            <a:r>
              <a:rPr lang="es-ES" sz="1200" dirty="0" smtClean="0"/>
              <a:t> </a:t>
            </a:r>
            <a:r>
              <a:rPr lang="es-ES" sz="1200" dirty="0" err="1" smtClean="0"/>
              <a:t>cb</a:t>
            </a:r>
            <a:r>
              <a:rPr lang="es-ES" sz="1200" dirty="0" smtClean="0"/>
              <a:t>=new </a:t>
            </a:r>
            <a:r>
              <a:rPr lang="es-ES" sz="1200" dirty="0" err="1" smtClean="0"/>
              <a:t>ClaseB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//puede llamar a los métodos heredados</a:t>
            </a:r>
          </a:p>
          <a:p>
            <a:r>
              <a:rPr lang="es-ES" sz="1200" b="1" dirty="0" smtClean="0"/>
              <a:t>cb.metodo1();</a:t>
            </a:r>
          </a:p>
          <a:p>
            <a:r>
              <a:rPr lang="es-ES" sz="1200" b="1" dirty="0" smtClean="0"/>
              <a:t>cb.metodo2():</a:t>
            </a:r>
          </a:p>
          <a:p>
            <a:r>
              <a:rPr lang="es-ES" sz="1200" dirty="0" smtClean="0"/>
              <a:t>//también a los propios</a:t>
            </a:r>
          </a:p>
          <a:p>
            <a:r>
              <a:rPr lang="es-ES" sz="1200" dirty="0" smtClean="0"/>
              <a:t>cb.metodo3();</a:t>
            </a:r>
            <a:endParaRPr lang="es-ES" sz="1200" dirty="0"/>
          </a:p>
        </p:txBody>
      </p:sp>
      <p:sp>
        <p:nvSpPr>
          <p:cNvPr id="10" name="9 Flecha derecha"/>
          <p:cNvSpPr/>
          <p:nvPr/>
        </p:nvSpPr>
        <p:spPr>
          <a:xfrm>
            <a:off x="4283968" y="3147814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Constructores en la herencia I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843558"/>
            <a:ext cx="77048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Implícitamente, al crear un objeto de una subclase, desde sus constructores se hace primero una llamada al constructor sin parámetros de la superclase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899592" y="2139702"/>
            <a:ext cx="324036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class</a:t>
            </a:r>
            <a:r>
              <a:rPr lang="es-ES" sz="1000" dirty="0" smtClean="0"/>
              <a:t> Clase1{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Clase1(){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("Constructor </a:t>
            </a:r>
            <a:r>
              <a:rPr lang="es-ES" sz="1000" dirty="0" smtClean="0"/>
              <a:t>clase </a:t>
            </a:r>
            <a:r>
              <a:rPr lang="es-ES" sz="1000" dirty="0" smtClean="0"/>
              <a:t>1");</a:t>
            </a:r>
            <a:endParaRPr lang="es-ES" sz="1000" dirty="0" smtClean="0"/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Clase2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Clase1{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Clase2(){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("Constructor </a:t>
            </a:r>
            <a:r>
              <a:rPr lang="es-ES" sz="1000" dirty="0" smtClean="0"/>
              <a:t>clase </a:t>
            </a:r>
            <a:r>
              <a:rPr lang="es-ES" sz="1000" dirty="0" smtClean="0"/>
              <a:t>2");</a:t>
            </a:r>
            <a:endParaRPr lang="es-ES" sz="1000" dirty="0" smtClean="0"/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644008" y="249974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Clase2 c2=new Clase2();</a:t>
            </a:r>
            <a:endParaRPr lang="es-ES" sz="1000" dirty="0"/>
          </a:p>
        </p:txBody>
      </p:sp>
      <p:sp>
        <p:nvSpPr>
          <p:cNvPr id="8" name="7 Flecha abajo"/>
          <p:cNvSpPr/>
          <p:nvPr/>
        </p:nvSpPr>
        <p:spPr>
          <a:xfrm>
            <a:off x="5364088" y="2859782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788024" y="3579862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Constructor clase 1</a:t>
            </a:r>
          </a:p>
          <a:p>
            <a:r>
              <a:rPr lang="es-ES" sz="1000" dirty="0" smtClean="0"/>
              <a:t>Constructor clase 2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Constructores en la herencia II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843558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no existiese constructor sin parámetros en la superclase, se produciría error de compilación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5576" y="1923678"/>
            <a:ext cx="331236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class</a:t>
            </a:r>
            <a:r>
              <a:rPr lang="es-ES" sz="1000" dirty="0" smtClean="0"/>
              <a:t> Clase1{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Clase2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Clase1{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Clase2(){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("Constructor </a:t>
            </a:r>
            <a:r>
              <a:rPr lang="es-ES" sz="1000" dirty="0" smtClean="0"/>
              <a:t>clase </a:t>
            </a:r>
            <a:r>
              <a:rPr lang="es-ES" sz="1000" dirty="0" smtClean="0"/>
              <a:t>2");</a:t>
            </a:r>
            <a:endParaRPr lang="es-ES" sz="1000" dirty="0" smtClean="0"/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139952" y="213970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Clase2 c2=new Clase2();</a:t>
            </a:r>
            <a:endParaRPr lang="es-ES" sz="1000" dirty="0"/>
          </a:p>
        </p:txBody>
      </p:sp>
      <p:sp>
        <p:nvSpPr>
          <p:cNvPr id="8" name="7 Flecha abajo"/>
          <p:cNvSpPr/>
          <p:nvPr/>
        </p:nvSpPr>
        <p:spPr>
          <a:xfrm>
            <a:off x="4860032" y="2499742"/>
            <a:ext cx="216024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283968" y="300379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Constructor clase 2</a:t>
            </a:r>
            <a:endParaRPr lang="es-ES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779912" y="3882196"/>
            <a:ext cx="2520280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Error de compilación en Clase2, pues su constructor incluye una llamada al constructor sin parámetros de Clase1 y no existe</a:t>
            </a:r>
            <a:endParaRPr lang="es-ES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11560" y="3666172"/>
            <a:ext cx="309634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class</a:t>
            </a:r>
            <a:r>
              <a:rPr lang="es-ES" sz="1000" dirty="0" smtClean="0"/>
              <a:t> Clase1{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Clase1(</a:t>
            </a:r>
            <a:r>
              <a:rPr lang="es-ES" sz="1000" dirty="0" err="1" smtClean="0"/>
              <a:t>int</a:t>
            </a:r>
            <a:r>
              <a:rPr lang="es-ES" sz="1000" dirty="0" smtClean="0"/>
              <a:t> n){}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b="1" dirty="0" err="1" smtClean="0"/>
              <a:t>class</a:t>
            </a:r>
            <a:r>
              <a:rPr lang="es-ES" sz="1000" b="1" dirty="0" smtClean="0"/>
              <a:t> Clase2 </a:t>
            </a:r>
            <a:r>
              <a:rPr lang="es-ES" sz="1000" b="1" dirty="0" err="1" smtClean="0"/>
              <a:t>extends</a:t>
            </a:r>
            <a:r>
              <a:rPr lang="es-ES" sz="1000" b="1" dirty="0" smtClean="0"/>
              <a:t> Clase1</a:t>
            </a:r>
            <a:r>
              <a:rPr lang="es-ES" sz="1000" dirty="0" smtClean="0"/>
              <a:t>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Clase2(){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System.out.println</a:t>
            </a:r>
            <a:r>
              <a:rPr lang="es-ES" sz="1000" dirty="0" smtClean="0"/>
              <a:t>("Constructor </a:t>
            </a:r>
            <a:r>
              <a:rPr lang="es-ES" sz="1000" dirty="0" smtClean="0"/>
              <a:t>clase </a:t>
            </a:r>
            <a:r>
              <a:rPr lang="es-ES" sz="1000" dirty="0" smtClean="0"/>
              <a:t>2");</a:t>
            </a:r>
            <a:endParaRPr lang="es-ES" sz="1000" dirty="0" smtClean="0"/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  <a:endParaRPr lang="es-ES" sz="1000" dirty="0"/>
          </a:p>
        </p:txBody>
      </p:sp>
      <p:cxnSp>
        <p:nvCxnSpPr>
          <p:cNvPr id="11" name="10 Conector recto de flecha"/>
          <p:cNvCxnSpPr>
            <a:stCxn id="13" idx="1"/>
          </p:cNvCxnSpPr>
          <p:nvPr/>
        </p:nvCxnSpPr>
        <p:spPr>
          <a:xfrm flipH="1" flipV="1">
            <a:off x="2555776" y="4227934"/>
            <a:ext cx="1224136" cy="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827584" y="3522156"/>
            <a:ext cx="7056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156176" y="2139702"/>
            <a:ext cx="2016224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Aquí no hay problema porque se llama al constructor por defecto de Clase1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 fontScale="90000"/>
          </a:bodyPr>
          <a:lstStyle/>
          <a:p>
            <a:r>
              <a:rPr lang="es-ES" sz="3200" b="1" dirty="0" smtClean="0"/>
              <a:t>Constructores en la herencia III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771550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llamar a un constructor distinto al sin parámetros utilizando: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(arg1,arg2,..);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Por defecto, todo constructor incluye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super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1187624" y="2355726"/>
            <a:ext cx="288032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class</a:t>
            </a:r>
            <a:r>
              <a:rPr lang="es-ES" sz="1000" dirty="0" smtClean="0"/>
              <a:t> Punto{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</a:t>
            </a:r>
            <a:r>
              <a:rPr lang="es-ES" sz="1000" dirty="0" err="1" smtClean="0"/>
              <a:t>x,y</a:t>
            </a:r>
            <a:r>
              <a:rPr lang="es-ES" sz="1000" dirty="0" smtClean="0"/>
              <a:t>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Punto(</a:t>
            </a:r>
            <a:r>
              <a:rPr lang="es-ES" sz="1000" dirty="0" err="1" smtClean="0"/>
              <a:t>int</a:t>
            </a:r>
            <a:r>
              <a:rPr lang="es-ES" sz="1000" dirty="0" smtClean="0"/>
              <a:t> x, </a:t>
            </a:r>
            <a:r>
              <a:rPr lang="es-ES" sz="1000" dirty="0" err="1" smtClean="0"/>
              <a:t>int</a:t>
            </a:r>
            <a:r>
              <a:rPr lang="es-ES" sz="1000" dirty="0" smtClean="0"/>
              <a:t> y){</a:t>
            </a:r>
          </a:p>
          <a:p>
            <a:r>
              <a:rPr lang="es-ES" sz="1000" dirty="0" smtClean="0"/>
              <a:t>         </a:t>
            </a:r>
            <a:r>
              <a:rPr lang="es-ES" sz="1000" dirty="0" err="1" smtClean="0"/>
              <a:t>this.x</a:t>
            </a:r>
            <a:r>
              <a:rPr lang="es-ES" sz="1000" dirty="0" smtClean="0"/>
              <a:t>=x;</a:t>
            </a:r>
          </a:p>
          <a:p>
            <a:r>
              <a:rPr lang="es-ES" sz="1000" dirty="0" smtClean="0"/>
              <a:t>         </a:t>
            </a:r>
            <a:r>
              <a:rPr lang="es-ES" sz="1000" dirty="0" err="1" smtClean="0"/>
              <a:t>this.y</a:t>
            </a:r>
            <a:r>
              <a:rPr lang="es-ES" sz="1000" dirty="0" smtClean="0"/>
              <a:t>=y;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</a:p>
          <a:p>
            <a:r>
              <a:rPr lang="es-ES" sz="1000" dirty="0" err="1" smtClean="0"/>
              <a:t>class</a:t>
            </a:r>
            <a:r>
              <a:rPr lang="es-ES" sz="1000" dirty="0" smtClean="0"/>
              <a:t> Punto3D </a:t>
            </a:r>
            <a:r>
              <a:rPr lang="es-ES" sz="1000" dirty="0" err="1" smtClean="0"/>
              <a:t>extends</a:t>
            </a:r>
            <a:r>
              <a:rPr lang="es-ES" sz="1000" dirty="0" smtClean="0"/>
              <a:t> Punto{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int</a:t>
            </a:r>
            <a:r>
              <a:rPr lang="es-ES" sz="1000" dirty="0" smtClean="0"/>
              <a:t> z;</a:t>
            </a:r>
          </a:p>
          <a:p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Punto3D(</a:t>
            </a:r>
            <a:r>
              <a:rPr lang="es-ES" sz="1000" dirty="0" err="1" smtClean="0"/>
              <a:t>int</a:t>
            </a:r>
            <a:r>
              <a:rPr lang="es-ES" sz="1000" dirty="0" smtClean="0"/>
              <a:t> x, </a:t>
            </a:r>
            <a:r>
              <a:rPr lang="es-ES" sz="1000" dirty="0" err="1" smtClean="0"/>
              <a:t>int</a:t>
            </a:r>
            <a:r>
              <a:rPr lang="es-ES" sz="1000" dirty="0" smtClean="0"/>
              <a:t> y, </a:t>
            </a:r>
            <a:r>
              <a:rPr lang="es-ES" sz="1000" dirty="0" err="1" smtClean="0"/>
              <a:t>int</a:t>
            </a:r>
            <a:r>
              <a:rPr lang="es-ES" sz="1000" dirty="0" smtClean="0"/>
              <a:t> z){</a:t>
            </a:r>
          </a:p>
          <a:p>
            <a:r>
              <a:rPr lang="es-ES" sz="1000" dirty="0" smtClean="0"/>
              <a:t>        </a:t>
            </a:r>
            <a:r>
              <a:rPr lang="es-ES" sz="1000" b="1" dirty="0" err="1" smtClean="0"/>
              <a:t>super</a:t>
            </a:r>
            <a:r>
              <a:rPr lang="es-ES" sz="1000" b="1" dirty="0" smtClean="0"/>
              <a:t>(</a:t>
            </a:r>
            <a:r>
              <a:rPr lang="es-ES" sz="1000" b="1" dirty="0" err="1" smtClean="0"/>
              <a:t>x,y</a:t>
            </a:r>
            <a:r>
              <a:rPr lang="es-ES" sz="1000" b="1" dirty="0" smtClean="0"/>
              <a:t>);</a:t>
            </a:r>
          </a:p>
          <a:p>
            <a:r>
              <a:rPr lang="es-ES" sz="1000" dirty="0" smtClean="0"/>
              <a:t>        </a:t>
            </a:r>
            <a:r>
              <a:rPr lang="es-ES" sz="1000" dirty="0" err="1" smtClean="0"/>
              <a:t>this.z</a:t>
            </a:r>
            <a:r>
              <a:rPr lang="es-ES" sz="1000" dirty="0" smtClean="0"/>
              <a:t>=z;</a:t>
            </a:r>
          </a:p>
          <a:p>
            <a:r>
              <a:rPr lang="es-ES" sz="1000" dirty="0" smtClean="0"/>
              <a:t>    }</a:t>
            </a:r>
          </a:p>
          <a:p>
            <a:r>
              <a:rPr lang="es-ES" sz="1000" dirty="0" smtClean="0"/>
              <a:t>}</a:t>
            </a:r>
            <a:endParaRPr lang="es-ES" sz="10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2267744" y="3867894"/>
            <a:ext cx="223224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572000" y="3579862"/>
            <a:ext cx="201622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Debe ser la primera instrucción del constructor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rmAutofit/>
          </a:bodyPr>
          <a:lstStyle/>
          <a:p>
            <a:r>
              <a:rPr lang="es-ES" sz="3200" b="1" dirty="0" smtClean="0"/>
              <a:t>La clase </a:t>
            </a:r>
            <a:r>
              <a:rPr lang="es-ES" sz="3200" b="1" dirty="0" err="1" smtClean="0"/>
              <a:t>Object</a:t>
            </a:r>
            <a:endParaRPr lang="es-ES" sz="3200" b="1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55576" y="987574"/>
            <a:ext cx="7200800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Todas las clases Java heredan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algún punto de la jerarquía.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una clase no hereda ninguna otra de forma explícita, implícitamente heredará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43608" y="307580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Clase1{</a:t>
            </a:r>
          </a:p>
          <a:p>
            <a:r>
              <a:rPr lang="es-ES" dirty="0" smtClean="0"/>
              <a:t>    :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355976" y="307580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Clase1 </a:t>
            </a:r>
            <a:r>
              <a:rPr lang="es-ES" dirty="0" err="1" smtClean="0"/>
              <a:t>extends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{</a:t>
            </a:r>
          </a:p>
          <a:p>
            <a:r>
              <a:rPr lang="es-ES" dirty="0" smtClean="0"/>
              <a:t>    :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11" name="10 Cheurón"/>
          <p:cNvSpPr/>
          <p:nvPr/>
        </p:nvSpPr>
        <p:spPr>
          <a:xfrm>
            <a:off x="2987824" y="3291830"/>
            <a:ext cx="1152128" cy="360040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987824" y="3263068"/>
            <a:ext cx="11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Es </a:t>
            </a:r>
          </a:p>
          <a:p>
            <a:pPr algn="ctr"/>
            <a:r>
              <a:rPr lang="es-ES" sz="1000" dirty="0" smtClean="0"/>
              <a:t>equivalente a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10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3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4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5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6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7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8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9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586</Words>
  <Application>Microsoft Office PowerPoint</Application>
  <PresentationFormat>Presentación en pantalla (16:9)</PresentationFormat>
  <Paragraphs>175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Herencia</vt:lpstr>
      <vt:lpstr>Definición</vt:lpstr>
      <vt:lpstr>Ejemplos</vt:lpstr>
      <vt:lpstr>Restricciones</vt:lpstr>
      <vt:lpstr>Ventajas de la herencia</vt:lpstr>
      <vt:lpstr>Constructores en la herencia I</vt:lpstr>
      <vt:lpstr>Constructores en la herencia II</vt:lpstr>
      <vt:lpstr>Constructores en la herencia III</vt:lpstr>
      <vt:lpstr>La clase Object</vt:lpstr>
      <vt:lpstr>Clases finales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36</cp:revision>
  <dcterms:created xsi:type="dcterms:W3CDTF">2017-04-22T22:25:01Z</dcterms:created>
  <dcterms:modified xsi:type="dcterms:W3CDTF">2022-07-03T17:18:15Z</dcterms:modified>
</cp:coreProperties>
</file>