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7.xml" ContentType="application/vnd.openxmlformats-officedocument.themeOverr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56" r:id="rId2"/>
    <p:sldId id="257" r:id="rId3"/>
    <p:sldId id="270" r:id="rId4"/>
    <p:sldId id="273" r:id="rId5"/>
    <p:sldId id="274" r:id="rId6"/>
    <p:sldId id="275" r:id="rId7"/>
    <p:sldId id="276" r:id="rId8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899" autoAdjust="0"/>
  </p:normalViewPr>
  <p:slideViewPr>
    <p:cSldViewPr>
      <p:cViewPr varScale="1">
        <p:scale>
          <a:sx n="142" d="100"/>
          <a:sy n="142" d="100"/>
        </p:scale>
        <p:origin x="-744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73F46-5AF8-43D4-9DF7-65551FF42B1E}" type="datetimeFigureOut">
              <a:rPr lang="es-ES" smtClean="0"/>
              <a:pPr/>
              <a:t>20/07/2022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86C68-4A86-4682-A2F0-29E24B5185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2343150"/>
            <a:ext cx="6172200" cy="142077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3752492"/>
            <a:ext cx="6172200" cy="10287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50371" y="832948"/>
            <a:ext cx="1714500" cy="3810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20/07/2022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469" y="3088246"/>
            <a:ext cx="27432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4341114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3371850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3696527"/>
            <a:ext cx="609600" cy="388143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20/07/2022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1676400" cy="4388644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20/07/2022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7467600" cy="3655314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20/07/2022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171700"/>
            <a:ext cx="6172200" cy="1540193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3757613"/>
            <a:ext cx="6172200" cy="10287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49006" y="830199"/>
            <a:ext cx="1714500" cy="3810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20/07/2022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656" y="3086100"/>
            <a:ext cx="27432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4343400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3359916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3696527"/>
            <a:ext cx="609600" cy="388143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20/07/2022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7543800" cy="85725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20/07/2022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20/07/2022</a:t>
            </a:fld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20/07/2022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4160520" y="2343150"/>
            <a:ext cx="473202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05740"/>
            <a:ext cx="1527048" cy="373761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05740"/>
            <a:ext cx="5638800" cy="4745736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20/07/2022</a:t>
            </a:fld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4138803" y="2343150"/>
            <a:ext cx="473202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51435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198596"/>
            <a:ext cx="1524000" cy="3717036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20/07/2022</a:t>
            </a:fld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85725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467600" cy="365531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840980" y="763382"/>
            <a:ext cx="150876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20/07/2022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7390236" y="2757210"/>
            <a:ext cx="24003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4300538"/>
            <a:ext cx="609600" cy="390906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01824" y="1131590"/>
            <a:ext cx="8134672" cy="1372321"/>
          </a:xfrm>
        </p:spPr>
        <p:txBody>
          <a:bodyPr>
            <a:normAutofit/>
          </a:bodyPr>
          <a:lstStyle/>
          <a:p>
            <a:pPr algn="ctr"/>
            <a:r>
              <a:rPr lang="es-ES" sz="3600" dirty="0" err="1" smtClean="0"/>
              <a:t>sobrescritura</a:t>
            </a:r>
            <a:r>
              <a:rPr lang="es-ES" sz="3600" dirty="0" smtClean="0"/>
              <a:t/>
            </a:r>
            <a:br>
              <a:rPr lang="es-ES" sz="3600" dirty="0" smtClean="0"/>
            </a:br>
            <a:r>
              <a:rPr lang="es-ES" sz="3600" dirty="0" smtClean="0"/>
              <a:t> de métodos</a:t>
            </a:r>
            <a:endParaRPr lang="es-ES" sz="36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123478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Concepto de </a:t>
            </a:r>
            <a:r>
              <a:rPr kumimoji="0" lang="es-ES" sz="41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sobrescritura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395536" y="987574"/>
            <a:ext cx="8134672" cy="232225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Cuando una clase hereda un método de otra puede sobrescribirlo, lo que significa que vuelve a definirlo en la nueva clase: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683568" y="2147247"/>
            <a:ext cx="3384376" cy="28007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ES" sz="1600" dirty="0" err="1" smtClean="0"/>
              <a:t>class</a:t>
            </a:r>
            <a:r>
              <a:rPr lang="es-ES" sz="1600" dirty="0" smtClean="0"/>
              <a:t> Clase1{</a:t>
            </a:r>
          </a:p>
          <a:p>
            <a:r>
              <a:rPr lang="es-ES" sz="1600" dirty="0" smtClean="0"/>
              <a:t>    </a:t>
            </a:r>
            <a:r>
              <a:rPr lang="es-ES" sz="1600" dirty="0" err="1" smtClean="0"/>
              <a:t>public</a:t>
            </a:r>
            <a:r>
              <a:rPr lang="es-ES" sz="1600" dirty="0" smtClean="0"/>
              <a:t> </a:t>
            </a:r>
            <a:r>
              <a:rPr lang="es-ES" sz="1600" dirty="0" err="1" smtClean="0"/>
              <a:t>void</a:t>
            </a:r>
            <a:r>
              <a:rPr lang="es-ES" sz="1600" dirty="0" smtClean="0"/>
              <a:t> test(){</a:t>
            </a:r>
          </a:p>
          <a:p>
            <a:r>
              <a:rPr lang="es-ES" sz="1600" dirty="0" smtClean="0"/>
              <a:t>        </a:t>
            </a:r>
            <a:r>
              <a:rPr lang="es-ES" sz="1600" dirty="0" err="1" smtClean="0"/>
              <a:t>System.out.println</a:t>
            </a:r>
            <a:r>
              <a:rPr lang="es-ES" sz="1600" dirty="0" smtClean="0"/>
              <a:t>(“uno”);</a:t>
            </a:r>
          </a:p>
          <a:p>
            <a:r>
              <a:rPr lang="es-ES" sz="1600" dirty="0" smtClean="0"/>
              <a:t>    }</a:t>
            </a:r>
          </a:p>
          <a:p>
            <a:r>
              <a:rPr lang="es-ES" sz="1600" dirty="0" smtClean="0"/>
              <a:t>}</a:t>
            </a:r>
          </a:p>
          <a:p>
            <a:r>
              <a:rPr lang="es-ES" sz="1600" dirty="0" err="1" smtClean="0"/>
              <a:t>class</a:t>
            </a:r>
            <a:r>
              <a:rPr lang="es-ES" sz="1600" dirty="0" smtClean="0"/>
              <a:t> Clase2 </a:t>
            </a:r>
            <a:r>
              <a:rPr lang="es-ES" sz="1600" dirty="0" err="1" smtClean="0"/>
              <a:t>extends</a:t>
            </a:r>
            <a:r>
              <a:rPr lang="es-ES" sz="1600" dirty="0" smtClean="0"/>
              <a:t> Clase1{</a:t>
            </a:r>
          </a:p>
          <a:p>
            <a:r>
              <a:rPr lang="es-ES" sz="1600" dirty="0" smtClean="0"/>
              <a:t>    //el método vuelve a definirse</a:t>
            </a:r>
          </a:p>
          <a:p>
            <a:r>
              <a:rPr lang="es-ES" sz="1600" dirty="0" smtClean="0"/>
              <a:t>    </a:t>
            </a:r>
            <a:r>
              <a:rPr lang="es-ES" sz="1600" dirty="0" err="1" smtClean="0"/>
              <a:t>public</a:t>
            </a:r>
            <a:r>
              <a:rPr lang="es-ES" sz="1600" dirty="0" smtClean="0"/>
              <a:t> </a:t>
            </a:r>
            <a:r>
              <a:rPr lang="es-ES" sz="1600" dirty="0" err="1" smtClean="0"/>
              <a:t>void</a:t>
            </a:r>
            <a:r>
              <a:rPr lang="es-ES" sz="1600" dirty="0" smtClean="0"/>
              <a:t> test(){</a:t>
            </a:r>
          </a:p>
          <a:p>
            <a:r>
              <a:rPr lang="es-ES" sz="1600" dirty="0" smtClean="0"/>
              <a:t>        </a:t>
            </a:r>
            <a:r>
              <a:rPr lang="es-ES" sz="1600" dirty="0" err="1" smtClean="0"/>
              <a:t>System.out.println</a:t>
            </a:r>
            <a:r>
              <a:rPr lang="es-ES" sz="1600" dirty="0" smtClean="0"/>
              <a:t>(“dos”);</a:t>
            </a:r>
          </a:p>
          <a:p>
            <a:r>
              <a:rPr lang="es-ES" sz="1600" dirty="0" smtClean="0"/>
              <a:t>    }</a:t>
            </a:r>
          </a:p>
          <a:p>
            <a:r>
              <a:rPr lang="es-ES" sz="1600" dirty="0" smtClean="0"/>
              <a:t>}</a:t>
            </a:r>
            <a:endParaRPr lang="es-ES" sz="1600" dirty="0"/>
          </a:p>
        </p:txBody>
      </p:sp>
      <p:sp>
        <p:nvSpPr>
          <p:cNvPr id="9" name="8 Rectángulo"/>
          <p:cNvSpPr/>
          <p:nvPr/>
        </p:nvSpPr>
        <p:spPr>
          <a:xfrm>
            <a:off x="5364088" y="3003798"/>
            <a:ext cx="3096344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ES" sz="1600" dirty="0" smtClean="0"/>
              <a:t>Clase2 c=new Clase2();</a:t>
            </a:r>
          </a:p>
          <a:p>
            <a:r>
              <a:rPr lang="es-ES" sz="1600" dirty="0" err="1" smtClean="0"/>
              <a:t>c.test</a:t>
            </a:r>
            <a:r>
              <a:rPr lang="es-ES" sz="1600" dirty="0" smtClean="0"/>
              <a:t>(); //imprime </a:t>
            </a:r>
            <a:r>
              <a:rPr lang="es-ES" sz="1600" i="1" dirty="0" smtClean="0"/>
              <a:t>dos</a:t>
            </a:r>
            <a:endParaRPr lang="es-ES" sz="1600" i="1" dirty="0"/>
          </a:p>
        </p:txBody>
      </p:sp>
      <p:sp>
        <p:nvSpPr>
          <p:cNvPr id="11" name="10 Flecha derecha"/>
          <p:cNvSpPr/>
          <p:nvPr/>
        </p:nvSpPr>
        <p:spPr>
          <a:xfrm>
            <a:off x="4139952" y="3147814"/>
            <a:ext cx="1080120" cy="432048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123478"/>
            <a:ext cx="856895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Anotación @</a:t>
            </a:r>
            <a:r>
              <a:rPr kumimoji="0" lang="es-ES" sz="41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Override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8" name="1 Título"/>
          <p:cNvSpPr txBox="1">
            <a:spLocks/>
          </p:cNvSpPr>
          <p:nvPr/>
        </p:nvSpPr>
        <p:spPr>
          <a:xfrm>
            <a:off x="395536" y="915566"/>
            <a:ext cx="8134672" cy="232225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Indica al compilador que se está intentando sobrescribir un método. Su uso no es obligatorio, pero si conveniente: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9" name="28 Rectángulo"/>
          <p:cNvSpPr/>
          <p:nvPr/>
        </p:nvSpPr>
        <p:spPr>
          <a:xfrm>
            <a:off x="1403648" y="1923678"/>
            <a:ext cx="36004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err="1" smtClean="0"/>
              <a:t>class</a:t>
            </a:r>
            <a:r>
              <a:rPr lang="es-ES" sz="1400" dirty="0" smtClean="0"/>
              <a:t> Clase1{</a:t>
            </a:r>
          </a:p>
          <a:p>
            <a:r>
              <a:rPr lang="es-ES" sz="1400" dirty="0" smtClean="0"/>
              <a:t>    </a:t>
            </a:r>
            <a:r>
              <a:rPr lang="es-ES" sz="1400" dirty="0" err="1" smtClean="0"/>
              <a:t>public</a:t>
            </a:r>
            <a:r>
              <a:rPr lang="es-ES" sz="1400" dirty="0" smtClean="0"/>
              <a:t> </a:t>
            </a:r>
            <a:r>
              <a:rPr lang="es-ES" sz="1400" dirty="0" err="1" smtClean="0"/>
              <a:t>void</a:t>
            </a:r>
            <a:r>
              <a:rPr lang="es-ES" sz="1400" dirty="0" smtClean="0"/>
              <a:t> test(){</a:t>
            </a:r>
          </a:p>
          <a:p>
            <a:r>
              <a:rPr lang="es-ES" sz="1400" dirty="0" smtClean="0"/>
              <a:t>        </a:t>
            </a:r>
            <a:r>
              <a:rPr lang="es-ES" sz="1400" dirty="0" err="1" smtClean="0"/>
              <a:t>System.out.println</a:t>
            </a:r>
            <a:r>
              <a:rPr lang="es-ES" sz="1400" dirty="0" smtClean="0"/>
              <a:t>(“uno”);</a:t>
            </a:r>
          </a:p>
          <a:p>
            <a:r>
              <a:rPr lang="es-ES" sz="1400" dirty="0" smtClean="0"/>
              <a:t>    }</a:t>
            </a:r>
          </a:p>
          <a:p>
            <a:r>
              <a:rPr lang="es-ES" sz="1400" dirty="0" smtClean="0"/>
              <a:t>}</a:t>
            </a:r>
          </a:p>
          <a:p>
            <a:r>
              <a:rPr lang="es-ES" sz="1400" dirty="0" err="1" smtClean="0"/>
              <a:t>class</a:t>
            </a:r>
            <a:r>
              <a:rPr lang="es-ES" sz="1400" dirty="0" smtClean="0"/>
              <a:t> Clase2 </a:t>
            </a:r>
            <a:r>
              <a:rPr lang="es-ES" sz="1400" dirty="0" err="1" smtClean="0"/>
              <a:t>extends</a:t>
            </a:r>
            <a:r>
              <a:rPr lang="es-ES" sz="1400" dirty="0" smtClean="0"/>
              <a:t> Clase1{</a:t>
            </a:r>
          </a:p>
          <a:p>
            <a:r>
              <a:rPr lang="es-ES" sz="1400" dirty="0" smtClean="0"/>
              <a:t>    </a:t>
            </a:r>
            <a:r>
              <a:rPr lang="es-ES" sz="1400" b="1" dirty="0" smtClean="0"/>
              <a:t>@</a:t>
            </a:r>
            <a:r>
              <a:rPr lang="es-ES" sz="1400" b="1" dirty="0" err="1" smtClean="0"/>
              <a:t>Override</a:t>
            </a:r>
            <a:endParaRPr lang="es-ES" sz="1400" b="1" dirty="0" smtClean="0"/>
          </a:p>
          <a:p>
            <a:r>
              <a:rPr lang="es-ES" sz="1400" dirty="0" smtClean="0"/>
              <a:t>    </a:t>
            </a:r>
            <a:r>
              <a:rPr lang="es-ES" sz="1400" dirty="0" err="1" smtClean="0"/>
              <a:t>public</a:t>
            </a:r>
            <a:r>
              <a:rPr lang="es-ES" sz="1400" dirty="0" smtClean="0"/>
              <a:t> </a:t>
            </a:r>
            <a:r>
              <a:rPr lang="es-ES" sz="1400" dirty="0" err="1" smtClean="0"/>
              <a:t>void</a:t>
            </a:r>
            <a:r>
              <a:rPr lang="es-ES" sz="1400" dirty="0" smtClean="0"/>
              <a:t> Test(){</a:t>
            </a:r>
          </a:p>
          <a:p>
            <a:r>
              <a:rPr lang="es-ES" sz="1400" dirty="0" smtClean="0"/>
              <a:t>        </a:t>
            </a:r>
            <a:r>
              <a:rPr lang="es-ES" sz="1400" dirty="0" err="1" smtClean="0"/>
              <a:t>System.out.println</a:t>
            </a:r>
            <a:r>
              <a:rPr lang="es-ES" sz="1400" dirty="0" smtClean="0"/>
              <a:t>(“dos”);</a:t>
            </a:r>
          </a:p>
          <a:p>
            <a:r>
              <a:rPr lang="es-ES" sz="1400" dirty="0" smtClean="0"/>
              <a:t>    }</a:t>
            </a:r>
          </a:p>
          <a:p>
            <a:r>
              <a:rPr lang="es-ES" sz="1400" dirty="0" smtClean="0"/>
              <a:t>}</a:t>
            </a:r>
            <a:endParaRPr lang="es-ES" sz="1400" dirty="0"/>
          </a:p>
        </p:txBody>
      </p:sp>
      <p:sp>
        <p:nvSpPr>
          <p:cNvPr id="30" name="29 Rectángulo"/>
          <p:cNvSpPr/>
          <p:nvPr/>
        </p:nvSpPr>
        <p:spPr>
          <a:xfrm>
            <a:off x="5292080" y="1923678"/>
            <a:ext cx="3600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err="1" smtClean="0"/>
              <a:t>class</a:t>
            </a:r>
            <a:r>
              <a:rPr lang="es-ES" sz="1400" dirty="0" smtClean="0"/>
              <a:t> Clase1{</a:t>
            </a:r>
          </a:p>
          <a:p>
            <a:r>
              <a:rPr lang="es-ES" sz="1400" dirty="0" smtClean="0"/>
              <a:t>    </a:t>
            </a:r>
            <a:r>
              <a:rPr lang="es-ES" sz="1400" dirty="0" err="1" smtClean="0"/>
              <a:t>public</a:t>
            </a:r>
            <a:r>
              <a:rPr lang="es-ES" sz="1400" dirty="0" smtClean="0"/>
              <a:t> </a:t>
            </a:r>
            <a:r>
              <a:rPr lang="es-ES" sz="1400" dirty="0" err="1" smtClean="0"/>
              <a:t>void</a:t>
            </a:r>
            <a:r>
              <a:rPr lang="es-ES" sz="1400" dirty="0" smtClean="0"/>
              <a:t> test(){</a:t>
            </a:r>
          </a:p>
          <a:p>
            <a:r>
              <a:rPr lang="es-ES" sz="1400" dirty="0" smtClean="0"/>
              <a:t>        </a:t>
            </a:r>
            <a:r>
              <a:rPr lang="es-ES" sz="1400" dirty="0" err="1" smtClean="0"/>
              <a:t>System.out.println</a:t>
            </a:r>
            <a:r>
              <a:rPr lang="es-ES" sz="1400" dirty="0" smtClean="0"/>
              <a:t>(“uno”);</a:t>
            </a:r>
          </a:p>
          <a:p>
            <a:r>
              <a:rPr lang="es-ES" sz="1400" dirty="0" smtClean="0"/>
              <a:t>    }</a:t>
            </a:r>
          </a:p>
          <a:p>
            <a:r>
              <a:rPr lang="es-ES" sz="1400" dirty="0" smtClean="0"/>
              <a:t>}</a:t>
            </a:r>
          </a:p>
          <a:p>
            <a:r>
              <a:rPr lang="es-ES" sz="1400" dirty="0" err="1" smtClean="0"/>
              <a:t>class</a:t>
            </a:r>
            <a:r>
              <a:rPr lang="es-ES" sz="1400" dirty="0" smtClean="0"/>
              <a:t> Clase2 </a:t>
            </a:r>
            <a:r>
              <a:rPr lang="es-ES" sz="1400" dirty="0" err="1" smtClean="0"/>
              <a:t>extends</a:t>
            </a:r>
            <a:r>
              <a:rPr lang="es-ES" sz="1400" dirty="0" smtClean="0"/>
              <a:t> Clase1{</a:t>
            </a:r>
          </a:p>
          <a:p>
            <a:r>
              <a:rPr lang="es-ES" sz="1400" dirty="0" smtClean="0"/>
              <a:t>    </a:t>
            </a:r>
            <a:r>
              <a:rPr lang="es-ES" sz="1400" dirty="0" err="1" smtClean="0"/>
              <a:t>public</a:t>
            </a:r>
            <a:r>
              <a:rPr lang="es-ES" sz="1400" dirty="0" smtClean="0"/>
              <a:t> </a:t>
            </a:r>
            <a:r>
              <a:rPr lang="es-ES" sz="1400" dirty="0" err="1" smtClean="0"/>
              <a:t>void</a:t>
            </a:r>
            <a:r>
              <a:rPr lang="es-ES" sz="1400" dirty="0" smtClean="0"/>
              <a:t> Test(){</a:t>
            </a:r>
          </a:p>
          <a:p>
            <a:r>
              <a:rPr lang="es-ES" sz="1400" dirty="0" smtClean="0"/>
              <a:t>        </a:t>
            </a:r>
            <a:r>
              <a:rPr lang="es-ES" sz="1400" dirty="0" err="1" smtClean="0"/>
              <a:t>System.out.println</a:t>
            </a:r>
            <a:r>
              <a:rPr lang="es-ES" sz="1400" dirty="0" smtClean="0"/>
              <a:t>(“dos”);</a:t>
            </a:r>
          </a:p>
          <a:p>
            <a:r>
              <a:rPr lang="es-ES" sz="1400" dirty="0" smtClean="0"/>
              <a:t>    }</a:t>
            </a:r>
          </a:p>
          <a:p>
            <a:r>
              <a:rPr lang="es-ES" sz="1400" dirty="0" smtClean="0"/>
              <a:t>}</a:t>
            </a:r>
            <a:endParaRPr lang="es-ES" sz="1400" dirty="0"/>
          </a:p>
        </p:txBody>
      </p:sp>
      <p:sp>
        <p:nvSpPr>
          <p:cNvPr id="31" name="30 Llamada rectangular"/>
          <p:cNvSpPr/>
          <p:nvPr/>
        </p:nvSpPr>
        <p:spPr>
          <a:xfrm>
            <a:off x="179512" y="2931790"/>
            <a:ext cx="1080120" cy="648072"/>
          </a:xfrm>
          <a:prstGeom prst="wedgeRectCallout">
            <a:avLst>
              <a:gd name="adj1" fmla="val 80166"/>
              <a:gd name="adj2" fmla="val 48186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31 CuadroTexto"/>
          <p:cNvSpPr txBox="1"/>
          <p:nvPr/>
        </p:nvSpPr>
        <p:spPr>
          <a:xfrm>
            <a:off x="138268" y="3003798"/>
            <a:ext cx="1547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Error compilación</a:t>
            </a:r>
            <a:endParaRPr lang="es-ES" sz="1400" dirty="0"/>
          </a:p>
        </p:txBody>
      </p:sp>
      <p:sp>
        <p:nvSpPr>
          <p:cNvPr id="33" name="32 Llamada rectangular"/>
          <p:cNvSpPr/>
          <p:nvPr/>
        </p:nvSpPr>
        <p:spPr>
          <a:xfrm>
            <a:off x="3347864" y="4227934"/>
            <a:ext cx="2088232" cy="915566"/>
          </a:xfrm>
          <a:prstGeom prst="wedgeRectCallout">
            <a:avLst>
              <a:gd name="adj1" fmla="val 54147"/>
              <a:gd name="adj2" fmla="val -1414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33 CuadroTexto"/>
          <p:cNvSpPr txBox="1"/>
          <p:nvPr/>
        </p:nvSpPr>
        <p:spPr>
          <a:xfrm>
            <a:off x="3419872" y="4245838"/>
            <a:ext cx="20882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No error compilación, el compilador no sabe que intentamos sobrescribir</a:t>
            </a:r>
            <a:endParaRPr lang="es-ES" sz="14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123478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Reglas </a:t>
            </a:r>
            <a:r>
              <a:rPr kumimoji="0" lang="es-ES" sz="41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sobrescritura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395536" y="969572"/>
            <a:ext cx="8134672" cy="232225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 la hora de sobrescribir un método, se deben seguir las siguientes reglas: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El nombre y lista de parámetros debe ser idéntico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El ámbito debe ser igual o menos restrictivo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El tipo de devolución debe ser igual o un subtipo del original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La nueva versión del método no debe propagar excepciones que no estén definidas en el original (esta restricción NO afecta a las excepciones Runtime)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Sobrescritura</a:t>
            </a: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vs sobrecarga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395536" y="987574"/>
            <a:ext cx="8134672" cy="232225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Es común confundir ambas características cuando hay herencia entre clases.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El siguiente ejemplo sería un caso de sobrecarga, no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sobrescritura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2627784" y="2562059"/>
            <a:ext cx="3744416" cy="25545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ES" sz="1600" dirty="0" err="1" smtClean="0"/>
              <a:t>class</a:t>
            </a:r>
            <a:r>
              <a:rPr lang="es-ES" sz="1600" dirty="0" smtClean="0"/>
              <a:t> Clase1{</a:t>
            </a:r>
          </a:p>
          <a:p>
            <a:r>
              <a:rPr lang="es-ES" sz="1600" dirty="0" smtClean="0"/>
              <a:t>    </a:t>
            </a:r>
            <a:r>
              <a:rPr lang="es-ES" sz="1600" dirty="0" err="1" smtClean="0"/>
              <a:t>public</a:t>
            </a:r>
            <a:r>
              <a:rPr lang="es-ES" sz="1600" dirty="0" smtClean="0"/>
              <a:t> </a:t>
            </a:r>
            <a:r>
              <a:rPr lang="es-ES" sz="1600" dirty="0" err="1" smtClean="0"/>
              <a:t>void</a:t>
            </a:r>
            <a:r>
              <a:rPr lang="es-ES" sz="1600" dirty="0" smtClean="0"/>
              <a:t> test(){</a:t>
            </a:r>
          </a:p>
          <a:p>
            <a:r>
              <a:rPr lang="es-ES" sz="1600" dirty="0" smtClean="0"/>
              <a:t>    }</a:t>
            </a:r>
          </a:p>
          <a:p>
            <a:r>
              <a:rPr lang="es-ES" sz="1600" dirty="0" smtClean="0"/>
              <a:t>}</a:t>
            </a:r>
          </a:p>
          <a:p>
            <a:r>
              <a:rPr lang="es-ES" sz="1600" dirty="0" err="1" smtClean="0"/>
              <a:t>class</a:t>
            </a:r>
            <a:r>
              <a:rPr lang="es-ES" sz="1600" dirty="0" smtClean="0"/>
              <a:t> Clase2 </a:t>
            </a:r>
            <a:r>
              <a:rPr lang="es-ES" sz="1600" dirty="0" err="1" smtClean="0"/>
              <a:t>extends</a:t>
            </a:r>
            <a:r>
              <a:rPr lang="es-ES" sz="1600" dirty="0" smtClean="0"/>
              <a:t> Clase1{</a:t>
            </a:r>
          </a:p>
          <a:p>
            <a:r>
              <a:rPr lang="es-ES" sz="1600" dirty="0" smtClean="0"/>
              <a:t>    //el método incluye un parámetro</a:t>
            </a:r>
          </a:p>
          <a:p>
            <a:r>
              <a:rPr lang="es-ES" sz="1600" dirty="0" smtClean="0"/>
              <a:t>    </a:t>
            </a:r>
            <a:r>
              <a:rPr lang="es-ES" sz="1600" dirty="0" err="1" smtClean="0"/>
              <a:t>public</a:t>
            </a:r>
            <a:r>
              <a:rPr lang="es-ES" sz="1600" dirty="0" smtClean="0"/>
              <a:t> </a:t>
            </a:r>
            <a:r>
              <a:rPr lang="es-ES" sz="1600" dirty="0" err="1" smtClean="0"/>
              <a:t>void</a:t>
            </a:r>
            <a:r>
              <a:rPr lang="es-ES" sz="1600" dirty="0" smtClean="0"/>
              <a:t> test(</a:t>
            </a:r>
            <a:r>
              <a:rPr lang="es-ES" sz="1600" dirty="0" err="1" smtClean="0"/>
              <a:t>int</a:t>
            </a:r>
            <a:r>
              <a:rPr lang="es-ES" sz="1600" dirty="0" smtClean="0"/>
              <a:t> s){</a:t>
            </a:r>
          </a:p>
          <a:p>
            <a:endParaRPr lang="es-ES" sz="1600" dirty="0" smtClean="0"/>
          </a:p>
          <a:p>
            <a:r>
              <a:rPr lang="es-ES" sz="1600" dirty="0" smtClean="0"/>
              <a:t>    }</a:t>
            </a:r>
          </a:p>
          <a:p>
            <a:r>
              <a:rPr lang="es-ES" sz="1600" dirty="0" smtClean="0"/>
              <a:t>}</a:t>
            </a:r>
            <a:endParaRPr lang="es-ES" sz="1600" dirty="0"/>
          </a:p>
        </p:txBody>
      </p:sp>
      <p:sp>
        <p:nvSpPr>
          <p:cNvPr id="8" name="7 Llamada rectangular"/>
          <p:cNvSpPr/>
          <p:nvPr/>
        </p:nvSpPr>
        <p:spPr>
          <a:xfrm>
            <a:off x="6660232" y="2787774"/>
            <a:ext cx="1979712" cy="864096"/>
          </a:xfrm>
          <a:prstGeom prst="wedgeRectCallout">
            <a:avLst>
              <a:gd name="adj1" fmla="val -101161"/>
              <a:gd name="adj2" fmla="val 57899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6804248" y="2859782"/>
            <a:ext cx="1944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La nueva clase dispone ahora de dos métodos test</a:t>
            </a:r>
            <a:endParaRPr lang="es-ES" sz="14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5496" y="51470"/>
            <a:ext cx="9217024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Ejemplos </a:t>
            </a:r>
            <a:r>
              <a:rPr kumimoji="0" lang="es-ES" sz="41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sobrescritura</a:t>
            </a: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correcta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9" name="28 Rectángulo"/>
          <p:cNvSpPr/>
          <p:nvPr/>
        </p:nvSpPr>
        <p:spPr>
          <a:xfrm>
            <a:off x="323528" y="1131590"/>
            <a:ext cx="3024336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ES" sz="1400" dirty="0" err="1" smtClean="0"/>
              <a:t>class</a:t>
            </a:r>
            <a:r>
              <a:rPr lang="es-ES" sz="1400" dirty="0" smtClean="0"/>
              <a:t> Clase1{</a:t>
            </a:r>
          </a:p>
          <a:p>
            <a:r>
              <a:rPr lang="es-ES" sz="1400" dirty="0" smtClean="0"/>
              <a:t>    </a:t>
            </a:r>
            <a:r>
              <a:rPr lang="es-ES" sz="1400" dirty="0" err="1" smtClean="0"/>
              <a:t>public</a:t>
            </a:r>
            <a:r>
              <a:rPr lang="es-ES" sz="1400" dirty="0" smtClean="0"/>
              <a:t> </a:t>
            </a:r>
            <a:r>
              <a:rPr lang="es-ES" sz="1400" dirty="0" err="1" smtClean="0"/>
              <a:t>Object</a:t>
            </a:r>
            <a:r>
              <a:rPr lang="es-ES" sz="1400" dirty="0" smtClean="0"/>
              <a:t> test(){ }</a:t>
            </a:r>
          </a:p>
          <a:p>
            <a:r>
              <a:rPr lang="es-ES" sz="1400" dirty="0" smtClean="0"/>
              <a:t>}</a:t>
            </a:r>
          </a:p>
          <a:p>
            <a:r>
              <a:rPr lang="es-ES" sz="1400" dirty="0" err="1" smtClean="0"/>
              <a:t>class</a:t>
            </a:r>
            <a:r>
              <a:rPr lang="es-ES" sz="1400" dirty="0" smtClean="0"/>
              <a:t> Clase2 </a:t>
            </a:r>
            <a:r>
              <a:rPr lang="es-ES" sz="1400" dirty="0" err="1" smtClean="0"/>
              <a:t>extends</a:t>
            </a:r>
            <a:r>
              <a:rPr lang="es-ES" sz="1400" dirty="0" smtClean="0"/>
              <a:t> Clase1{</a:t>
            </a:r>
          </a:p>
          <a:p>
            <a:r>
              <a:rPr lang="es-ES" sz="1400" dirty="0" smtClean="0"/>
              <a:t>    </a:t>
            </a:r>
            <a:r>
              <a:rPr lang="es-ES" sz="1400" b="1" dirty="0" smtClean="0"/>
              <a:t>@</a:t>
            </a:r>
            <a:r>
              <a:rPr lang="es-ES" sz="1400" b="1" dirty="0" err="1" smtClean="0"/>
              <a:t>Override</a:t>
            </a:r>
            <a:endParaRPr lang="es-ES" sz="1400" b="1" dirty="0" smtClean="0"/>
          </a:p>
          <a:p>
            <a:r>
              <a:rPr lang="es-ES" sz="1400" dirty="0" smtClean="0"/>
              <a:t>    </a:t>
            </a:r>
            <a:r>
              <a:rPr lang="es-ES" sz="1400" dirty="0" err="1" smtClean="0"/>
              <a:t>public</a:t>
            </a:r>
            <a:r>
              <a:rPr lang="es-ES" sz="1400" dirty="0" smtClean="0"/>
              <a:t> </a:t>
            </a:r>
            <a:r>
              <a:rPr lang="es-ES" sz="1400" dirty="0" err="1" smtClean="0"/>
              <a:t>String</a:t>
            </a:r>
            <a:r>
              <a:rPr lang="es-ES" sz="1400" dirty="0" smtClean="0"/>
              <a:t> test(){ }</a:t>
            </a:r>
          </a:p>
          <a:p>
            <a:r>
              <a:rPr lang="es-ES" sz="1400" dirty="0" smtClean="0"/>
              <a:t>}</a:t>
            </a:r>
            <a:endParaRPr lang="es-ES" sz="1400" dirty="0"/>
          </a:p>
        </p:txBody>
      </p:sp>
      <p:sp>
        <p:nvSpPr>
          <p:cNvPr id="10" name="9 Rectángulo"/>
          <p:cNvSpPr/>
          <p:nvPr/>
        </p:nvSpPr>
        <p:spPr>
          <a:xfrm>
            <a:off x="5220072" y="987574"/>
            <a:ext cx="2736304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ES" sz="1400" dirty="0" err="1" smtClean="0"/>
              <a:t>class</a:t>
            </a:r>
            <a:r>
              <a:rPr lang="es-ES" sz="1400" dirty="0" smtClean="0"/>
              <a:t> Clase1{</a:t>
            </a:r>
          </a:p>
          <a:p>
            <a:r>
              <a:rPr lang="es-ES" sz="1400" dirty="0" smtClean="0"/>
              <a:t>     </a:t>
            </a:r>
            <a:r>
              <a:rPr lang="es-ES" sz="1400" dirty="0" err="1" smtClean="0"/>
              <a:t>void</a:t>
            </a:r>
            <a:r>
              <a:rPr lang="es-ES" sz="1400" dirty="0" smtClean="0"/>
              <a:t> test(){ }</a:t>
            </a:r>
          </a:p>
          <a:p>
            <a:r>
              <a:rPr lang="es-ES" sz="1400" dirty="0" smtClean="0"/>
              <a:t>}</a:t>
            </a:r>
          </a:p>
          <a:p>
            <a:r>
              <a:rPr lang="es-ES" sz="1400" dirty="0" err="1" smtClean="0"/>
              <a:t>class</a:t>
            </a:r>
            <a:r>
              <a:rPr lang="es-ES" sz="1400" dirty="0" smtClean="0"/>
              <a:t> Clase2 </a:t>
            </a:r>
            <a:r>
              <a:rPr lang="es-ES" sz="1400" dirty="0" err="1" smtClean="0"/>
              <a:t>extends</a:t>
            </a:r>
            <a:r>
              <a:rPr lang="es-ES" sz="1400" dirty="0" smtClean="0"/>
              <a:t> Clase1{</a:t>
            </a:r>
          </a:p>
          <a:p>
            <a:r>
              <a:rPr lang="es-ES" sz="1400" dirty="0" smtClean="0"/>
              <a:t>    @</a:t>
            </a:r>
            <a:r>
              <a:rPr lang="es-ES" sz="1400" dirty="0" err="1" smtClean="0"/>
              <a:t>Override</a:t>
            </a:r>
            <a:endParaRPr lang="es-ES" sz="1400" dirty="0" smtClean="0"/>
          </a:p>
          <a:p>
            <a:r>
              <a:rPr lang="es-ES" sz="1400" dirty="0" smtClean="0"/>
              <a:t>    </a:t>
            </a:r>
            <a:r>
              <a:rPr lang="es-ES" sz="1400" dirty="0" err="1" smtClean="0"/>
              <a:t>public</a:t>
            </a:r>
            <a:r>
              <a:rPr lang="es-ES" sz="1400" dirty="0" smtClean="0"/>
              <a:t> </a:t>
            </a:r>
            <a:r>
              <a:rPr lang="es-ES" sz="1400" dirty="0" err="1" smtClean="0"/>
              <a:t>void</a:t>
            </a:r>
            <a:r>
              <a:rPr lang="es-ES" sz="1400" dirty="0" smtClean="0"/>
              <a:t> test(){ }</a:t>
            </a:r>
          </a:p>
          <a:p>
            <a:r>
              <a:rPr lang="es-ES" sz="1400" dirty="0" smtClean="0"/>
              <a:t>}</a:t>
            </a:r>
            <a:endParaRPr lang="es-ES" sz="1400" dirty="0"/>
          </a:p>
        </p:txBody>
      </p:sp>
      <p:sp>
        <p:nvSpPr>
          <p:cNvPr id="11" name="10 Rectángulo"/>
          <p:cNvSpPr/>
          <p:nvPr/>
        </p:nvSpPr>
        <p:spPr>
          <a:xfrm>
            <a:off x="2987824" y="3219822"/>
            <a:ext cx="5112568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ES" sz="1400" dirty="0" err="1" smtClean="0"/>
              <a:t>class</a:t>
            </a:r>
            <a:r>
              <a:rPr lang="es-ES" sz="1400" dirty="0" smtClean="0"/>
              <a:t> Clase1{</a:t>
            </a:r>
          </a:p>
          <a:p>
            <a:r>
              <a:rPr lang="es-ES" sz="1400" dirty="0" smtClean="0"/>
              <a:t>     </a:t>
            </a:r>
            <a:r>
              <a:rPr lang="es-ES" sz="1400" dirty="0" err="1" smtClean="0"/>
              <a:t>void</a:t>
            </a:r>
            <a:r>
              <a:rPr lang="es-ES" sz="1400" dirty="0" smtClean="0"/>
              <a:t> test() </a:t>
            </a:r>
            <a:r>
              <a:rPr lang="es-ES" sz="1400" dirty="0" err="1" smtClean="0"/>
              <a:t>throws</a:t>
            </a:r>
            <a:r>
              <a:rPr lang="es-ES" sz="1400" dirty="0" smtClean="0"/>
              <a:t> </a:t>
            </a:r>
            <a:r>
              <a:rPr lang="es-ES" sz="1400" dirty="0" err="1" smtClean="0"/>
              <a:t>IOException</a:t>
            </a:r>
            <a:r>
              <a:rPr lang="es-ES" sz="1400" dirty="0" smtClean="0"/>
              <a:t>{ }</a:t>
            </a:r>
          </a:p>
          <a:p>
            <a:r>
              <a:rPr lang="es-ES" sz="1400" dirty="0" smtClean="0"/>
              <a:t>}</a:t>
            </a:r>
          </a:p>
          <a:p>
            <a:r>
              <a:rPr lang="es-ES" sz="1400" dirty="0" err="1" smtClean="0"/>
              <a:t>class</a:t>
            </a:r>
            <a:r>
              <a:rPr lang="es-ES" sz="1400" dirty="0" smtClean="0"/>
              <a:t> Clase2 </a:t>
            </a:r>
            <a:r>
              <a:rPr lang="es-ES" sz="1400" dirty="0" err="1" smtClean="0"/>
              <a:t>extends</a:t>
            </a:r>
            <a:r>
              <a:rPr lang="es-ES" sz="1400" dirty="0" smtClean="0"/>
              <a:t> Clase1{</a:t>
            </a:r>
          </a:p>
          <a:p>
            <a:r>
              <a:rPr lang="es-ES" sz="1400" dirty="0" smtClean="0"/>
              <a:t>    @</a:t>
            </a:r>
            <a:r>
              <a:rPr lang="es-ES" sz="1400" dirty="0" err="1" smtClean="0"/>
              <a:t>Override</a:t>
            </a:r>
            <a:endParaRPr lang="es-ES" sz="1400" dirty="0" smtClean="0"/>
          </a:p>
          <a:p>
            <a:r>
              <a:rPr lang="es-ES" sz="1400" dirty="0" smtClean="0"/>
              <a:t>    </a:t>
            </a:r>
            <a:r>
              <a:rPr lang="es-ES" sz="1400" dirty="0" err="1" smtClean="0"/>
              <a:t>public</a:t>
            </a:r>
            <a:r>
              <a:rPr lang="es-ES" sz="1400" dirty="0" smtClean="0"/>
              <a:t> </a:t>
            </a:r>
            <a:r>
              <a:rPr lang="es-ES" sz="1400" dirty="0" err="1" smtClean="0"/>
              <a:t>void</a:t>
            </a:r>
            <a:r>
              <a:rPr lang="es-ES" sz="1400" dirty="0" smtClean="0"/>
              <a:t> test() </a:t>
            </a:r>
            <a:r>
              <a:rPr lang="es-ES" sz="1400" dirty="0" err="1" smtClean="0"/>
              <a:t>throws</a:t>
            </a:r>
            <a:r>
              <a:rPr lang="es-ES" sz="1400" dirty="0" smtClean="0"/>
              <a:t> </a:t>
            </a:r>
            <a:r>
              <a:rPr lang="es-ES" sz="1400" dirty="0" err="1" smtClean="0"/>
              <a:t>FileNotFoundException</a:t>
            </a:r>
            <a:r>
              <a:rPr lang="es-ES" sz="1400" dirty="0" smtClean="0"/>
              <a:t>{ }</a:t>
            </a:r>
          </a:p>
          <a:p>
            <a:r>
              <a:rPr lang="es-ES" sz="1400" dirty="0" smtClean="0"/>
              <a:t>}</a:t>
            </a:r>
            <a:endParaRPr lang="es-ES" sz="1400" dirty="0"/>
          </a:p>
        </p:txBody>
      </p:sp>
      <p:sp>
        <p:nvSpPr>
          <p:cNvPr id="12" name="11 Llamada rectangular"/>
          <p:cNvSpPr/>
          <p:nvPr/>
        </p:nvSpPr>
        <p:spPr>
          <a:xfrm>
            <a:off x="251520" y="3003798"/>
            <a:ext cx="1440160" cy="648072"/>
          </a:xfrm>
          <a:prstGeom prst="wedgeRectCallout">
            <a:avLst>
              <a:gd name="adj1" fmla="val 29777"/>
              <a:gd name="adj2" fmla="val -12971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CuadroTexto"/>
          <p:cNvSpPr txBox="1"/>
          <p:nvPr/>
        </p:nvSpPr>
        <p:spPr>
          <a:xfrm>
            <a:off x="323528" y="3003798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Tipo devolución subclase de </a:t>
            </a:r>
            <a:r>
              <a:rPr lang="es-ES" sz="1200" dirty="0" err="1" smtClean="0"/>
              <a:t>Object</a:t>
            </a:r>
            <a:endParaRPr lang="es-ES" sz="1200" dirty="0"/>
          </a:p>
        </p:txBody>
      </p:sp>
      <p:sp>
        <p:nvSpPr>
          <p:cNvPr id="14" name="13 Llamada rectangular"/>
          <p:cNvSpPr/>
          <p:nvPr/>
        </p:nvSpPr>
        <p:spPr>
          <a:xfrm>
            <a:off x="7452320" y="3075806"/>
            <a:ext cx="1440160" cy="504056"/>
          </a:xfrm>
          <a:prstGeom prst="wedgeRectCallout">
            <a:avLst>
              <a:gd name="adj1" fmla="val -73826"/>
              <a:gd name="adj2" fmla="val 210211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CuadroTexto"/>
          <p:cNvSpPr txBox="1"/>
          <p:nvPr/>
        </p:nvSpPr>
        <p:spPr>
          <a:xfrm>
            <a:off x="7524328" y="3075806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Subtipo de </a:t>
            </a:r>
            <a:r>
              <a:rPr lang="es-ES" sz="1200" dirty="0" err="1" smtClean="0"/>
              <a:t>IOException</a:t>
            </a:r>
            <a:endParaRPr lang="es-ES" sz="1200" dirty="0"/>
          </a:p>
        </p:txBody>
      </p:sp>
      <p:sp>
        <p:nvSpPr>
          <p:cNvPr id="16" name="15 Llamada rectangular"/>
          <p:cNvSpPr/>
          <p:nvPr/>
        </p:nvSpPr>
        <p:spPr>
          <a:xfrm>
            <a:off x="3419872" y="1563638"/>
            <a:ext cx="1440160" cy="648072"/>
          </a:xfrm>
          <a:prstGeom prst="wedgeRectCallout">
            <a:avLst>
              <a:gd name="adj1" fmla="val 93270"/>
              <a:gd name="adj2" fmla="val 4000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CuadroTexto"/>
          <p:cNvSpPr txBox="1"/>
          <p:nvPr/>
        </p:nvSpPr>
        <p:spPr>
          <a:xfrm>
            <a:off x="3491880" y="1563638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Ámbito superior a (default)</a:t>
            </a:r>
            <a:endParaRPr lang="es-ES" sz="12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179512" y="123478"/>
            <a:ext cx="9468544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Ejemplos </a:t>
            </a:r>
            <a:r>
              <a:rPr kumimoji="0" lang="es-ES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sobrescritura</a:t>
            </a:r>
            <a:r>
              <a:rPr kumimoji="0" lang="es-E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incorrecta</a:t>
            </a:r>
            <a:endParaRPr kumimoji="0" lang="es-ES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9" name="28 Rectángulo"/>
          <p:cNvSpPr/>
          <p:nvPr/>
        </p:nvSpPr>
        <p:spPr>
          <a:xfrm>
            <a:off x="323528" y="1347614"/>
            <a:ext cx="3744416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ES" sz="1400" dirty="0" err="1" smtClean="0"/>
              <a:t>class</a:t>
            </a:r>
            <a:r>
              <a:rPr lang="es-ES" sz="1400" dirty="0" smtClean="0"/>
              <a:t> Clase1{</a:t>
            </a:r>
          </a:p>
          <a:p>
            <a:r>
              <a:rPr lang="es-ES" sz="1400" dirty="0" smtClean="0"/>
              <a:t>    </a:t>
            </a:r>
            <a:r>
              <a:rPr lang="es-ES" sz="1400" dirty="0" err="1" smtClean="0"/>
              <a:t>public</a:t>
            </a:r>
            <a:r>
              <a:rPr lang="es-ES" sz="1400" dirty="0" smtClean="0"/>
              <a:t> </a:t>
            </a:r>
            <a:r>
              <a:rPr lang="es-ES" sz="1400" dirty="0" err="1" smtClean="0"/>
              <a:t>void</a:t>
            </a:r>
            <a:r>
              <a:rPr lang="es-ES" sz="1400" dirty="0" smtClean="0"/>
              <a:t> test(){ }</a:t>
            </a:r>
          </a:p>
          <a:p>
            <a:r>
              <a:rPr lang="es-ES" sz="1400" dirty="0" smtClean="0"/>
              <a:t>}</a:t>
            </a:r>
          </a:p>
          <a:p>
            <a:r>
              <a:rPr lang="es-ES" sz="1400" dirty="0" err="1" smtClean="0"/>
              <a:t>class</a:t>
            </a:r>
            <a:r>
              <a:rPr lang="es-ES" sz="1400" dirty="0" smtClean="0"/>
              <a:t> Clase2 </a:t>
            </a:r>
            <a:r>
              <a:rPr lang="es-ES" sz="1400" dirty="0" err="1" smtClean="0"/>
              <a:t>extends</a:t>
            </a:r>
            <a:r>
              <a:rPr lang="es-ES" sz="1400" dirty="0" smtClean="0"/>
              <a:t> Clase1{</a:t>
            </a:r>
          </a:p>
          <a:p>
            <a:r>
              <a:rPr lang="es-ES" sz="1400" dirty="0" smtClean="0"/>
              <a:t>    </a:t>
            </a:r>
            <a:r>
              <a:rPr lang="es-ES" sz="1400" b="1" dirty="0" smtClean="0"/>
              <a:t>@</a:t>
            </a:r>
            <a:r>
              <a:rPr lang="es-ES" sz="1400" b="1" dirty="0" err="1" smtClean="0"/>
              <a:t>Override</a:t>
            </a:r>
            <a:endParaRPr lang="es-ES" sz="1400" b="1" dirty="0" smtClean="0"/>
          </a:p>
          <a:p>
            <a:r>
              <a:rPr lang="es-ES" sz="1400" dirty="0" smtClean="0"/>
              <a:t>    </a:t>
            </a:r>
            <a:r>
              <a:rPr lang="es-ES" sz="1400" dirty="0" err="1" smtClean="0"/>
              <a:t>public</a:t>
            </a:r>
            <a:r>
              <a:rPr lang="es-ES" sz="1400" dirty="0" smtClean="0"/>
              <a:t> </a:t>
            </a:r>
            <a:r>
              <a:rPr lang="es-ES" sz="1400" dirty="0" err="1" smtClean="0"/>
              <a:t>String</a:t>
            </a:r>
            <a:r>
              <a:rPr lang="es-ES" sz="1400" dirty="0" smtClean="0"/>
              <a:t> test(){ } //error compilación</a:t>
            </a:r>
          </a:p>
          <a:p>
            <a:r>
              <a:rPr lang="es-ES" sz="1400" dirty="0" smtClean="0"/>
              <a:t>}</a:t>
            </a:r>
            <a:endParaRPr lang="es-ES" sz="1400" dirty="0"/>
          </a:p>
        </p:txBody>
      </p:sp>
      <p:sp>
        <p:nvSpPr>
          <p:cNvPr id="10" name="9 Rectángulo"/>
          <p:cNvSpPr/>
          <p:nvPr/>
        </p:nvSpPr>
        <p:spPr>
          <a:xfrm>
            <a:off x="5148064" y="1491630"/>
            <a:ext cx="3384376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ES" sz="1400" dirty="0" err="1" smtClean="0"/>
              <a:t>class</a:t>
            </a:r>
            <a:r>
              <a:rPr lang="es-ES" sz="1400" dirty="0" smtClean="0"/>
              <a:t> Clase1{</a:t>
            </a:r>
          </a:p>
          <a:p>
            <a:r>
              <a:rPr lang="es-ES" sz="1400" dirty="0" smtClean="0"/>
              <a:t>     </a:t>
            </a:r>
            <a:r>
              <a:rPr lang="es-ES" sz="1400" dirty="0" err="1" smtClean="0"/>
              <a:t>public</a:t>
            </a:r>
            <a:r>
              <a:rPr lang="es-ES" sz="1400" dirty="0" smtClean="0"/>
              <a:t> </a:t>
            </a:r>
            <a:r>
              <a:rPr lang="es-ES" sz="1400" dirty="0" err="1" smtClean="0"/>
              <a:t>void</a:t>
            </a:r>
            <a:r>
              <a:rPr lang="es-ES" sz="1400" dirty="0" smtClean="0"/>
              <a:t> test(){ }</a:t>
            </a:r>
          </a:p>
          <a:p>
            <a:r>
              <a:rPr lang="es-ES" sz="1400" dirty="0" smtClean="0"/>
              <a:t>}</a:t>
            </a:r>
          </a:p>
          <a:p>
            <a:r>
              <a:rPr lang="es-ES" sz="1400" dirty="0" err="1" smtClean="0"/>
              <a:t>class</a:t>
            </a:r>
            <a:r>
              <a:rPr lang="es-ES" sz="1400" dirty="0" smtClean="0"/>
              <a:t> Clase2 </a:t>
            </a:r>
            <a:r>
              <a:rPr lang="es-ES" sz="1400" dirty="0" err="1" smtClean="0"/>
              <a:t>extends</a:t>
            </a:r>
            <a:r>
              <a:rPr lang="es-ES" sz="1400" dirty="0" smtClean="0"/>
              <a:t> Clase1{</a:t>
            </a:r>
          </a:p>
          <a:p>
            <a:r>
              <a:rPr lang="es-ES" sz="1400" dirty="0" smtClean="0"/>
              <a:t>    </a:t>
            </a:r>
            <a:r>
              <a:rPr lang="es-ES" sz="1400" b="1" dirty="0" smtClean="0"/>
              <a:t>@</a:t>
            </a:r>
            <a:r>
              <a:rPr lang="es-ES" sz="1400" b="1" dirty="0" err="1" smtClean="0"/>
              <a:t>Override</a:t>
            </a:r>
            <a:endParaRPr lang="es-ES" sz="1400" b="1" dirty="0" smtClean="0"/>
          </a:p>
          <a:p>
            <a:r>
              <a:rPr lang="es-ES" sz="1400" dirty="0" smtClean="0"/>
              <a:t>       </a:t>
            </a:r>
            <a:r>
              <a:rPr lang="es-ES" sz="1400" dirty="0" err="1" smtClean="0"/>
              <a:t>void</a:t>
            </a:r>
            <a:r>
              <a:rPr lang="es-ES" sz="1400" dirty="0" smtClean="0"/>
              <a:t> test(){ } //error compilación.</a:t>
            </a:r>
          </a:p>
          <a:p>
            <a:r>
              <a:rPr lang="es-ES" sz="1400" dirty="0" smtClean="0"/>
              <a:t>}</a:t>
            </a:r>
            <a:endParaRPr lang="es-ES" sz="1400" dirty="0"/>
          </a:p>
        </p:txBody>
      </p:sp>
      <p:sp>
        <p:nvSpPr>
          <p:cNvPr id="11" name="10 Rectángulo"/>
          <p:cNvSpPr/>
          <p:nvPr/>
        </p:nvSpPr>
        <p:spPr>
          <a:xfrm>
            <a:off x="2555776" y="3435846"/>
            <a:ext cx="5544616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ES" sz="1400" dirty="0" err="1" smtClean="0"/>
              <a:t>class</a:t>
            </a:r>
            <a:r>
              <a:rPr lang="es-ES" sz="1400" dirty="0" smtClean="0"/>
              <a:t> Clase1{</a:t>
            </a:r>
          </a:p>
          <a:p>
            <a:r>
              <a:rPr lang="es-ES" sz="1400" dirty="0" smtClean="0"/>
              <a:t>     </a:t>
            </a:r>
            <a:r>
              <a:rPr lang="es-ES" sz="1400" dirty="0" err="1" smtClean="0"/>
              <a:t>void</a:t>
            </a:r>
            <a:r>
              <a:rPr lang="es-ES" sz="1400" dirty="0" smtClean="0"/>
              <a:t> test() { }</a:t>
            </a:r>
          </a:p>
          <a:p>
            <a:r>
              <a:rPr lang="es-ES" sz="1400" dirty="0" smtClean="0"/>
              <a:t>}</a:t>
            </a:r>
          </a:p>
          <a:p>
            <a:r>
              <a:rPr lang="es-ES" sz="1400" dirty="0" err="1" smtClean="0"/>
              <a:t>class</a:t>
            </a:r>
            <a:r>
              <a:rPr lang="es-ES" sz="1400" dirty="0" smtClean="0"/>
              <a:t> Clase2 </a:t>
            </a:r>
            <a:r>
              <a:rPr lang="es-ES" sz="1400" dirty="0" err="1" smtClean="0"/>
              <a:t>extends</a:t>
            </a:r>
            <a:r>
              <a:rPr lang="es-ES" sz="1400" dirty="0" smtClean="0"/>
              <a:t> Clase1{</a:t>
            </a:r>
          </a:p>
          <a:p>
            <a:r>
              <a:rPr lang="es-ES" sz="1400" dirty="0" smtClean="0"/>
              <a:t>    </a:t>
            </a:r>
            <a:r>
              <a:rPr lang="es-ES" sz="1400" b="1" dirty="0" smtClean="0"/>
              <a:t>@</a:t>
            </a:r>
            <a:r>
              <a:rPr lang="es-ES" sz="1400" b="1" dirty="0" err="1" smtClean="0"/>
              <a:t>Override</a:t>
            </a:r>
            <a:endParaRPr lang="es-ES" sz="1400" b="1" dirty="0" smtClean="0"/>
          </a:p>
          <a:p>
            <a:r>
              <a:rPr lang="es-ES" sz="1400" dirty="0" smtClean="0"/>
              <a:t>    </a:t>
            </a:r>
            <a:r>
              <a:rPr lang="es-ES" sz="1400" dirty="0" err="1" smtClean="0"/>
              <a:t>public</a:t>
            </a:r>
            <a:r>
              <a:rPr lang="es-ES" sz="1400" dirty="0" smtClean="0"/>
              <a:t> </a:t>
            </a:r>
            <a:r>
              <a:rPr lang="es-ES" sz="1400" dirty="0" err="1" smtClean="0"/>
              <a:t>void</a:t>
            </a:r>
            <a:r>
              <a:rPr lang="es-ES" sz="1400" dirty="0" smtClean="0"/>
              <a:t> test() </a:t>
            </a:r>
            <a:r>
              <a:rPr lang="es-ES" sz="1400" dirty="0" err="1" smtClean="0"/>
              <a:t>throws</a:t>
            </a:r>
            <a:r>
              <a:rPr lang="es-ES" sz="1400" dirty="0" smtClean="0"/>
              <a:t> </a:t>
            </a:r>
            <a:r>
              <a:rPr lang="es-ES" sz="1400" dirty="0" err="1" smtClean="0"/>
              <a:t>SQLException</a:t>
            </a:r>
            <a:r>
              <a:rPr lang="es-ES" sz="1400" dirty="0" smtClean="0"/>
              <a:t>{ } //error compilación.</a:t>
            </a:r>
          </a:p>
          <a:p>
            <a:r>
              <a:rPr lang="es-ES" sz="1400" dirty="0" smtClean="0"/>
              <a:t>}</a:t>
            </a:r>
            <a:endParaRPr lang="es-ES" sz="1400" dirty="0"/>
          </a:p>
        </p:txBody>
      </p:sp>
      <p:sp>
        <p:nvSpPr>
          <p:cNvPr id="12" name="11 Llamada rectangular"/>
          <p:cNvSpPr/>
          <p:nvPr/>
        </p:nvSpPr>
        <p:spPr>
          <a:xfrm>
            <a:off x="251520" y="3219822"/>
            <a:ext cx="1440160" cy="648072"/>
          </a:xfrm>
          <a:prstGeom prst="wedgeRectCallout">
            <a:avLst>
              <a:gd name="adj1" fmla="val 29777"/>
              <a:gd name="adj2" fmla="val -12971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CuadroTexto"/>
          <p:cNvSpPr txBox="1"/>
          <p:nvPr/>
        </p:nvSpPr>
        <p:spPr>
          <a:xfrm>
            <a:off x="323528" y="3219822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El tipo devolución debería ser </a:t>
            </a:r>
            <a:r>
              <a:rPr lang="es-ES" sz="1200" dirty="0" err="1" smtClean="0"/>
              <a:t>void</a:t>
            </a:r>
            <a:endParaRPr lang="es-ES" sz="1200" dirty="0"/>
          </a:p>
        </p:txBody>
      </p:sp>
      <p:sp>
        <p:nvSpPr>
          <p:cNvPr id="14" name="13 Llamada rectangular"/>
          <p:cNvSpPr/>
          <p:nvPr/>
        </p:nvSpPr>
        <p:spPr>
          <a:xfrm>
            <a:off x="6876256" y="3291830"/>
            <a:ext cx="2016224" cy="504056"/>
          </a:xfrm>
          <a:prstGeom prst="wedgeRectCallout">
            <a:avLst>
              <a:gd name="adj1" fmla="val -96753"/>
              <a:gd name="adj2" fmla="val 203581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CuadroTexto"/>
          <p:cNvSpPr txBox="1"/>
          <p:nvPr/>
        </p:nvSpPr>
        <p:spPr>
          <a:xfrm>
            <a:off x="6876256" y="3291830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Excepción no declarada en la superclase</a:t>
            </a:r>
            <a:endParaRPr lang="es-ES" sz="1200" dirty="0"/>
          </a:p>
        </p:txBody>
      </p:sp>
      <p:sp>
        <p:nvSpPr>
          <p:cNvPr id="16" name="15 Llamada rectangular"/>
          <p:cNvSpPr/>
          <p:nvPr/>
        </p:nvSpPr>
        <p:spPr>
          <a:xfrm>
            <a:off x="3563888" y="1779662"/>
            <a:ext cx="1440160" cy="504056"/>
          </a:xfrm>
          <a:prstGeom prst="wedgeRectCallout">
            <a:avLst>
              <a:gd name="adj1" fmla="val 86598"/>
              <a:gd name="adj2" fmla="val 134248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CuadroTexto"/>
          <p:cNvSpPr txBox="1"/>
          <p:nvPr/>
        </p:nvSpPr>
        <p:spPr>
          <a:xfrm>
            <a:off x="3635896" y="1779662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Ámbito inferior a </a:t>
            </a:r>
            <a:r>
              <a:rPr lang="es-ES" sz="1200" dirty="0" err="1" smtClean="0"/>
              <a:t>public</a:t>
            </a:r>
            <a:endParaRPr lang="es-ES" sz="12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ppt/theme/themeOverride2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ppt/theme/themeOverride3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ppt/theme/themeOverride4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ppt/theme/themeOverride5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ppt/theme/themeOverride6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ppt/theme/themeOverride7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13495</TotalTime>
  <Words>531</Words>
  <Application>Microsoft Office PowerPoint</Application>
  <PresentationFormat>Presentación en pantalla (16:9)</PresentationFormat>
  <Paragraphs>132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Mirador</vt:lpstr>
      <vt:lpstr>sobrescritura  de métodos</vt:lpstr>
      <vt:lpstr>Diapositiva 2</vt:lpstr>
      <vt:lpstr>Diapositiva 3</vt:lpstr>
      <vt:lpstr>Diapositiva 4</vt:lpstr>
      <vt:lpstr>Diapositiva 5</vt:lpstr>
      <vt:lpstr>Diapositiva 6</vt:lpstr>
      <vt:lpstr>Diapositiva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AngularJS 2</dc:title>
  <dc:creator>antonio martin</dc:creator>
  <cp:lastModifiedBy>Antonio</cp:lastModifiedBy>
  <cp:revision>122</cp:revision>
  <dcterms:created xsi:type="dcterms:W3CDTF">2016-05-07T10:27:15Z</dcterms:created>
  <dcterms:modified xsi:type="dcterms:W3CDTF">2022-07-20T13:41:34Z</dcterms:modified>
</cp:coreProperties>
</file>