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7" r:id="rId5"/>
    <p:sldId id="269" r:id="rId6"/>
    <p:sldId id="268" r:id="rId7"/>
    <p:sldId id="272" r:id="rId8"/>
    <p:sldId id="270" r:id="rId9"/>
    <p:sldId id="271" r:id="rId10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648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12/08/2022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12/08/2022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12/08/2022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12/08/2022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12/08/2022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12/08/2022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12/08/2022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12/08/2022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12/08/2022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Interfaces</a:t>
            </a:r>
            <a:endParaRPr lang="es-ES" sz="4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s-ES" sz="3600" b="1" dirty="0" smtClean="0"/>
              <a:t>Definición y creación</a:t>
            </a:r>
            <a:endParaRPr lang="es-ES" sz="36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23528" y="987574"/>
            <a:ext cx="8424936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interfaz es un conjunto de métodos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abstractos públicos.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 objetivo es definir el formato de ciertos métodos, que posteriormente las clases se encargarán de implementar.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crean en archivos .java, utilizando la palabra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interface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059832" y="3003798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b="1" dirty="0" smtClean="0"/>
              <a:t>interface </a:t>
            </a:r>
            <a:r>
              <a:rPr lang="es-ES" dirty="0" smtClean="0"/>
              <a:t>Operaciones{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void</a:t>
            </a:r>
            <a:r>
              <a:rPr lang="es-ES" dirty="0" smtClean="0"/>
              <a:t> girar(</a:t>
            </a:r>
            <a:r>
              <a:rPr lang="es-ES" dirty="0" err="1" smtClean="0"/>
              <a:t>int</a:t>
            </a:r>
            <a:r>
              <a:rPr lang="es-ES" dirty="0" smtClean="0"/>
              <a:t> grados);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int</a:t>
            </a:r>
            <a:r>
              <a:rPr lang="es-ES" dirty="0" smtClean="0"/>
              <a:t> invertir();</a:t>
            </a:r>
          </a:p>
          <a:p>
            <a:r>
              <a:rPr lang="es-ES" dirty="0" smtClean="0"/>
              <a:t>}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27584" y="4155926"/>
            <a:ext cx="2016224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Como los métodos solo pueden ser públicos y abstractos, se pueden omitir las palabras </a:t>
            </a:r>
            <a:r>
              <a:rPr lang="es-ES" sz="1000" i="1" dirty="0" err="1" smtClean="0"/>
              <a:t>abstract</a:t>
            </a:r>
            <a:r>
              <a:rPr lang="es-ES" sz="1000" dirty="0" smtClean="0"/>
              <a:t> y </a:t>
            </a:r>
            <a:r>
              <a:rPr lang="es-ES" sz="1000" i="1" dirty="0" err="1" smtClean="0"/>
              <a:t>public</a:t>
            </a:r>
            <a:endParaRPr lang="es-ES" sz="1000" i="1" dirty="0"/>
          </a:p>
        </p:txBody>
      </p:sp>
      <p:cxnSp>
        <p:nvCxnSpPr>
          <p:cNvPr id="7" name="6 Conector recto de flecha"/>
          <p:cNvCxnSpPr>
            <a:stCxn id="6" idx="0"/>
          </p:cNvCxnSpPr>
          <p:nvPr/>
        </p:nvCxnSpPr>
        <p:spPr>
          <a:xfrm flipV="1">
            <a:off x="1835696" y="3651870"/>
            <a:ext cx="14401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 fontScale="90000"/>
          </a:bodyPr>
          <a:lstStyle/>
          <a:p>
            <a:r>
              <a:rPr lang="es-ES" sz="3600" b="1" dirty="0" smtClean="0"/>
              <a:t>Implementación de una interfaz</a:t>
            </a:r>
            <a:endParaRPr lang="es-ES" sz="36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987574"/>
            <a:ext cx="7416824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que implementa una interfaz está obligada a sobrescribir (implementar) todos los métodos de la misma.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4932040" y="2355726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Test </a:t>
            </a:r>
            <a:r>
              <a:rPr lang="es-ES" sz="1200" b="1" dirty="0" err="1" smtClean="0"/>
              <a:t>implements</a:t>
            </a:r>
            <a:r>
              <a:rPr lang="es-ES" sz="1200" dirty="0" smtClean="0"/>
              <a:t> Operaciones{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girar(</a:t>
            </a:r>
            <a:r>
              <a:rPr lang="es-ES" sz="1200" dirty="0" err="1" smtClean="0"/>
              <a:t>int</a:t>
            </a:r>
            <a:r>
              <a:rPr lang="es-ES" sz="1200" dirty="0" smtClean="0"/>
              <a:t> grados){</a:t>
            </a:r>
          </a:p>
          <a:p>
            <a:r>
              <a:rPr lang="es-ES" sz="1200" dirty="0" smtClean="0"/>
              <a:t>    :</a:t>
            </a:r>
          </a:p>
          <a:p>
            <a:r>
              <a:rPr lang="es-ES" sz="1200" dirty="0" smtClean="0"/>
              <a:t>    }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int</a:t>
            </a:r>
            <a:r>
              <a:rPr lang="es-ES" sz="1200" dirty="0" smtClean="0"/>
              <a:t> invertir(){</a:t>
            </a:r>
          </a:p>
          <a:p>
            <a:r>
              <a:rPr lang="es-ES" sz="1200" dirty="0" smtClean="0"/>
              <a:t>    :</a:t>
            </a:r>
          </a:p>
          <a:p>
            <a:r>
              <a:rPr lang="es-ES" sz="1200" dirty="0" smtClean="0"/>
              <a:t>    }</a:t>
            </a:r>
          </a:p>
          <a:p>
            <a:endParaRPr lang="es-ES" sz="1200" dirty="0" smtClean="0"/>
          </a:p>
          <a:p>
            <a:r>
              <a:rPr lang="es-ES" sz="1200" dirty="0" smtClean="0"/>
              <a:t>}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699792" y="3219822"/>
            <a:ext cx="2016224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Al implementar los métodos en la clase, es obligatorio indicar el modificador </a:t>
            </a:r>
            <a:r>
              <a:rPr lang="es-ES" sz="1000" i="1" dirty="0" err="1" smtClean="0"/>
              <a:t>public</a:t>
            </a:r>
            <a:r>
              <a:rPr lang="es-ES" sz="1000" dirty="0" smtClean="0"/>
              <a:t>.</a:t>
            </a:r>
            <a:endParaRPr lang="es-ES" sz="1000" i="1" dirty="0"/>
          </a:p>
        </p:txBody>
      </p:sp>
      <p:cxnSp>
        <p:nvCxnSpPr>
          <p:cNvPr id="8" name="7 Conector recto de flecha"/>
          <p:cNvCxnSpPr>
            <a:stCxn id="6" idx="0"/>
          </p:cNvCxnSpPr>
          <p:nvPr/>
        </p:nvCxnSpPr>
        <p:spPr>
          <a:xfrm flipV="1">
            <a:off x="3707904" y="2715766"/>
            <a:ext cx="151216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6" idx="0"/>
          </p:cNvCxnSpPr>
          <p:nvPr/>
        </p:nvCxnSpPr>
        <p:spPr>
          <a:xfrm>
            <a:off x="3707904" y="321982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 redondeado"/>
          <p:cNvSpPr/>
          <p:nvPr/>
        </p:nvSpPr>
        <p:spPr>
          <a:xfrm>
            <a:off x="687824" y="2283718"/>
            <a:ext cx="136815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683568" y="22960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Operaciones</a:t>
            </a:r>
            <a:endParaRPr lang="es-ES" i="1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683568" y="3291830"/>
            <a:ext cx="136815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1043608" y="3291830"/>
            <a:ext cx="7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Test</a:t>
            </a:r>
            <a:endParaRPr lang="es-ES" dirty="0"/>
          </a:p>
        </p:txBody>
      </p:sp>
      <p:cxnSp>
        <p:nvCxnSpPr>
          <p:cNvPr id="17" name="16 Conector recto de flecha"/>
          <p:cNvCxnSpPr/>
          <p:nvPr/>
        </p:nvCxnSpPr>
        <p:spPr>
          <a:xfrm flipV="1">
            <a:off x="1331640" y="2731062"/>
            <a:ext cx="0" cy="56076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 fontScale="90000"/>
          </a:bodyPr>
          <a:lstStyle/>
          <a:p>
            <a:r>
              <a:rPr lang="es-ES" sz="3600" b="1" dirty="0" smtClean="0"/>
              <a:t>Flexibilidad de las interfaces</a:t>
            </a:r>
            <a:endParaRPr lang="es-ES" sz="36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39552" y="843558"/>
            <a:ext cx="7488832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puede implementar varias interfaces: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puede heredar otra clase y, a su vez, implementar una o varias interfaces: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1835696" y="1275606"/>
            <a:ext cx="4464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Test </a:t>
            </a:r>
            <a:r>
              <a:rPr lang="es-ES" sz="1200" b="1" dirty="0" err="1" smtClean="0"/>
              <a:t>implements</a:t>
            </a:r>
            <a:r>
              <a:rPr lang="es-ES" sz="1200" dirty="0" smtClean="0"/>
              <a:t> Operaciones, </a:t>
            </a:r>
            <a:r>
              <a:rPr lang="es-ES" sz="1200" dirty="0" err="1" smtClean="0"/>
              <a:t>OtraInterfaz</a:t>
            </a:r>
            <a:r>
              <a:rPr lang="es-ES" sz="1200" dirty="0" smtClean="0"/>
              <a:t>{</a:t>
            </a:r>
          </a:p>
          <a:p>
            <a:r>
              <a:rPr lang="es-ES" sz="1200" dirty="0" smtClean="0"/>
              <a:t>    //implementación de todos los métodos de Operaciones</a:t>
            </a:r>
          </a:p>
          <a:p>
            <a:r>
              <a:rPr lang="es-ES" sz="1200" dirty="0" smtClean="0"/>
              <a:t>    //y </a:t>
            </a:r>
            <a:r>
              <a:rPr lang="es-ES" sz="1200" dirty="0" err="1" smtClean="0"/>
              <a:t>OtraInterfaz</a:t>
            </a:r>
            <a:endParaRPr lang="es-ES" sz="1200" dirty="0" smtClean="0"/>
          </a:p>
          <a:p>
            <a:endParaRPr lang="es-ES" sz="1200" dirty="0" smtClean="0"/>
          </a:p>
          <a:p>
            <a:r>
              <a:rPr lang="es-ES" sz="1200" dirty="0" smtClean="0"/>
              <a:t>}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995936" y="3507854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Circulo </a:t>
            </a:r>
            <a:r>
              <a:rPr lang="es-ES" sz="1200" b="1" dirty="0" err="1" smtClean="0"/>
              <a:t>extends</a:t>
            </a:r>
            <a:r>
              <a:rPr lang="es-ES" sz="1200" dirty="0" smtClean="0"/>
              <a:t> Figura </a:t>
            </a:r>
            <a:r>
              <a:rPr lang="es-ES" sz="1200" b="1" dirty="0" err="1" smtClean="0"/>
              <a:t>implements</a:t>
            </a:r>
            <a:r>
              <a:rPr lang="es-ES" sz="1200" dirty="0" smtClean="0"/>
              <a:t> </a:t>
            </a:r>
            <a:r>
              <a:rPr lang="es-ES" sz="1200" dirty="0" err="1" smtClean="0"/>
              <a:t>Operaciones,OtraInterfaz</a:t>
            </a:r>
            <a:r>
              <a:rPr lang="es-ES" sz="1200" dirty="0" smtClean="0"/>
              <a:t> {</a:t>
            </a:r>
          </a:p>
          <a:p>
            <a:r>
              <a:rPr lang="es-ES" sz="1200" dirty="0" smtClean="0"/>
              <a:t>    :</a:t>
            </a:r>
          </a:p>
          <a:p>
            <a:endParaRPr lang="es-ES" sz="1200" dirty="0" smtClean="0"/>
          </a:p>
          <a:p>
            <a:r>
              <a:rPr lang="es-ES" sz="1200" dirty="0" smtClean="0"/>
              <a:t>}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551920" y="3579862"/>
            <a:ext cx="71582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57986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Figura</a:t>
            </a:r>
            <a:endParaRPr lang="es-ES" sz="1400" dirty="0"/>
          </a:p>
        </p:txBody>
      </p:sp>
      <p:cxnSp>
        <p:nvCxnSpPr>
          <p:cNvPr id="18" name="17 Conector recto de flecha"/>
          <p:cNvCxnSpPr/>
          <p:nvPr/>
        </p:nvCxnSpPr>
        <p:spPr>
          <a:xfrm flipV="1">
            <a:off x="2267744" y="4011910"/>
            <a:ext cx="360040" cy="36004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1551920" y="4227934"/>
            <a:ext cx="71582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1547664" y="422793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Circulo</a:t>
            </a:r>
            <a:endParaRPr lang="es-ES" sz="1400" dirty="0"/>
          </a:p>
        </p:txBody>
      </p:sp>
      <p:cxnSp>
        <p:nvCxnSpPr>
          <p:cNvPr id="22" name="21 Conector recto de flecha"/>
          <p:cNvCxnSpPr>
            <a:endCxn id="11" idx="2"/>
          </p:cNvCxnSpPr>
          <p:nvPr/>
        </p:nvCxnSpPr>
        <p:spPr>
          <a:xfrm flipV="1">
            <a:off x="1907704" y="3939902"/>
            <a:ext cx="21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 redondeado"/>
          <p:cNvSpPr/>
          <p:nvPr/>
        </p:nvSpPr>
        <p:spPr>
          <a:xfrm>
            <a:off x="2632040" y="3795886"/>
            <a:ext cx="10038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2627784" y="383769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/>
              <a:t>Operaciones</a:t>
            </a:r>
            <a:endParaRPr lang="es-ES" sz="1200" i="1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2632040" y="4443958"/>
            <a:ext cx="10038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2602560" y="444395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err="1" smtClean="0"/>
              <a:t>OtraInterfaz</a:t>
            </a:r>
            <a:endParaRPr lang="es-ES" sz="1200" i="1" dirty="0"/>
          </a:p>
        </p:txBody>
      </p:sp>
      <p:cxnSp>
        <p:nvCxnSpPr>
          <p:cNvPr id="34" name="33 Conector recto de flecha"/>
          <p:cNvCxnSpPr>
            <a:stCxn id="20" idx="3"/>
            <a:endCxn id="27" idx="1"/>
          </p:cNvCxnSpPr>
          <p:nvPr/>
        </p:nvCxnSpPr>
        <p:spPr>
          <a:xfrm>
            <a:off x="2339752" y="4381823"/>
            <a:ext cx="262808" cy="20063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147248" cy="857250"/>
          </a:xfrm>
        </p:spPr>
        <p:txBody>
          <a:bodyPr vert="horz" anchor="t">
            <a:normAutofit fontScale="90000"/>
          </a:bodyPr>
          <a:lstStyle/>
          <a:p>
            <a:r>
              <a:rPr lang="es-ES" sz="3600" b="1" dirty="0" smtClean="0"/>
              <a:t>Ejemplos interfaces Java estándar</a:t>
            </a:r>
            <a:endParaRPr lang="es-ES" sz="36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755576" y="915566"/>
            <a:ext cx="7488832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Colecciones: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List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Interfaz que implementan colecciones tipo lista, como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ArrayList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Set. Interfaz que implementan los conjuntos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Map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Interfaz que implementan las tablas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Collection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Interfaz base para trabajar con colecciones. Heredada por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List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SQL: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Connection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ResultSet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600" b="1" dirty="0" smtClean="0"/>
              <a:t>Interfaces y polimorfismo</a:t>
            </a:r>
            <a:endParaRPr lang="es-ES" sz="36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915566"/>
            <a:ext cx="792088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polimorfismo puede aplicarse también con interfaces: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67544" y="1707654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b="1" dirty="0" smtClean="0"/>
              <a:t>interface </a:t>
            </a:r>
            <a:r>
              <a:rPr lang="es-ES" sz="1200" dirty="0" smtClean="0"/>
              <a:t>Operaciones{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void</a:t>
            </a:r>
            <a:r>
              <a:rPr lang="es-ES" sz="1200" dirty="0" smtClean="0"/>
              <a:t> girar(</a:t>
            </a:r>
            <a:r>
              <a:rPr lang="es-ES" sz="1200" dirty="0" err="1" smtClean="0"/>
              <a:t>int</a:t>
            </a:r>
            <a:r>
              <a:rPr lang="es-ES" sz="1200" dirty="0" smtClean="0"/>
              <a:t> grados);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int</a:t>
            </a:r>
            <a:r>
              <a:rPr lang="es-ES" sz="1200" dirty="0" smtClean="0"/>
              <a:t> invertir();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Test </a:t>
            </a:r>
            <a:r>
              <a:rPr lang="es-ES" sz="1200" b="1" dirty="0" err="1" smtClean="0"/>
              <a:t>implements</a:t>
            </a:r>
            <a:r>
              <a:rPr lang="es-ES" sz="1200" dirty="0" smtClean="0"/>
              <a:t> Operaciones {</a:t>
            </a:r>
          </a:p>
          <a:p>
            <a:r>
              <a:rPr lang="es-ES" sz="1200" dirty="0" smtClean="0"/>
              <a:t>   //implementación de girar e invertir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Circulo </a:t>
            </a:r>
            <a:r>
              <a:rPr lang="es-ES" sz="1200" b="1" dirty="0" err="1" smtClean="0"/>
              <a:t>extends</a:t>
            </a:r>
            <a:r>
              <a:rPr lang="es-ES" sz="1200" dirty="0" smtClean="0"/>
              <a:t> Figura </a:t>
            </a:r>
            <a:r>
              <a:rPr lang="es-ES" sz="1200" b="1" dirty="0" err="1" smtClean="0"/>
              <a:t>implements</a:t>
            </a:r>
            <a:r>
              <a:rPr lang="es-ES" sz="1200" dirty="0" smtClean="0"/>
              <a:t> Operaciones{</a:t>
            </a:r>
          </a:p>
          <a:p>
            <a:r>
              <a:rPr lang="es-ES" sz="1200" dirty="0" smtClean="0"/>
              <a:t>    :</a:t>
            </a:r>
          </a:p>
          <a:p>
            <a:endParaRPr lang="es-ES" sz="1200" dirty="0" smtClean="0"/>
          </a:p>
          <a:p>
            <a:r>
              <a:rPr lang="es-ES" sz="1200" dirty="0" smtClean="0"/>
              <a:t>}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148064" y="1779662"/>
            <a:ext cx="31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usoPolimorfismo</a:t>
            </a:r>
            <a:r>
              <a:rPr lang="es-ES" sz="1200" dirty="0" smtClean="0"/>
              <a:t>(new Test(..));</a:t>
            </a:r>
          </a:p>
          <a:p>
            <a:r>
              <a:rPr lang="es-ES" sz="1200" dirty="0" err="1" smtClean="0"/>
              <a:t>usoPolimorfismo</a:t>
            </a:r>
            <a:r>
              <a:rPr lang="es-ES" sz="1200" dirty="0" smtClean="0"/>
              <a:t>(new Circulo(..));</a:t>
            </a:r>
          </a:p>
          <a:p>
            <a:r>
              <a:rPr lang="es-ES" sz="1200" dirty="0" smtClean="0"/>
              <a:t>:</a:t>
            </a:r>
          </a:p>
          <a:p>
            <a:r>
              <a:rPr lang="es-ES" sz="1200" dirty="0" err="1" smtClean="0"/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usoPolimorfismo</a:t>
            </a:r>
            <a:r>
              <a:rPr lang="es-ES" sz="1200" dirty="0" smtClean="0"/>
              <a:t>(Operaciones </a:t>
            </a:r>
            <a:r>
              <a:rPr lang="es-ES" sz="1200" dirty="0" err="1" smtClean="0"/>
              <a:t>op</a:t>
            </a:r>
            <a:r>
              <a:rPr lang="es-ES" sz="1200" dirty="0" smtClean="0"/>
              <a:t>){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op.girar</a:t>
            </a:r>
            <a:r>
              <a:rPr lang="es-ES" sz="1200" dirty="0" smtClean="0"/>
              <a:t>(200);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op.invertir</a:t>
            </a:r>
            <a:r>
              <a:rPr lang="es-ES" sz="1200" dirty="0" smtClean="0"/>
              <a:t>();</a:t>
            </a:r>
          </a:p>
          <a:p>
            <a:r>
              <a:rPr lang="es-ES" sz="1200" dirty="0" smtClean="0"/>
              <a:t>}</a:t>
            </a:r>
          </a:p>
          <a:p>
            <a:endParaRPr lang="es-ES" sz="1200" dirty="0" smtClean="0"/>
          </a:p>
        </p:txBody>
      </p:sp>
      <p:sp>
        <p:nvSpPr>
          <p:cNvPr id="23" name="22 Flecha derecha"/>
          <p:cNvSpPr/>
          <p:nvPr/>
        </p:nvSpPr>
        <p:spPr>
          <a:xfrm>
            <a:off x="4355976" y="242773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28 Conector recto de flecha"/>
          <p:cNvCxnSpPr/>
          <p:nvPr/>
        </p:nvCxnSpPr>
        <p:spPr>
          <a:xfrm flipV="1">
            <a:off x="6732240" y="2571750"/>
            <a:ext cx="28803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5868144" y="3723878"/>
            <a:ext cx="1944216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Opera sobre un objeto de cualquier clase que implemente la interfaz</a:t>
            </a:r>
            <a:endParaRPr lang="es-E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016" y="205979"/>
            <a:ext cx="8604448" cy="857250"/>
          </a:xfrm>
        </p:spPr>
        <p:txBody>
          <a:bodyPr vert="horz" anchor="t">
            <a:normAutofit/>
          </a:bodyPr>
          <a:lstStyle/>
          <a:p>
            <a:r>
              <a:rPr lang="es-ES" b="1" dirty="0" smtClean="0"/>
              <a:t>Polimorfismo </a:t>
            </a:r>
            <a:r>
              <a:rPr lang="es-ES" b="1" dirty="0" smtClean="0"/>
              <a:t>interfaces Java estándar</a:t>
            </a:r>
            <a:endParaRPr lang="es-ES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755576" y="915566"/>
            <a:ext cx="7488832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Clase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Collections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Clase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Arrays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2195736" y="1419622"/>
            <a:ext cx="23855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err="1" smtClean="0"/>
              <a:t>sort</a:t>
            </a:r>
            <a:r>
              <a:rPr lang="es-ES" dirty="0" smtClean="0"/>
              <a:t>(</a:t>
            </a:r>
            <a:r>
              <a:rPr lang="es-ES" b="1" dirty="0" err="1" smtClean="0"/>
              <a:t>List</a:t>
            </a:r>
            <a:r>
              <a:rPr lang="es-ES" b="1" dirty="0" smtClean="0"/>
              <a:t>&lt;T&gt;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reverse(</a:t>
            </a:r>
            <a:r>
              <a:rPr lang="es-ES" b="1" dirty="0" err="1" smtClean="0"/>
              <a:t>List</a:t>
            </a:r>
            <a:r>
              <a:rPr lang="es-ES" b="1" dirty="0" smtClean="0"/>
              <a:t>&lt;?&gt;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2195736" y="2931790"/>
            <a:ext cx="2880320" cy="45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 err="1" smtClean="0"/>
              <a:t>List</a:t>
            </a:r>
            <a:r>
              <a:rPr lang="es-ES" b="1" dirty="0" smtClean="0"/>
              <a:t>&lt;T&gt;</a:t>
            </a:r>
            <a:r>
              <a:rPr lang="es-ES" dirty="0" smtClean="0"/>
              <a:t> </a:t>
            </a:r>
            <a:r>
              <a:rPr lang="es-ES" dirty="0" err="1" smtClean="0"/>
              <a:t>asList</a:t>
            </a:r>
            <a:r>
              <a:rPr lang="es-ES" dirty="0" smtClean="0"/>
              <a:t>(T…e)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 fontScale="90000"/>
          </a:bodyPr>
          <a:lstStyle/>
          <a:p>
            <a:r>
              <a:rPr lang="es-ES" sz="3600" b="1" dirty="0" smtClean="0"/>
              <a:t>Herencia múltiple en interfaces</a:t>
            </a:r>
            <a:endParaRPr lang="es-ES" sz="36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39552" y="915566"/>
            <a:ext cx="7488832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interfaz puede heredar una o varias interfaces: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11560" y="1707654"/>
            <a:ext cx="4248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interface</a:t>
            </a:r>
            <a:r>
              <a:rPr lang="es-ES" sz="1200" b="1" dirty="0" smtClean="0"/>
              <a:t> </a:t>
            </a:r>
            <a:r>
              <a:rPr lang="es-ES" sz="1200" dirty="0" smtClean="0"/>
              <a:t>Operaciones{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void</a:t>
            </a:r>
            <a:r>
              <a:rPr lang="es-ES" sz="1200" dirty="0" smtClean="0"/>
              <a:t> girar(</a:t>
            </a:r>
            <a:r>
              <a:rPr lang="es-ES" sz="1200" dirty="0" err="1" smtClean="0"/>
              <a:t>int</a:t>
            </a:r>
            <a:r>
              <a:rPr lang="es-ES" sz="1200" dirty="0" smtClean="0"/>
              <a:t> grados);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int</a:t>
            </a:r>
            <a:r>
              <a:rPr lang="es-ES" sz="1200" dirty="0" smtClean="0"/>
              <a:t> invertir();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public</a:t>
            </a:r>
            <a:r>
              <a:rPr lang="es-ES" sz="1200" dirty="0" smtClean="0"/>
              <a:t> interface Inter1{</a:t>
            </a:r>
          </a:p>
          <a:p>
            <a:r>
              <a:rPr lang="es-ES" sz="1200" dirty="0" smtClean="0"/>
              <a:t>   </a:t>
            </a:r>
            <a:r>
              <a:rPr lang="es-ES" sz="1200" dirty="0" err="1" smtClean="0"/>
              <a:t>int</a:t>
            </a:r>
            <a:r>
              <a:rPr lang="es-ES" sz="1200" dirty="0" smtClean="0"/>
              <a:t> </a:t>
            </a:r>
            <a:r>
              <a:rPr lang="es-ES" sz="1200" dirty="0" err="1" smtClean="0"/>
              <a:t>miMetodo</a:t>
            </a:r>
            <a:r>
              <a:rPr lang="es-ES" sz="1200" dirty="0" smtClean="0"/>
              <a:t>();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public</a:t>
            </a:r>
            <a:r>
              <a:rPr lang="es-ES" sz="1200" dirty="0" smtClean="0"/>
              <a:t> interface </a:t>
            </a:r>
            <a:r>
              <a:rPr lang="es-ES" sz="1200" dirty="0" err="1" smtClean="0"/>
              <a:t>InterFin</a:t>
            </a:r>
            <a:r>
              <a:rPr lang="es-ES" sz="1200" dirty="0" smtClean="0"/>
              <a:t> </a:t>
            </a:r>
            <a:r>
              <a:rPr lang="es-ES" sz="1200" b="1" dirty="0" err="1" smtClean="0"/>
              <a:t>extends</a:t>
            </a:r>
            <a:r>
              <a:rPr lang="es-ES" sz="1200" dirty="0" smtClean="0"/>
              <a:t> Operaciones,  Inter1{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nuevoMetodo</a:t>
            </a:r>
            <a:r>
              <a:rPr lang="es-ES" sz="1200" dirty="0" smtClean="0"/>
              <a:t>();</a:t>
            </a:r>
          </a:p>
          <a:p>
            <a:r>
              <a:rPr lang="es-ES" sz="1200" dirty="0" smtClean="0"/>
              <a:t>}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427984" y="2283718"/>
            <a:ext cx="100811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203848" y="4083918"/>
            <a:ext cx="2232248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La clase está obligada a implementar los métodos de la interfaz que implementa y los de las interfaces que esta hereda</a:t>
            </a:r>
            <a:endParaRPr lang="es-ES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5364088" y="2067694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Prueba </a:t>
            </a:r>
            <a:r>
              <a:rPr lang="es-ES" sz="1200" b="1" dirty="0" err="1" smtClean="0"/>
              <a:t>implements</a:t>
            </a:r>
            <a:r>
              <a:rPr lang="es-ES" sz="1200" b="1" dirty="0" smtClean="0"/>
              <a:t> </a:t>
            </a:r>
            <a:r>
              <a:rPr lang="es-ES" sz="1200" dirty="0" err="1" smtClean="0"/>
              <a:t>InterFin</a:t>
            </a:r>
            <a:r>
              <a:rPr lang="es-ES" sz="1200" dirty="0" smtClean="0"/>
              <a:t>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girar(</a:t>
            </a:r>
            <a:r>
              <a:rPr lang="es-ES" sz="1200" dirty="0" err="1" smtClean="0"/>
              <a:t>int</a:t>
            </a:r>
            <a:r>
              <a:rPr lang="es-ES" sz="1200" dirty="0" smtClean="0"/>
              <a:t> grados){…}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int</a:t>
            </a:r>
            <a:r>
              <a:rPr lang="es-ES" sz="1200" dirty="0" smtClean="0"/>
              <a:t> invertir(){…}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 </a:t>
            </a:r>
            <a:r>
              <a:rPr lang="es-ES" sz="1200" dirty="0" err="1" smtClean="0"/>
              <a:t>int</a:t>
            </a:r>
            <a:r>
              <a:rPr lang="es-ES" sz="1200" dirty="0" smtClean="0"/>
              <a:t> </a:t>
            </a:r>
            <a:r>
              <a:rPr lang="es-ES" sz="1200" dirty="0" err="1" smtClean="0"/>
              <a:t>miMetodo</a:t>
            </a:r>
            <a:r>
              <a:rPr lang="es-ES" sz="1200" dirty="0" smtClean="0"/>
              <a:t>(){…}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nuevoMetodo</a:t>
            </a:r>
            <a:r>
              <a:rPr lang="es-ES" sz="1200" dirty="0" smtClean="0"/>
              <a:t>(){…}</a:t>
            </a:r>
          </a:p>
          <a:p>
            <a:r>
              <a:rPr lang="es-ES" sz="1200" dirty="0" smtClean="0"/>
              <a:t>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 fontScale="90000"/>
          </a:bodyPr>
          <a:lstStyle/>
          <a:p>
            <a:r>
              <a:rPr lang="es-ES" sz="3600" b="1" dirty="0" smtClean="0"/>
              <a:t>Otros elementos en una interfaz</a:t>
            </a:r>
            <a:endParaRPr lang="es-ES" sz="36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7544" y="915566"/>
            <a:ext cx="7488832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interfaz puede incluir, además de métodos abstractos, constantes públicas y estáticas: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Y más cosas desde Java 8, que estudiaremos en la próxima lección…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187624" y="1772111"/>
            <a:ext cx="396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interface</a:t>
            </a:r>
            <a:r>
              <a:rPr lang="es-ES" sz="1200" b="1" dirty="0" smtClean="0"/>
              <a:t> </a:t>
            </a:r>
            <a:r>
              <a:rPr lang="es-ES" sz="1200" dirty="0" smtClean="0"/>
              <a:t>Operaciones{</a:t>
            </a:r>
          </a:p>
          <a:p>
            <a:r>
              <a:rPr lang="es-ES" sz="1200" b="1" dirty="0" smtClean="0"/>
              <a:t>    </a:t>
            </a:r>
            <a:r>
              <a:rPr lang="es-ES" sz="1200" b="1" dirty="0" err="1" smtClean="0"/>
              <a:t>int</a:t>
            </a:r>
            <a:r>
              <a:rPr lang="es-ES" sz="1200" b="1" dirty="0" smtClean="0"/>
              <a:t> data=100;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void</a:t>
            </a:r>
            <a:r>
              <a:rPr lang="es-ES" sz="1200" dirty="0" smtClean="0"/>
              <a:t> girar(</a:t>
            </a:r>
            <a:r>
              <a:rPr lang="es-ES" sz="1200" dirty="0" err="1" smtClean="0"/>
              <a:t>int</a:t>
            </a:r>
            <a:r>
              <a:rPr lang="es-ES" sz="1200" dirty="0" smtClean="0"/>
              <a:t> grados);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int</a:t>
            </a:r>
            <a:r>
              <a:rPr lang="es-ES" sz="1200" dirty="0" smtClean="0"/>
              <a:t> invertir();</a:t>
            </a:r>
          </a:p>
          <a:p>
            <a:r>
              <a:rPr lang="es-ES" sz="1200" dirty="0" smtClean="0"/>
              <a:t>}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H="1" flipV="1">
            <a:off x="2483768" y="2067694"/>
            <a:ext cx="259228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5076056" y="1851670"/>
            <a:ext cx="1944216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Por defecto es </a:t>
            </a:r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static</a:t>
            </a:r>
            <a:r>
              <a:rPr lang="es-ES" sz="1000" dirty="0" smtClean="0"/>
              <a:t> final. Pueden omitirse estas palabras reservadas</a:t>
            </a:r>
            <a:endParaRPr lang="es-E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2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3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4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5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6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7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8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8296</TotalTime>
  <Words>526</Words>
  <Application>Microsoft Office PowerPoint</Application>
  <PresentationFormat>Presentación en pantalla (16:9)</PresentationFormat>
  <Paragraphs>159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Mirador</vt:lpstr>
      <vt:lpstr>Interfaces</vt:lpstr>
      <vt:lpstr>Definición y creación</vt:lpstr>
      <vt:lpstr>Implementación de una interfaz</vt:lpstr>
      <vt:lpstr>Flexibilidad de las interfaces</vt:lpstr>
      <vt:lpstr>Ejemplos interfaces Java estándar</vt:lpstr>
      <vt:lpstr>Interfaces y polimorfismo</vt:lpstr>
      <vt:lpstr>Polimorfismo interfaces Java estándar</vt:lpstr>
      <vt:lpstr>Herencia múltiple en interfaces</vt:lpstr>
      <vt:lpstr>Otros elementos en una interfaz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41</cp:revision>
  <dcterms:created xsi:type="dcterms:W3CDTF">2017-04-22T22:25:01Z</dcterms:created>
  <dcterms:modified xsi:type="dcterms:W3CDTF">2022-08-12T08:35:50Z</dcterms:modified>
</cp:coreProperties>
</file>