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9" r:id="rId7"/>
    <p:sldId id="286" r:id="rId8"/>
    <p:sldId id="270" r:id="rId9"/>
    <p:sldId id="271" r:id="rId10"/>
    <p:sldId id="268" r:id="rId11"/>
    <p:sldId id="283" r:id="rId12"/>
    <p:sldId id="272" r:id="rId13"/>
    <p:sldId id="278" r:id="rId14"/>
    <p:sldId id="273" r:id="rId15"/>
    <p:sldId id="274" r:id="rId16"/>
    <p:sldId id="275" r:id="rId17"/>
    <p:sldId id="276" r:id="rId18"/>
    <p:sldId id="277" r:id="rId1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1059582"/>
            <a:ext cx="6766520" cy="1372321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Principales métodos de </a:t>
            </a:r>
            <a:r>
              <a:rPr lang="es-ES" sz="4000" dirty="0" err="1" smtClean="0"/>
              <a:t>Stream</a:t>
            </a:r>
            <a:endParaRPr lang="es-ES" sz="4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77155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&lt;R&gt;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T, 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extends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Transforma cada elemento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otro según el criterio definido por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se le pasa como parámetro: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mapToInt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ToIntFunction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Aplica una función a cada elemento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genera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cada elemento. El resultado se devuelve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Transformación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195736" y="2067694"/>
            <a:ext cx="492922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String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("</a:t>
            </a:r>
            <a:r>
              <a:rPr lang="pt-BR" sz="1400" dirty="0" smtClean="0"/>
              <a:t>Juan," "Maria", "Ana")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//genera un </a:t>
            </a:r>
            <a:r>
              <a:rPr lang="es-ES" sz="1400" dirty="0" err="1" smtClean="0"/>
              <a:t>Stream</a:t>
            </a:r>
            <a:r>
              <a:rPr lang="es-ES" sz="1400" dirty="0" smtClean="0"/>
              <a:t> con los nombres en mayúsculas</a:t>
            </a:r>
          </a:p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String</a:t>
            </a:r>
            <a:r>
              <a:rPr lang="es-ES" sz="1400" dirty="0" smtClean="0"/>
              <a:t>&gt; st2=st.map(s-&gt;</a:t>
            </a:r>
            <a:r>
              <a:rPr lang="es-ES" sz="1400" dirty="0" err="1" smtClean="0"/>
              <a:t>s.toUpperCase</a:t>
            </a:r>
            <a:r>
              <a:rPr lang="es-ES" sz="1400" dirty="0" smtClean="0"/>
              <a:t>()); </a:t>
            </a:r>
            <a:endParaRPr lang="es-ES" sz="1400" dirty="0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29520" y="222613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9520" y="222613"/>
            <a:ext cx="131894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intermedios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051720" y="4076367"/>
            <a:ext cx="60167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 smtClean="0"/>
              <a:t>Stream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&gt; </a:t>
            </a:r>
            <a:r>
              <a:rPr lang="es-ES" sz="1200" dirty="0" err="1" smtClean="0"/>
              <a:t>st</a:t>
            </a:r>
            <a:r>
              <a:rPr lang="es-ES" sz="1200" dirty="0" smtClean="0"/>
              <a:t>=</a:t>
            </a:r>
            <a:r>
              <a:rPr lang="es-ES" sz="1200" dirty="0" err="1" smtClean="0"/>
              <a:t>Stream.of</a:t>
            </a:r>
            <a:r>
              <a:rPr lang="es-ES" sz="1200" dirty="0" smtClean="0"/>
              <a:t>("</a:t>
            </a:r>
            <a:r>
              <a:rPr lang="pt-BR" sz="1200" dirty="0" smtClean="0"/>
              <a:t>Juan," "Maria", "Ana")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//muestra la suma de todos los caracteres de los nombres</a:t>
            </a:r>
          </a:p>
          <a:p>
            <a:r>
              <a:rPr lang="es-ES" sz="1200" dirty="0" err="1" smtClean="0"/>
              <a:t>System.out.println</a:t>
            </a:r>
            <a:r>
              <a:rPr lang="es-ES" sz="1200" dirty="0" smtClean="0"/>
              <a:t>(</a:t>
            </a:r>
            <a:r>
              <a:rPr lang="es-ES" sz="1200" dirty="0" err="1" smtClean="0"/>
              <a:t>st</a:t>
            </a:r>
            <a:endParaRPr lang="es-ES" sz="1200" dirty="0" smtClean="0"/>
          </a:p>
          <a:p>
            <a:r>
              <a:rPr lang="es-ES" sz="1200" dirty="0" smtClean="0"/>
              <a:t>	.</a:t>
            </a:r>
            <a:r>
              <a:rPr lang="es-ES" sz="1200" dirty="0" err="1" smtClean="0"/>
              <a:t>mapToInt</a:t>
            </a:r>
            <a:r>
              <a:rPr lang="es-ES" sz="1200" dirty="0" smtClean="0"/>
              <a:t>(s-&gt;</a:t>
            </a:r>
            <a:r>
              <a:rPr lang="es-ES" sz="1200" dirty="0" err="1" smtClean="0"/>
              <a:t>s.length</a:t>
            </a:r>
            <a:r>
              <a:rPr lang="es-ES" sz="1200" dirty="0" smtClean="0"/>
              <a:t>())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sum</a:t>
            </a:r>
            <a:r>
              <a:rPr lang="es-ES" sz="1200" dirty="0" smtClean="0"/>
              <a:t>()); 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67544" y="77155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interfaces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cuyos objetos son obtenidos mediante los métodos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mapToInt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mapToDouble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mapToLong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respectivamente, proporcionan los siguientes métodos de cálculo: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Método final que devuelve la suma de todos los elementos del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En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DoubleStream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LongStream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tipo de devolución es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respectivamente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Método final que devuelve la media encapsulada en un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en los tres casos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OptionalInt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max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y min(). Devuelven el mayor y menor de los números, respectivamente. En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DoubleStream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LongStream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tipo de devolución es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OptionalLong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respectivamente.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tipos primitivos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67544" y="843558"/>
            <a:ext cx="814393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Stream&lt;R&gt;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flatMap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 Stream&lt;R&gt;&gt; mapper).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Devuelve un nuevo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resultante de unir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generados por la aplicación de una función sobre cada elemento.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Ejemplo: Partiendo de una lista de listas de nombres, calcular cuantos nombres en total tienen más de 4 caracteres: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Transformación y aplanamiento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187624" y="3075806"/>
            <a:ext cx="621510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 smtClean="0"/>
              <a:t>List</a:t>
            </a:r>
            <a:r>
              <a:rPr lang="es-ES" sz="1200" dirty="0" smtClean="0"/>
              <a:t>&lt;</a:t>
            </a:r>
            <a:r>
              <a:rPr lang="es-ES" sz="1200" dirty="0" err="1" smtClean="0"/>
              <a:t>List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&gt;&gt; datos=</a:t>
            </a:r>
            <a:r>
              <a:rPr lang="es-ES" sz="1200" dirty="0" err="1" smtClean="0"/>
              <a:t>Arrays.asList</a:t>
            </a:r>
            <a:r>
              <a:rPr lang="es-ES" sz="1200" dirty="0" smtClean="0"/>
              <a:t>(</a:t>
            </a:r>
            <a:r>
              <a:rPr lang="es-ES" sz="1200" dirty="0" err="1" smtClean="0"/>
              <a:t>Arrays.asList</a:t>
            </a:r>
            <a:r>
              <a:rPr lang="es-ES" sz="1200" dirty="0" smtClean="0"/>
              <a:t>("</a:t>
            </a:r>
            <a:r>
              <a:rPr lang="es-ES" sz="1200" dirty="0" err="1" smtClean="0"/>
              <a:t>Gema","María","Carlos</a:t>
            </a:r>
            <a:r>
              <a:rPr lang="es-ES" sz="1200" dirty="0" smtClean="0"/>
              <a:t>"),</a:t>
            </a:r>
            <a:endParaRPr lang="es-ES" sz="1200" dirty="0" smtClean="0"/>
          </a:p>
          <a:p>
            <a:r>
              <a:rPr lang="es-ES" sz="1200" dirty="0" smtClean="0"/>
              <a:t>		                         </a:t>
            </a:r>
            <a:r>
              <a:rPr lang="es-ES" sz="1200" dirty="0" err="1" smtClean="0"/>
              <a:t>Arrays.asList</a:t>
            </a:r>
            <a:r>
              <a:rPr lang="es-ES" sz="1200" dirty="0" smtClean="0"/>
              <a:t> </a:t>
            </a:r>
            <a:r>
              <a:rPr lang="es-ES" sz="1200" dirty="0" smtClean="0"/>
              <a:t>("</a:t>
            </a:r>
            <a:r>
              <a:rPr lang="es-ES" sz="1200" dirty="0" err="1" smtClean="0"/>
              <a:t>Laura","Ana","Luis</a:t>
            </a:r>
            <a:r>
              <a:rPr lang="es-ES" sz="1200" dirty="0" smtClean="0"/>
              <a:t>"));</a:t>
            </a:r>
            <a:endParaRPr lang="es-ES" sz="1200" dirty="0" smtClean="0"/>
          </a:p>
          <a:p>
            <a:r>
              <a:rPr lang="es-ES" sz="1200" dirty="0" err="1" smtClean="0"/>
              <a:t>System.out.println</a:t>
            </a:r>
            <a:r>
              <a:rPr lang="es-ES" sz="1200" dirty="0" smtClean="0"/>
              <a:t>(</a:t>
            </a:r>
            <a:r>
              <a:rPr lang="es-ES" sz="1200" dirty="0" err="1" smtClean="0"/>
              <a:t>datos.stream</a:t>
            </a:r>
            <a:r>
              <a:rPr lang="es-ES" sz="1200" dirty="0" smtClean="0"/>
              <a:t>()</a:t>
            </a:r>
          </a:p>
          <a:p>
            <a:r>
              <a:rPr lang="es-ES" sz="1200" dirty="0" smtClean="0"/>
              <a:t>		.</a:t>
            </a:r>
            <a:r>
              <a:rPr lang="es-ES" sz="1200" dirty="0" err="1" smtClean="0"/>
              <a:t>flatMap</a:t>
            </a:r>
            <a:r>
              <a:rPr lang="es-ES" sz="1200" dirty="0" smtClean="0"/>
              <a:t>(l-&gt;</a:t>
            </a:r>
            <a:r>
              <a:rPr lang="es-ES" sz="1200" dirty="0" err="1" smtClean="0"/>
              <a:t>l.stream</a:t>
            </a:r>
            <a:r>
              <a:rPr lang="es-ES" sz="1200" dirty="0" smtClean="0"/>
              <a:t>().</a:t>
            </a:r>
            <a:r>
              <a:rPr lang="es-ES" sz="1200" dirty="0" err="1" smtClean="0"/>
              <a:t>map</a:t>
            </a:r>
            <a:r>
              <a:rPr lang="es-ES" sz="1200" dirty="0" smtClean="0"/>
              <a:t>(s-&gt;</a:t>
            </a:r>
            <a:r>
              <a:rPr lang="es-ES" sz="1200" dirty="0" err="1" smtClean="0"/>
              <a:t>s.length</a:t>
            </a:r>
            <a:r>
              <a:rPr lang="es-ES" sz="1200" dirty="0" smtClean="0"/>
              <a:t>()))</a:t>
            </a:r>
          </a:p>
          <a:p>
            <a:r>
              <a:rPr lang="es-ES" sz="1200" dirty="0" smtClean="0"/>
              <a:t>		.</a:t>
            </a:r>
            <a:r>
              <a:rPr lang="es-ES" sz="1200" dirty="0" err="1" smtClean="0"/>
              <a:t>filter</a:t>
            </a:r>
            <a:r>
              <a:rPr lang="es-ES" sz="1200" dirty="0" smtClean="0"/>
              <a:t>(n-&gt;n&gt;4)</a:t>
            </a:r>
          </a:p>
          <a:p>
            <a:r>
              <a:rPr lang="es-ES" sz="1200" dirty="0" smtClean="0"/>
              <a:t>		.</a:t>
            </a:r>
            <a:r>
              <a:rPr lang="es-ES" sz="1200" dirty="0" err="1" smtClean="0"/>
              <a:t>count</a:t>
            </a:r>
            <a:r>
              <a:rPr lang="es-ES" sz="1200" dirty="0" smtClean="0"/>
              <a:t>());</a:t>
            </a:r>
          </a:p>
          <a:p>
            <a:endParaRPr lang="es-ES" sz="12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812360" y="267494"/>
            <a:ext cx="1214446" cy="571504"/>
          </a:xfrm>
          <a:prstGeom prst="wedgeRoundRectCallout">
            <a:avLst>
              <a:gd name="adj1" fmla="val -58148"/>
              <a:gd name="adj2" fmla="val 22500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812360" y="267494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 intermedio</a:t>
            </a:r>
            <a:endParaRPr lang="es-ES" sz="1400" b="1" dirty="0">
              <a:solidFill>
                <a:schemeClr val="accent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 intermedio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52320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52320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 intermedio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87574"/>
            <a:ext cx="785818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peek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(Consumer&lt;? super 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proceso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Aplica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consumer a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cada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Stream,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devolviendo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un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nuevo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idéntico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continuar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la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manipulación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los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67046" y="184506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1285852" y="2500312"/>
            <a:ext cx="45720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(20,5,8,3,9);</a:t>
            </a:r>
          </a:p>
          <a:p>
            <a:r>
              <a:rPr lang="es-ES" sz="1400" dirty="0" smtClean="0"/>
              <a:t>//muestra los pares y el total de éstos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("total</a:t>
            </a:r>
            <a:r>
              <a:rPr lang="es-ES" sz="1400" dirty="0" smtClean="0"/>
              <a:t>: </a:t>
            </a:r>
            <a:r>
              <a:rPr lang="es-ES" sz="1400" dirty="0" smtClean="0"/>
              <a:t>"+</a:t>
            </a:r>
            <a:r>
              <a:rPr lang="es-ES" sz="1400" dirty="0" err="1" smtClean="0"/>
              <a:t>nums</a:t>
            </a:r>
            <a:endParaRPr lang="es-ES" sz="1400" dirty="0" smtClean="0"/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filter</a:t>
            </a:r>
            <a:r>
              <a:rPr lang="es-ES" sz="1400" dirty="0" smtClean="0"/>
              <a:t>(n-&gt;n%2==0)</a:t>
            </a:r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peek</a:t>
            </a:r>
            <a:r>
              <a:rPr lang="es-ES" sz="1400" dirty="0" smtClean="0"/>
              <a:t>(n-&gt;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("par</a:t>
            </a:r>
            <a:r>
              <a:rPr lang="es-ES" sz="1400" dirty="0" smtClean="0"/>
              <a:t>: </a:t>
            </a:r>
            <a:r>
              <a:rPr lang="es-ES" sz="1400" dirty="0" smtClean="0"/>
              <a:t>"+</a:t>
            </a:r>
            <a:r>
              <a:rPr lang="es-ES" sz="1400" dirty="0" smtClean="0"/>
              <a:t>n))</a:t>
            </a:r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count</a:t>
            </a:r>
            <a:r>
              <a:rPr lang="es-ES" sz="1400" dirty="0" smtClean="0"/>
              <a:t>());</a:t>
            </a:r>
            <a:endParaRPr lang="es-ES" sz="1400" dirty="0"/>
          </a:p>
        </p:txBody>
      </p:sp>
      <p:sp>
        <p:nvSpPr>
          <p:cNvPr id="9" name="8 Flecha derecha"/>
          <p:cNvSpPr/>
          <p:nvPr/>
        </p:nvSpPr>
        <p:spPr>
          <a:xfrm>
            <a:off x="6000760" y="3214692"/>
            <a:ext cx="428628" cy="214314"/>
          </a:xfrm>
          <a:prstGeom prst="rightArrow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643702" y="3000378"/>
            <a:ext cx="11430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par: 20</a:t>
            </a:r>
          </a:p>
          <a:p>
            <a:r>
              <a:rPr lang="es-ES" sz="1200" dirty="0" smtClean="0"/>
              <a:t>par: 8</a:t>
            </a:r>
          </a:p>
          <a:p>
            <a:r>
              <a:rPr lang="es-ES" sz="1200" dirty="0" smtClean="0"/>
              <a:t>total: 2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Reducción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6876256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876256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</a:t>
            </a:r>
          </a:p>
          <a:p>
            <a:r>
              <a:rPr lang="es-ES" sz="1400" b="1" dirty="0" smtClean="0">
                <a:solidFill>
                  <a:schemeClr val="accent2"/>
                </a:solidFill>
              </a:rPr>
              <a:t>final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87574"/>
            <a:ext cx="803354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reduce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BinaryOperator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accumulator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Realiza la reducción de los elementos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 un único valor, utilizando la función proporcionada como parámetro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Existe una segunda versión del método que recibe un valor inicial y devuelve directamente el resultado: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1500166" y="2357436"/>
            <a:ext cx="5143504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</a:t>
            </a:r>
            <a:r>
              <a:rPr lang="es-ES" sz="1400" i="1" dirty="0" err="1" smtClean="0"/>
              <a:t>of</a:t>
            </a:r>
            <a:r>
              <a:rPr lang="es-ES" sz="1400" i="1" dirty="0" smtClean="0"/>
              <a:t>(20,5,8,3,9);</a:t>
            </a:r>
            <a:endParaRPr lang="es-ES" sz="1400" dirty="0" smtClean="0"/>
          </a:p>
          <a:p>
            <a:r>
              <a:rPr lang="es-ES" sz="1400" dirty="0" smtClean="0"/>
              <a:t>//Calcula la suma de todos los elementos del </a:t>
            </a:r>
            <a:r>
              <a:rPr lang="es-ES" sz="1400" dirty="0" err="1" smtClean="0"/>
              <a:t>Stream</a:t>
            </a:r>
            <a:endParaRPr lang="es-ES" sz="1400" dirty="0" smtClean="0"/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nums</a:t>
            </a:r>
            <a:endParaRPr lang="es-ES" sz="1400" dirty="0" smtClean="0"/>
          </a:p>
          <a:p>
            <a:r>
              <a:rPr lang="es-ES" sz="1400" dirty="0" smtClean="0"/>
              <a:t>               .reduce((</a:t>
            </a:r>
            <a:r>
              <a:rPr lang="es-ES" sz="1400" dirty="0" err="1" smtClean="0"/>
              <a:t>a,b</a:t>
            </a:r>
            <a:r>
              <a:rPr lang="es-ES" sz="1400" dirty="0" smtClean="0"/>
              <a:t>)-&gt;</a:t>
            </a:r>
            <a:r>
              <a:rPr lang="es-ES" sz="1400" dirty="0" err="1" smtClean="0"/>
              <a:t>a+b</a:t>
            </a:r>
            <a:r>
              <a:rPr lang="es-ES" sz="1400" dirty="0" smtClean="0"/>
              <a:t>)</a:t>
            </a:r>
          </a:p>
          <a:p>
            <a:r>
              <a:rPr lang="es-ES" sz="1400" dirty="0" smtClean="0"/>
              <a:t>               .</a:t>
            </a:r>
            <a:r>
              <a:rPr lang="es-ES" sz="1400" dirty="0" err="1" smtClean="0"/>
              <a:t>get</a:t>
            </a:r>
            <a:r>
              <a:rPr lang="es-ES" sz="1400" dirty="0" smtClean="0"/>
              <a:t>());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1043608" y="4227934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T </a:t>
            </a:r>
            <a:r>
              <a:rPr lang="fr-FR" sz="1600" b="1" dirty="0" err="1" smtClean="0"/>
              <a:t>reduce</a:t>
            </a:r>
            <a:r>
              <a:rPr lang="fr-FR" sz="1600" b="1" dirty="0" smtClean="0"/>
              <a:t>(T </a:t>
            </a:r>
            <a:r>
              <a:rPr lang="fr-FR" sz="1600" b="1" dirty="0" err="1" smtClean="0"/>
              <a:t>identity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BinaryOperator</a:t>
            </a:r>
            <a:r>
              <a:rPr lang="fr-FR" sz="1600" b="1" dirty="0" smtClean="0"/>
              <a:t>&lt;T</a:t>
            </a:r>
            <a:r>
              <a:rPr lang="fr-FR" sz="1600" b="1" dirty="0" smtClean="0"/>
              <a:t>&gt; </a:t>
            </a:r>
            <a:r>
              <a:rPr lang="fr-FR" sz="1600" b="1" dirty="0" err="1" smtClean="0"/>
              <a:t>accumulator</a:t>
            </a:r>
            <a:r>
              <a:rPr lang="fr-FR" sz="1600" b="1" dirty="0" smtClean="0"/>
              <a:t>)</a:t>
            </a:r>
            <a:endParaRPr lang="es-E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Reducción a colección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308304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308304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</a:t>
            </a:r>
          </a:p>
          <a:p>
            <a:r>
              <a:rPr lang="es-ES" sz="1400" b="1" dirty="0" smtClean="0">
                <a:solidFill>
                  <a:schemeClr val="accent2"/>
                </a:solidFill>
              </a:rPr>
              <a:t>final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15566"/>
            <a:ext cx="8033546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T, A, R&gt;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un List,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 Set con los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datos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Stream, en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función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la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proporcionada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1187624" y="2147682"/>
            <a:ext cx="55007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 smtClean="0"/>
              <a:t>Stream</a:t>
            </a:r>
            <a:r>
              <a:rPr lang="es-ES" sz="1200" dirty="0" smtClean="0"/>
              <a:t>&lt;</a:t>
            </a:r>
            <a:r>
              <a:rPr lang="es-ES" sz="1200" dirty="0" err="1" smtClean="0"/>
              <a:t>Integer</a:t>
            </a:r>
            <a:r>
              <a:rPr lang="es-ES" sz="1200" dirty="0" smtClean="0"/>
              <a:t>&gt; </a:t>
            </a:r>
            <a:r>
              <a:rPr lang="es-ES" sz="1200" dirty="0" err="1" smtClean="0"/>
              <a:t>nums</a:t>
            </a:r>
            <a:r>
              <a:rPr lang="es-ES" sz="1200" dirty="0" smtClean="0"/>
              <a:t>=</a:t>
            </a:r>
            <a:r>
              <a:rPr lang="es-ES" sz="1200" dirty="0" err="1" smtClean="0"/>
              <a:t>Stream.</a:t>
            </a:r>
            <a:r>
              <a:rPr lang="es-ES" sz="1200" i="1" dirty="0" err="1" smtClean="0"/>
              <a:t>of</a:t>
            </a:r>
            <a:r>
              <a:rPr lang="es-ES" sz="1200" i="1" dirty="0" smtClean="0"/>
              <a:t>(20,5,8,5,3,3,9);</a:t>
            </a:r>
            <a:endParaRPr lang="es-ES" sz="1200" dirty="0" smtClean="0"/>
          </a:p>
          <a:p>
            <a:r>
              <a:rPr lang="es-ES" sz="1200" dirty="0" smtClean="0"/>
              <a:t>//Genera una lista con los elementos del </a:t>
            </a:r>
            <a:r>
              <a:rPr lang="es-ES" sz="1200" dirty="0" err="1" smtClean="0"/>
              <a:t>Stream</a:t>
            </a:r>
            <a:r>
              <a:rPr lang="es-ES" sz="1200" dirty="0" smtClean="0"/>
              <a:t> sin duplicados</a:t>
            </a:r>
          </a:p>
          <a:p>
            <a:r>
              <a:rPr lang="es-ES" sz="1200" dirty="0" err="1" smtClean="0"/>
              <a:t>List</a:t>
            </a:r>
            <a:r>
              <a:rPr lang="es-ES" sz="1200" dirty="0" smtClean="0"/>
              <a:t>&lt;</a:t>
            </a:r>
            <a:r>
              <a:rPr lang="es-ES" sz="1200" dirty="0" err="1" smtClean="0"/>
              <a:t>Integer</a:t>
            </a:r>
            <a:r>
              <a:rPr lang="es-ES" sz="1200" dirty="0" smtClean="0"/>
              <a:t>&gt; lista=</a:t>
            </a:r>
            <a:r>
              <a:rPr lang="es-ES" sz="1200" dirty="0" err="1" smtClean="0"/>
              <a:t>nums.distinct</a:t>
            </a:r>
            <a:r>
              <a:rPr lang="es-ES" sz="1200" dirty="0" smtClean="0"/>
              <a:t>().</a:t>
            </a:r>
            <a:r>
              <a:rPr lang="es-ES" sz="1200" dirty="0" err="1" smtClean="0"/>
              <a:t>collect</a:t>
            </a:r>
            <a:r>
              <a:rPr lang="es-ES" sz="1200" dirty="0" smtClean="0"/>
              <a:t>(</a:t>
            </a:r>
            <a:r>
              <a:rPr lang="es-ES" sz="1200" dirty="0" err="1" smtClean="0"/>
              <a:t>Collectors.toList</a:t>
            </a:r>
            <a:r>
              <a:rPr lang="es-ES" sz="1200" dirty="0" smtClean="0"/>
              <a:t>());</a:t>
            </a:r>
            <a:endParaRPr lang="es-ES" sz="1200" dirty="0"/>
          </a:p>
        </p:txBody>
      </p:sp>
      <p:sp>
        <p:nvSpPr>
          <p:cNvPr id="14" name="13 Rectángulo"/>
          <p:cNvSpPr/>
          <p:nvPr/>
        </p:nvSpPr>
        <p:spPr>
          <a:xfrm>
            <a:off x="1187624" y="3147814"/>
            <a:ext cx="707236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 smtClean="0"/>
              <a:t>Stream</a:t>
            </a:r>
            <a:r>
              <a:rPr lang="es-ES" sz="1200" dirty="0" smtClean="0"/>
              <a:t>&lt;Persona&gt; personas=</a:t>
            </a:r>
            <a:r>
              <a:rPr lang="es-ES" sz="1200" dirty="0" err="1" smtClean="0"/>
              <a:t>Stream.of</a:t>
            </a:r>
            <a:r>
              <a:rPr lang="es-ES" sz="1200" dirty="0" smtClean="0"/>
              <a:t>(new Persona</a:t>
            </a:r>
            <a:r>
              <a:rPr lang="es-ES" sz="1200" dirty="0" smtClean="0"/>
              <a:t>("Jaime",</a:t>
            </a:r>
            <a:r>
              <a:rPr lang="es-ES" sz="1200" dirty="0" smtClean="0"/>
              <a:t>5431), </a:t>
            </a:r>
          </a:p>
          <a:p>
            <a:r>
              <a:rPr lang="es-ES" sz="1200" dirty="0" smtClean="0"/>
              <a:t>                                                         new Persona</a:t>
            </a:r>
            <a:r>
              <a:rPr lang="es-ES" sz="1200" dirty="0" smtClean="0"/>
              <a:t>("Marta",</a:t>
            </a:r>
            <a:r>
              <a:rPr lang="es-ES" sz="1200" dirty="0" smtClean="0"/>
              <a:t>5213),</a:t>
            </a:r>
          </a:p>
          <a:p>
            <a:r>
              <a:rPr lang="es-ES" sz="1200" dirty="0" smtClean="0"/>
              <a:t>			new Persona</a:t>
            </a:r>
            <a:r>
              <a:rPr lang="es-ES" sz="1200" dirty="0" smtClean="0"/>
              <a:t>("Pilar",</a:t>
            </a:r>
            <a:r>
              <a:rPr lang="es-ES" sz="1200" dirty="0" smtClean="0"/>
              <a:t>6792));</a:t>
            </a:r>
          </a:p>
          <a:p>
            <a:r>
              <a:rPr lang="es-ES" sz="1200" dirty="0" smtClean="0"/>
              <a:t>//genera una tabla con los datos de las personas, utilizando el </a:t>
            </a:r>
            <a:r>
              <a:rPr lang="es-ES" sz="1200" dirty="0" err="1" smtClean="0"/>
              <a:t>dni</a:t>
            </a:r>
            <a:r>
              <a:rPr lang="es-ES" sz="1200" dirty="0" smtClean="0"/>
              <a:t> como clave</a:t>
            </a:r>
          </a:p>
          <a:p>
            <a:r>
              <a:rPr lang="es-ES" sz="1200" dirty="0" smtClean="0"/>
              <a:t>//y el nombre como valor</a:t>
            </a:r>
          </a:p>
          <a:p>
            <a:r>
              <a:rPr lang="es-ES" sz="1200" dirty="0" err="1" smtClean="0"/>
              <a:t>Map</a:t>
            </a:r>
            <a:r>
              <a:rPr lang="es-ES" sz="1200" dirty="0" smtClean="0"/>
              <a:t>&lt;</a:t>
            </a:r>
            <a:r>
              <a:rPr lang="es-ES" sz="1200" dirty="0" err="1" smtClean="0"/>
              <a:t>Integer,String</a:t>
            </a:r>
            <a:r>
              <a:rPr lang="es-ES" sz="1200" dirty="0" smtClean="0"/>
              <a:t>&gt; lista=personas</a:t>
            </a:r>
          </a:p>
          <a:p>
            <a:r>
              <a:rPr lang="es-ES" sz="1200" dirty="0" smtClean="0"/>
              <a:t>		     .</a:t>
            </a:r>
            <a:r>
              <a:rPr lang="es-ES" sz="1200" dirty="0" err="1" smtClean="0"/>
              <a:t>collect</a:t>
            </a:r>
            <a:r>
              <a:rPr lang="es-ES" sz="1200" dirty="0" smtClean="0"/>
              <a:t>(</a:t>
            </a:r>
            <a:r>
              <a:rPr lang="es-ES" sz="1200" dirty="0" err="1" smtClean="0"/>
              <a:t>Collectors.toMap</a:t>
            </a:r>
            <a:r>
              <a:rPr lang="es-ES" sz="1200" dirty="0" smtClean="0"/>
              <a:t>( p-&gt;</a:t>
            </a:r>
            <a:r>
              <a:rPr lang="es-ES" sz="1200" dirty="0" err="1" smtClean="0"/>
              <a:t>p.getDni</a:t>
            </a:r>
            <a:r>
              <a:rPr lang="es-ES" sz="1200" dirty="0" smtClean="0"/>
              <a:t>(),p-&gt;</a:t>
            </a:r>
            <a:r>
              <a:rPr lang="es-ES" sz="1200" dirty="0" err="1" smtClean="0"/>
              <a:t>p.getNombre</a:t>
            </a:r>
            <a:r>
              <a:rPr lang="es-ES" sz="1200" dirty="0" smtClean="0"/>
              <a:t>()));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Agrupación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285720" y="928676"/>
            <a:ext cx="85725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Utilizando 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se puede generar una agrupación de objetos utilizando el siguiente método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&lt;K,​List&lt;T&gt;&gt;&gt;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groupingBy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T,​?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extends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K&gt; classifier)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un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implementa una agrupación de tipo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groupBy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El método recibe como parámetro un objeto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el criterio de agrupación. Con este tipo de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la llamada a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devolverá un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listas. Cada elemento del mapa tiene una clave, que es el dato por el que se hace la agrupación, y un valor con la lista de objetos de cada grupo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126578" y="1773630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6" name="15 Rectángulo"/>
          <p:cNvSpPr/>
          <p:nvPr/>
        </p:nvSpPr>
        <p:spPr>
          <a:xfrm>
            <a:off x="971600" y="3219822"/>
            <a:ext cx="7500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Stream&lt;Persona&gt; </a:t>
            </a:r>
            <a:r>
              <a:rPr lang="en-US" sz="1200" dirty="0" err="1" smtClean="0"/>
              <a:t>st</a:t>
            </a:r>
            <a:r>
              <a:rPr lang="en-US" sz="1200" dirty="0" smtClean="0"/>
              <a:t>=</a:t>
            </a:r>
            <a:r>
              <a:rPr lang="en-US" sz="1200" dirty="0" err="1" smtClean="0"/>
              <a:t>Stream.of</a:t>
            </a:r>
            <a:r>
              <a:rPr lang="en-US" sz="1200" dirty="0" smtClean="0"/>
              <a:t>(new Persona</a:t>
            </a:r>
            <a:r>
              <a:rPr lang="en-US" sz="1200" dirty="0" smtClean="0"/>
              <a:t>("Juan",</a:t>
            </a:r>
            <a:r>
              <a:rPr lang="en-US" sz="1200" dirty="0" smtClean="0"/>
              <a:t>30</a:t>
            </a:r>
            <a:r>
              <a:rPr lang="en-US" sz="1200" dirty="0" smtClean="0"/>
              <a:t>,"jj@gmail.com"),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("Ana",</a:t>
            </a:r>
            <a:r>
              <a:rPr lang="en-US" sz="1200" dirty="0" smtClean="0"/>
              <a:t>40</a:t>
            </a:r>
            <a:r>
              <a:rPr lang="en-US" sz="1200" dirty="0" smtClean="0"/>
              <a:t>,"anaj@gmail.com"),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("Bea",</a:t>
            </a:r>
            <a:r>
              <a:rPr lang="en-US" sz="1200" dirty="0" smtClean="0"/>
              <a:t>35</a:t>
            </a:r>
            <a:r>
              <a:rPr lang="en-US" sz="1200" dirty="0" smtClean="0"/>
              <a:t>,"bae@gmail.com"),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("Pedro",</a:t>
            </a:r>
            <a:r>
              <a:rPr lang="en-US" sz="1200" dirty="0" smtClean="0"/>
              <a:t>40</a:t>
            </a:r>
            <a:r>
              <a:rPr lang="en-US" sz="1200" dirty="0" smtClean="0"/>
              <a:t>,"bae@gmail.com"));</a:t>
            </a:r>
            <a:endParaRPr lang="en-US" sz="1200" dirty="0" smtClean="0"/>
          </a:p>
          <a:p>
            <a:r>
              <a:rPr lang="en-US" sz="1200" dirty="0" smtClean="0"/>
              <a:t>//</a:t>
            </a:r>
            <a:r>
              <a:rPr lang="en-US" sz="1200" dirty="0" err="1" smtClean="0"/>
              <a:t>agrupa</a:t>
            </a:r>
            <a:r>
              <a:rPr lang="en-US" sz="1200" dirty="0" smtClean="0"/>
              <a:t> </a:t>
            </a:r>
            <a:r>
              <a:rPr lang="en-US" sz="1200" dirty="0" err="1" smtClean="0"/>
              <a:t>las</a:t>
            </a:r>
            <a:r>
              <a:rPr lang="en-US" sz="1200" dirty="0" smtClean="0"/>
              <a:t> personas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edad</a:t>
            </a:r>
            <a:endParaRPr lang="en-US" sz="1200" dirty="0" smtClean="0"/>
          </a:p>
          <a:p>
            <a:r>
              <a:rPr lang="en-US" sz="1200" dirty="0" smtClean="0"/>
              <a:t>Map&lt;Integer, List&lt;Persona&gt;&gt;personas=</a:t>
            </a:r>
            <a:r>
              <a:rPr lang="en-US" sz="1200" dirty="0" err="1" smtClean="0"/>
              <a:t>st.collect</a:t>
            </a:r>
            <a:r>
              <a:rPr lang="en-US" sz="1200" dirty="0" smtClean="0"/>
              <a:t>(</a:t>
            </a:r>
            <a:r>
              <a:rPr lang="en-US" sz="1200" dirty="0" err="1" smtClean="0"/>
              <a:t>Collectors.groupingBy</a:t>
            </a:r>
            <a:r>
              <a:rPr lang="en-US" sz="1200" dirty="0" smtClean="0"/>
              <a:t>(p-&gt;</a:t>
            </a:r>
            <a:r>
              <a:rPr lang="en-US" sz="1200" dirty="0" err="1" smtClean="0"/>
              <a:t>p.getEdad</a:t>
            </a:r>
            <a:r>
              <a:rPr lang="en-US" sz="1200" dirty="0" smtClean="0"/>
              <a:t>()));</a:t>
            </a:r>
          </a:p>
          <a:p>
            <a:r>
              <a:rPr lang="en-US" sz="1200" dirty="0" err="1" smtClean="0"/>
              <a:t>personas.forEach</a:t>
            </a:r>
            <a:r>
              <a:rPr lang="en-US" sz="1200" dirty="0" smtClean="0"/>
              <a:t>((</a:t>
            </a:r>
            <a:r>
              <a:rPr lang="en-US" sz="1200" dirty="0" err="1" smtClean="0"/>
              <a:t>k,v</a:t>
            </a:r>
            <a:r>
              <a:rPr lang="en-US" sz="1200" dirty="0" smtClean="0"/>
              <a:t>)-&gt;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(v));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Partición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28564" y="699542"/>
            <a:ext cx="871543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Mediante el siguiente método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podemos proporcionar una implementación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que genere una partición: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,​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List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&lt;T&gt;&gt;&gt; 	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partitioningBy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un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generar una agrupación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clave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valor lista de objetos. El método recibe como parámetro un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aplicar la condición a cada elemento, de modo que los que la cumplan serán agrupados en una lista con clave </a:t>
            </a:r>
            <a:r>
              <a:rPr lang="es-ES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true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y los que no en otra lista con clave </a:t>
            </a:r>
            <a:r>
              <a:rPr lang="es-ES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false.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126578" y="1773630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928662" y="2786064"/>
            <a:ext cx="7429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Stream&lt;Persona&gt; </a:t>
            </a:r>
            <a:r>
              <a:rPr lang="en-US" sz="1200" dirty="0" err="1" smtClean="0"/>
              <a:t>st</a:t>
            </a:r>
            <a:r>
              <a:rPr lang="en-US" sz="1200" dirty="0" smtClean="0"/>
              <a:t>=</a:t>
            </a:r>
            <a:r>
              <a:rPr lang="en-US" sz="1200" dirty="0" err="1" smtClean="0"/>
              <a:t>Stream.of</a:t>
            </a:r>
            <a:r>
              <a:rPr lang="en-US" sz="1200" dirty="0" smtClean="0"/>
              <a:t>(new Persona</a:t>
            </a:r>
            <a:r>
              <a:rPr lang="en-US" sz="1200" dirty="0" smtClean="0"/>
              <a:t>("Juan",</a:t>
            </a:r>
            <a:r>
              <a:rPr lang="en-US" sz="1200" dirty="0" smtClean="0"/>
              <a:t>15</a:t>
            </a:r>
            <a:r>
              <a:rPr lang="en-US" sz="1200" dirty="0" smtClean="0"/>
              <a:t>,"jj@gmail.com"),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("Ana",</a:t>
            </a:r>
            <a:r>
              <a:rPr lang="en-US" sz="1200" dirty="0" smtClean="0"/>
              <a:t>23</a:t>
            </a:r>
            <a:r>
              <a:rPr lang="en-US" sz="1200" dirty="0" smtClean="0"/>
              <a:t>,"anaj@gmail.com"),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("Bea",</a:t>
            </a:r>
            <a:r>
              <a:rPr lang="en-US" sz="1200" dirty="0" smtClean="0"/>
              <a:t>16</a:t>
            </a:r>
            <a:r>
              <a:rPr lang="en-US" sz="1200" dirty="0" smtClean="0"/>
              <a:t>,"bae@gmail.com"),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("Pedro",</a:t>
            </a:r>
            <a:r>
              <a:rPr lang="en-US" sz="1200" dirty="0" smtClean="0"/>
              <a:t>34</a:t>
            </a:r>
            <a:r>
              <a:rPr lang="en-US" sz="1200" dirty="0" smtClean="0"/>
              <a:t>,"bae@gmail.com"));</a:t>
            </a:r>
            <a:endParaRPr lang="en-US" sz="1200" dirty="0" smtClean="0"/>
          </a:p>
          <a:p>
            <a:r>
              <a:rPr lang="en-US" sz="1200" dirty="0" smtClean="0"/>
              <a:t>//</a:t>
            </a:r>
            <a:r>
              <a:rPr lang="en-US" sz="1200" dirty="0" err="1" smtClean="0"/>
              <a:t>agrupa</a:t>
            </a:r>
            <a:r>
              <a:rPr lang="en-US" sz="1200" dirty="0" smtClean="0"/>
              <a:t> </a:t>
            </a:r>
            <a:r>
              <a:rPr lang="en-US" sz="1200" dirty="0" err="1" smtClean="0"/>
              <a:t>las</a:t>
            </a:r>
            <a:r>
              <a:rPr lang="en-US" sz="1200" dirty="0" smtClean="0"/>
              <a:t> personas </a:t>
            </a:r>
            <a:r>
              <a:rPr lang="en-US" sz="1200" dirty="0" err="1" smtClean="0"/>
              <a:t>menores</a:t>
            </a:r>
            <a:r>
              <a:rPr lang="en-US" sz="1200" dirty="0" smtClean="0"/>
              <a:t> de </a:t>
            </a:r>
            <a:r>
              <a:rPr lang="en-US" sz="1200" dirty="0" err="1" smtClean="0"/>
              <a:t>edad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un </a:t>
            </a:r>
            <a:r>
              <a:rPr lang="en-US" sz="1200" dirty="0" err="1" smtClean="0"/>
              <a:t>lado</a:t>
            </a:r>
            <a:r>
              <a:rPr lang="en-US" sz="1200" dirty="0" smtClean="0"/>
              <a:t>, y </a:t>
            </a:r>
            <a:r>
              <a:rPr lang="en-US" sz="1200" dirty="0" err="1" smtClean="0"/>
              <a:t>mayores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otro</a:t>
            </a:r>
            <a:endParaRPr lang="en-US" sz="1200" dirty="0" smtClean="0"/>
          </a:p>
          <a:p>
            <a:r>
              <a:rPr lang="en-US" sz="1200" dirty="0" smtClean="0"/>
              <a:t>Map&lt;</a:t>
            </a:r>
            <a:r>
              <a:rPr lang="en-US" sz="1200" dirty="0" err="1" smtClean="0"/>
              <a:t>Boolean,List</a:t>
            </a:r>
            <a:r>
              <a:rPr lang="en-US" sz="1200" dirty="0" smtClean="0"/>
              <a:t>&lt;Persona&gt;&gt;personas=</a:t>
            </a:r>
            <a:r>
              <a:rPr lang="en-US" sz="1200" dirty="0" err="1" smtClean="0"/>
              <a:t>st.collect</a:t>
            </a:r>
            <a:r>
              <a:rPr lang="en-US" sz="1200" dirty="0" smtClean="0"/>
              <a:t>(</a:t>
            </a:r>
            <a:r>
              <a:rPr lang="en-US" sz="1200" dirty="0" err="1" smtClean="0"/>
              <a:t>Collectors.partitionBy</a:t>
            </a:r>
            <a:r>
              <a:rPr lang="en-US" sz="1200" dirty="0" smtClean="0"/>
              <a:t>(p-&gt;</a:t>
            </a:r>
            <a:r>
              <a:rPr lang="en-US" sz="1200" dirty="0" err="1" smtClean="0"/>
              <a:t>p.getEdad</a:t>
            </a:r>
            <a:r>
              <a:rPr lang="en-US" sz="1200" dirty="0" smtClean="0"/>
              <a:t>()&gt;18));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71420"/>
            <a:ext cx="8715436" cy="857250"/>
          </a:xfrm>
        </p:spPr>
        <p:txBody>
          <a:bodyPr vert="horz" anchor="t">
            <a:normAutofit fontScale="90000"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implementaciones de </a:t>
            </a:r>
            <a:r>
              <a:rPr lang="es-E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79512" y="843558"/>
            <a:ext cx="871543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ofrece estos otros métodos de interés: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&gt;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averagingDouble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ToDoubleFunction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mapper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r>
              <a:rPr lang="es-ES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Permite calcula la media a partir de los valores devueltos por la función. Existe también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averagingInt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averagingLong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Integer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&gt;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summingInt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ToIntFunction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mapper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Permite calcular la suma a partir de los valores devueltos por la función. Existe también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summingLong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summingDouble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Collector&lt;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CharSequence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,​?,​String&gt; joining​(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CharSequence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delimiter).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 un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concatena en un único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todos los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resultantes de la llamada a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toString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sobre cada objeto del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126578" y="1773630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857224" y="3357568"/>
            <a:ext cx="7429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Stream&lt;Persona&gt; </a:t>
            </a:r>
            <a:r>
              <a:rPr lang="en-US" sz="1200" dirty="0" err="1" smtClean="0"/>
              <a:t>st</a:t>
            </a:r>
            <a:r>
              <a:rPr lang="en-US" sz="1200" dirty="0" smtClean="0"/>
              <a:t>=</a:t>
            </a:r>
            <a:r>
              <a:rPr lang="en-US" sz="1200" dirty="0" err="1" smtClean="0"/>
              <a:t>Stream.of</a:t>
            </a:r>
            <a:r>
              <a:rPr lang="en-US" sz="1200" dirty="0" smtClean="0"/>
              <a:t>(new Persona</a:t>
            </a:r>
            <a:r>
              <a:rPr lang="en-US" sz="1200" dirty="0" smtClean="0"/>
              <a:t>("Juan",</a:t>
            </a:r>
            <a:r>
              <a:rPr lang="en-US" sz="1200" dirty="0" smtClean="0"/>
              <a:t>30</a:t>
            </a:r>
            <a:r>
              <a:rPr lang="en-US" sz="1200" dirty="0" smtClean="0"/>
              <a:t>,"jj@gmail.com"),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("Ana",</a:t>
            </a:r>
            <a:r>
              <a:rPr lang="en-US" sz="1200" dirty="0" smtClean="0"/>
              <a:t>40</a:t>
            </a:r>
            <a:r>
              <a:rPr lang="en-US" sz="1200" dirty="0" smtClean="0"/>
              <a:t>,"anaj@gmail.com"),</a:t>
            </a:r>
            <a:endParaRPr lang="en-US" sz="1200" dirty="0" smtClean="0"/>
          </a:p>
          <a:p>
            <a:r>
              <a:rPr lang="en-US" sz="1200" dirty="0" smtClean="0"/>
              <a:t>                new Persona</a:t>
            </a:r>
            <a:r>
              <a:rPr lang="en-US" sz="1200" dirty="0" smtClean="0"/>
              <a:t>("Bea",</a:t>
            </a:r>
            <a:r>
              <a:rPr lang="en-US" sz="1200" dirty="0" smtClean="0"/>
              <a:t>35</a:t>
            </a:r>
            <a:r>
              <a:rPr lang="en-US" sz="1200" dirty="0" smtClean="0"/>
              <a:t>,"bae@gmail.com"));</a:t>
            </a:r>
            <a:endParaRPr lang="en-US" sz="1200" dirty="0" smtClean="0"/>
          </a:p>
          <a:p>
            <a:r>
              <a:rPr lang="en-US" sz="1200" dirty="0" smtClean="0"/>
              <a:t>//</a:t>
            </a:r>
            <a:r>
              <a:rPr lang="en-US" sz="1200" dirty="0" err="1" smtClean="0"/>
              <a:t>imprime</a:t>
            </a:r>
            <a:r>
              <a:rPr lang="en-US" sz="1200" dirty="0" smtClean="0"/>
              <a:t> los </a:t>
            </a:r>
            <a:r>
              <a:rPr lang="en-US" sz="1200" dirty="0" err="1" smtClean="0"/>
              <a:t>nombres</a:t>
            </a:r>
            <a:r>
              <a:rPr lang="en-US" sz="1200" dirty="0" smtClean="0"/>
              <a:t> de </a:t>
            </a:r>
            <a:r>
              <a:rPr lang="en-US" sz="1200" dirty="0" err="1" smtClean="0"/>
              <a:t>todas</a:t>
            </a:r>
            <a:r>
              <a:rPr lang="en-US" sz="1200" dirty="0" smtClean="0"/>
              <a:t> </a:t>
            </a:r>
            <a:r>
              <a:rPr lang="en-US" sz="1200" dirty="0" err="1" smtClean="0"/>
              <a:t>las</a:t>
            </a:r>
            <a:r>
              <a:rPr lang="en-US" sz="1200" dirty="0" smtClean="0"/>
              <a:t> personas, </a:t>
            </a:r>
            <a:r>
              <a:rPr lang="en-US" sz="1200" dirty="0" err="1" smtClean="0"/>
              <a:t>separados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una</a:t>
            </a:r>
            <a:r>
              <a:rPr lang="en-US" sz="1200" dirty="0" smtClean="0"/>
              <a:t> coma</a:t>
            </a:r>
          </a:p>
          <a:p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st</a:t>
            </a:r>
            <a:endParaRPr lang="en-US" sz="1200" dirty="0" smtClean="0"/>
          </a:p>
          <a:p>
            <a:r>
              <a:rPr lang="en-US" sz="1200" dirty="0" smtClean="0"/>
              <a:t>	. map(p-&gt;</a:t>
            </a:r>
            <a:r>
              <a:rPr lang="en-US" sz="1200" dirty="0" err="1" smtClean="0"/>
              <a:t>p.getNombre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	.collect(</a:t>
            </a:r>
            <a:r>
              <a:rPr lang="en-US" sz="1200" dirty="0" err="1" smtClean="0"/>
              <a:t>Collectors.joining</a:t>
            </a:r>
            <a:r>
              <a:rPr lang="en-US" sz="1200" dirty="0" smtClean="0"/>
              <a:t>(",")));</a:t>
            </a:r>
            <a:endParaRPr lang="en-US" sz="1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915566"/>
            <a:ext cx="7629428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count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el número de elementos de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Realiza una acción para cada elemento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Conteo y procesado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696254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571604" y="3201582"/>
            <a:ext cx="41673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(2,5,8,3,6,2,10);</a:t>
            </a:r>
          </a:p>
          <a:p>
            <a:r>
              <a:rPr lang="es-ES" sz="1400" dirty="0" smtClean="0"/>
              <a:t>//muestra todos los elementos</a:t>
            </a:r>
          </a:p>
          <a:p>
            <a:r>
              <a:rPr lang="es-ES" sz="1400" dirty="0" err="1" smtClean="0"/>
              <a:t>st.forEach</a:t>
            </a:r>
            <a:r>
              <a:rPr lang="es-ES" sz="1400" dirty="0" smtClean="0"/>
              <a:t>(n-&gt;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(n));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st.count</a:t>
            </a:r>
            <a:r>
              <a:rPr lang="es-ES" sz="1400" dirty="0" smtClean="0"/>
              <a:t>()); //Error!!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1857356" y="1558508"/>
            <a:ext cx="371477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(2,5,7,3,6,2,3);</a:t>
            </a:r>
          </a:p>
          <a:p>
            <a:r>
              <a:rPr lang="es-ES" sz="1400" dirty="0" smtClean="0"/>
              <a:t>//indica el total de elementos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st.count</a:t>
            </a:r>
            <a:r>
              <a:rPr lang="es-ES" sz="1400" dirty="0" smtClean="0"/>
              <a:t>()); //7</a:t>
            </a:r>
            <a:endParaRPr lang="es-ES" sz="1400" dirty="0"/>
          </a:p>
        </p:txBody>
      </p:sp>
      <p:sp>
        <p:nvSpPr>
          <p:cNvPr id="14" name="13 Llamada rectangular redondeada"/>
          <p:cNvSpPr/>
          <p:nvPr/>
        </p:nvSpPr>
        <p:spPr>
          <a:xfrm>
            <a:off x="7524898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7596336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finales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rot="10800000" flipV="1">
            <a:off x="5072066" y="3844524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143636" y="3558772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Tras llamar a un método el </a:t>
            </a:r>
            <a:r>
              <a:rPr lang="es-ES" sz="1000" dirty="0" err="1" smtClean="0"/>
              <a:t>stream</a:t>
            </a:r>
            <a:r>
              <a:rPr lang="es-ES" sz="1000" dirty="0" smtClean="0"/>
              <a:t> se cierra y </a:t>
            </a:r>
            <a:r>
              <a:rPr lang="es-ES" sz="1000" b="1" dirty="0" smtClean="0"/>
              <a:t>no puede </a:t>
            </a:r>
            <a:r>
              <a:rPr lang="es-ES" sz="1000" dirty="0" smtClean="0"/>
              <a:t>volver a utilizarse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00034" y="897896"/>
            <a:ext cx="803240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distinct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eliminando los elementos duplicados, según aplicación de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equals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limit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n). Devuelve un nuevo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los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primeros elementos del mismo.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skip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n). Devuelve un nuevo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saltándose los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primeros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Extracción de datos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142976" y="1586428"/>
            <a:ext cx="478634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(2,5,3,3,6,2,4);</a:t>
            </a:r>
          </a:p>
          <a:p>
            <a:r>
              <a:rPr lang="es-ES" sz="1400" dirty="0" smtClean="0"/>
              <a:t>//Cuenta el total de números no repetidos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st.distinct</a:t>
            </a:r>
            <a:r>
              <a:rPr lang="es-ES" sz="1400" dirty="0" smtClean="0"/>
              <a:t>().</a:t>
            </a:r>
            <a:r>
              <a:rPr lang="es-ES" sz="1400" dirty="0" err="1" smtClean="0"/>
              <a:t>count</a:t>
            </a:r>
            <a:r>
              <a:rPr lang="es-ES" sz="1400" dirty="0" smtClean="0"/>
              <a:t>()); //5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214414" y="3053006"/>
            <a:ext cx="46085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(2,5,8,3,6,2,10);</a:t>
            </a:r>
          </a:p>
          <a:p>
            <a:r>
              <a:rPr lang="es-ES" sz="1400" dirty="0" smtClean="0"/>
              <a:t>//Devuelve un </a:t>
            </a:r>
            <a:r>
              <a:rPr lang="es-ES" sz="1400" dirty="0" err="1" smtClean="0"/>
              <a:t>Stream</a:t>
            </a:r>
            <a:r>
              <a:rPr lang="es-ES" sz="1400" dirty="0" smtClean="0"/>
              <a:t> formado por 2,5 y 8</a:t>
            </a:r>
          </a:p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st2=</a:t>
            </a:r>
            <a:r>
              <a:rPr lang="es-ES" sz="1400" dirty="0" err="1" smtClean="0"/>
              <a:t>st.limit</a:t>
            </a:r>
            <a:r>
              <a:rPr lang="es-ES" sz="1400" dirty="0" smtClean="0"/>
              <a:t>(3);</a:t>
            </a:r>
            <a:endParaRPr lang="es-ES" sz="14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643834" y="195486"/>
            <a:ext cx="1214446" cy="571504"/>
          </a:xfrm>
          <a:prstGeom prst="wedgeRoundRectCallout">
            <a:avLst>
              <a:gd name="adj1" fmla="val -81393"/>
              <a:gd name="adj2" fmla="val 59639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623662" y="195486"/>
            <a:ext cx="132065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intermedios</a:t>
            </a:r>
            <a:endParaRPr lang="es-ES" sz="1400" b="1" dirty="0">
              <a:solidFill>
                <a:schemeClr val="accent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28596" y="771550"/>
            <a:ext cx="82478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anyMatch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(Predicate&lt;? super T&gt; predicate)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si algún elemento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cumple con la condición del predicado: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allMatch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(Predicate&lt;? super T&gt; predicate)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todos cumplen con la condición del predicado.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noneMatch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(Predicate&lt;? super T&gt; predicate)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si ninguno cumple con la condición del predicado.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Comprobaciones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55223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857224" y="1771682"/>
            <a:ext cx="63579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(2,5,7,3,6,2,3);</a:t>
            </a:r>
          </a:p>
          <a:p>
            <a:r>
              <a:rPr lang="es-ES" sz="1400" dirty="0" smtClean="0"/>
              <a:t>//indica si alguno es mayor de 5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("alguno </a:t>
            </a:r>
            <a:r>
              <a:rPr lang="es-ES" sz="1400" dirty="0" smtClean="0"/>
              <a:t>mayor 5? </a:t>
            </a:r>
            <a:r>
              <a:rPr lang="es-ES" sz="1400" dirty="0" smtClean="0"/>
              <a:t>"+</a:t>
            </a:r>
            <a:r>
              <a:rPr lang="es-ES" sz="1400" dirty="0" err="1" smtClean="0"/>
              <a:t>st.anyMatch</a:t>
            </a:r>
            <a:r>
              <a:rPr lang="es-ES" sz="1400" dirty="0" smtClean="0"/>
              <a:t>(n-&gt;n&gt;5)); //true</a:t>
            </a:r>
            <a:endParaRPr lang="es-ES" sz="14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7572396" y="214296"/>
            <a:ext cx="1214446" cy="571504"/>
          </a:xfrm>
          <a:prstGeom prst="wedgeRoundRectCallout">
            <a:avLst>
              <a:gd name="adj1" fmla="val -91618"/>
              <a:gd name="adj2" fmla="val 53713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finales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12" name="11 Proceso alternativo"/>
          <p:cNvSpPr/>
          <p:nvPr/>
        </p:nvSpPr>
        <p:spPr>
          <a:xfrm>
            <a:off x="6516216" y="4515966"/>
            <a:ext cx="1714512" cy="500066"/>
          </a:xfrm>
          <a:prstGeom prst="flowChartAlternateProcess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516216" y="451596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Funcionan en modo </a:t>
            </a:r>
            <a:r>
              <a:rPr lang="es-ES" sz="1200" b="1" dirty="0" smtClean="0"/>
              <a:t>cortocircuito</a:t>
            </a:r>
            <a:endParaRPr lang="es-ES" sz="12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11560" y="915566"/>
            <a:ext cx="77460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filter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Aplica un filtro sobre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devolviendo un nuevo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los elementos que cumplen el predicado: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3478"/>
            <a:ext cx="7467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Filtrado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928794" y="2129209"/>
            <a:ext cx="516348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(7,5,7,3,6,2,3,8,5);</a:t>
            </a:r>
          </a:p>
          <a:p>
            <a:r>
              <a:rPr lang="es-ES" sz="1400" dirty="0" smtClean="0"/>
              <a:t>//cuenta el total de números mayores de 3</a:t>
            </a:r>
          </a:p>
          <a:p>
            <a:r>
              <a:rPr lang="es-ES" sz="1400" dirty="0" smtClean="0"/>
              <a:t>//no duplicados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st</a:t>
            </a:r>
            <a:endParaRPr lang="es-ES" sz="1400" dirty="0" smtClean="0"/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distinct</a:t>
            </a:r>
            <a:r>
              <a:rPr lang="es-ES" sz="1400" dirty="0" smtClean="0"/>
              <a:t>()</a:t>
            </a:r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filter</a:t>
            </a:r>
            <a:r>
              <a:rPr lang="es-ES" sz="1400" dirty="0" smtClean="0"/>
              <a:t>(s-&gt;s&gt;3)</a:t>
            </a:r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count</a:t>
            </a:r>
            <a:r>
              <a:rPr lang="es-ES" sz="1400" dirty="0" smtClean="0"/>
              <a:t>());</a:t>
            </a:r>
            <a:endParaRPr lang="es-ES" sz="1400" dirty="0"/>
          </a:p>
        </p:txBody>
      </p:sp>
      <p:sp>
        <p:nvSpPr>
          <p:cNvPr id="7" name="6 Abrir llave"/>
          <p:cNvSpPr/>
          <p:nvPr/>
        </p:nvSpPr>
        <p:spPr>
          <a:xfrm>
            <a:off x="2643174" y="3060753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>
            <a:endCxn id="7" idx="1"/>
          </p:cNvCxnSpPr>
          <p:nvPr/>
        </p:nvCxnSpPr>
        <p:spPr>
          <a:xfrm flipV="1">
            <a:off x="1714480" y="3346505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28662" y="3346505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pipeline</a:t>
            </a:r>
            <a:endParaRPr lang="es-ES" sz="1200" dirty="0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29520" y="274671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9520" y="274671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 intermedio</a:t>
            </a:r>
            <a:endParaRPr lang="es-ES" sz="1400" b="1" dirty="0">
              <a:solidFill>
                <a:schemeClr val="accent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83568" y="987574"/>
            <a:ext cx="7746084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findFirst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el primer elemento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o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vacío si no hay nada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findAny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cualquiera de los elementos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Normalmente, el primero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29520" y="357172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9520" y="357172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finales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898014" y="1784792"/>
            <a:ext cx="500066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</a:t>
            </a:r>
            <a:r>
              <a:rPr lang="es-ES" sz="1400" i="1" dirty="0" err="1" smtClean="0"/>
              <a:t>of</a:t>
            </a:r>
            <a:r>
              <a:rPr lang="es-ES" sz="1400" i="1" dirty="0" smtClean="0"/>
              <a:t>(11,5,8,3,9);</a:t>
            </a:r>
            <a:endParaRPr lang="es-ES" sz="1400" dirty="0" smtClean="0"/>
          </a:p>
          <a:p>
            <a:r>
              <a:rPr lang="es-ES" sz="1400" dirty="0" smtClean="0"/>
              <a:t>//devuelve el primer par</a:t>
            </a:r>
          </a:p>
          <a:p>
            <a:r>
              <a:rPr lang="es-ES" sz="1400" dirty="0" err="1" smtClean="0"/>
              <a:t>Optional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op</a:t>
            </a:r>
            <a:r>
              <a:rPr lang="es-ES" sz="1400" dirty="0" smtClean="0"/>
              <a:t>=</a:t>
            </a:r>
            <a:r>
              <a:rPr lang="es-ES" sz="1400" dirty="0" err="1" smtClean="0"/>
              <a:t>st</a:t>
            </a:r>
            <a:endParaRPr lang="es-ES" sz="1400" dirty="0" smtClean="0"/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filter</a:t>
            </a:r>
            <a:r>
              <a:rPr lang="es-ES" sz="1400" dirty="0" smtClean="0"/>
              <a:t>(s-&gt;s%2==0)</a:t>
            </a:r>
          </a:p>
          <a:p>
            <a:r>
              <a:rPr lang="es-ES" sz="1400" dirty="0" smtClean="0"/>
              <a:t>	.</a:t>
            </a:r>
            <a:r>
              <a:rPr lang="es-ES" sz="1400" dirty="0" err="1" smtClean="0"/>
              <a:t>findFirst</a:t>
            </a:r>
            <a:r>
              <a:rPr lang="es-ES" sz="1400" dirty="0" smtClean="0"/>
              <a:t>();</a:t>
            </a:r>
          </a:p>
          <a:p>
            <a:r>
              <a:rPr lang="es-ES" sz="1400" dirty="0" err="1" smtClean="0"/>
              <a:t>if</a:t>
            </a:r>
            <a:r>
              <a:rPr lang="es-ES" sz="1400" dirty="0" smtClean="0"/>
              <a:t>(</a:t>
            </a:r>
            <a:r>
              <a:rPr lang="es-ES" sz="1400" dirty="0" err="1" smtClean="0"/>
              <a:t>op.isPresent</a:t>
            </a:r>
            <a:r>
              <a:rPr lang="es-ES" sz="1400" dirty="0" smtClean="0"/>
              <a:t>()){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("El </a:t>
            </a:r>
            <a:r>
              <a:rPr lang="es-ES" sz="1400" dirty="0" smtClean="0"/>
              <a:t>primer par es </a:t>
            </a:r>
            <a:r>
              <a:rPr lang="es-ES" sz="1400" dirty="0" smtClean="0"/>
              <a:t>"+</a:t>
            </a:r>
            <a:r>
              <a:rPr lang="es-ES" sz="1400" dirty="0" smtClean="0"/>
              <a:t>op.get());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915566"/>
            <a:ext cx="81049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Encapsula resultados de una operación final de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Podemos utilizar los siguientes métodos para manipularlo: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el valor encapsulado. Si no hay ningún valor, lanza una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NoSuchElementException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orElse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(T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other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el valor encapsulado. Si no hay ninguno, entonces devuelve el valor pasado como parámetro.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isPresent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Permite comprobar si contiene o no algún valor.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Existen las variantes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encapsulan tipos primitivos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7467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clase </a:t>
            </a:r>
            <a:r>
              <a:rPr lang="es-E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771550"/>
            <a:ext cx="8064896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sorted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los elementos ordenados, según el orden natural de los mismos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sorted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un Stream con los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elementos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ordenados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según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criterio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comparación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especificado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8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Ordenación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52320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5424" y="195486"/>
            <a:ext cx="129614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intermedios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14348" y="2786064"/>
            <a:ext cx="585791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String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</a:t>
            </a:r>
            <a:r>
              <a:rPr lang="es-ES" sz="1400" i="1" dirty="0" err="1" smtClean="0"/>
              <a:t>of</a:t>
            </a:r>
            <a:r>
              <a:rPr lang="es-ES" sz="1400" i="1" dirty="0" smtClean="0"/>
              <a:t>("</a:t>
            </a:r>
            <a:r>
              <a:rPr lang="es-ES" sz="1400" i="1" dirty="0" err="1" smtClean="0"/>
              <a:t>casa","pelota","lampara","disco</a:t>
            </a:r>
            <a:r>
              <a:rPr lang="es-ES" sz="1400" i="1" dirty="0" smtClean="0"/>
              <a:t>");</a:t>
            </a:r>
            <a:endParaRPr lang="es-ES" sz="1400" dirty="0" smtClean="0"/>
          </a:p>
          <a:p>
            <a:r>
              <a:rPr lang="es-ES" sz="1400" dirty="0" smtClean="0"/>
              <a:t>//muestra los nombres ordenados por número de caracteres</a:t>
            </a:r>
          </a:p>
          <a:p>
            <a:r>
              <a:rPr lang="es-ES" sz="1400" dirty="0" err="1" smtClean="0"/>
              <a:t>st.sorted</a:t>
            </a:r>
            <a:r>
              <a:rPr lang="es-ES" sz="1400" dirty="0" smtClean="0"/>
              <a:t>((</a:t>
            </a:r>
            <a:r>
              <a:rPr lang="es-ES" sz="1400" dirty="0" err="1" smtClean="0"/>
              <a:t>a,b</a:t>
            </a:r>
            <a:r>
              <a:rPr lang="es-ES" sz="1400" dirty="0" smtClean="0"/>
              <a:t>)-&gt;</a:t>
            </a:r>
            <a:r>
              <a:rPr lang="es-ES" sz="1400" dirty="0" err="1" smtClean="0"/>
              <a:t>a.length</a:t>
            </a:r>
            <a:r>
              <a:rPr lang="es-ES" sz="1400" dirty="0" smtClean="0"/>
              <a:t>()-</a:t>
            </a:r>
            <a:r>
              <a:rPr lang="es-ES" sz="1400" dirty="0" err="1" smtClean="0"/>
              <a:t>b.length</a:t>
            </a:r>
            <a:r>
              <a:rPr lang="es-ES" sz="1400" dirty="0" smtClean="0"/>
              <a:t>())</a:t>
            </a:r>
          </a:p>
          <a:p>
            <a:r>
              <a:rPr lang="es-ES" sz="1400" dirty="0" smtClean="0"/>
              <a:t>    .</a:t>
            </a:r>
            <a:r>
              <a:rPr lang="es-ES" sz="1400" dirty="0" err="1" smtClean="0"/>
              <a:t>forEach</a:t>
            </a:r>
            <a:r>
              <a:rPr lang="es-ES" sz="1400" dirty="0" smtClean="0"/>
              <a:t>(s-&gt;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(s));	</a:t>
            </a:r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714348" y="3857634"/>
            <a:ext cx="72866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&lt;Persona&gt;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</a:t>
            </a:r>
            <a:r>
              <a:rPr lang="es-ES" sz="1400" i="1" dirty="0" err="1" smtClean="0"/>
              <a:t>of</a:t>
            </a:r>
            <a:r>
              <a:rPr lang="es-ES" sz="1400" i="1" dirty="0" smtClean="0"/>
              <a:t>(new Persona</a:t>
            </a:r>
            <a:r>
              <a:rPr lang="es-ES" sz="1400" i="1" dirty="0" smtClean="0"/>
              <a:t>("marco",</a:t>
            </a:r>
            <a:r>
              <a:rPr lang="es-ES" sz="1400" i="1" dirty="0" smtClean="0"/>
              <a:t>34), new Persona</a:t>
            </a:r>
            <a:r>
              <a:rPr lang="es-ES" sz="1400" i="1" dirty="0" smtClean="0"/>
              <a:t>("ana",</a:t>
            </a:r>
            <a:r>
              <a:rPr lang="es-ES" sz="1400" i="1" dirty="0" smtClean="0"/>
              <a:t>28));</a:t>
            </a:r>
            <a:endParaRPr lang="es-ES" sz="1400" dirty="0" smtClean="0"/>
          </a:p>
          <a:p>
            <a:r>
              <a:rPr lang="es-ES" sz="1400" dirty="0" smtClean="0"/>
              <a:t>//muestra los nombres de las personas, ordenadas por edad</a:t>
            </a:r>
          </a:p>
          <a:p>
            <a:r>
              <a:rPr lang="es-ES" sz="1400" dirty="0" err="1" smtClean="0"/>
              <a:t>st.sorted</a:t>
            </a:r>
            <a:r>
              <a:rPr lang="es-ES" sz="1400" dirty="0" smtClean="0"/>
              <a:t>(</a:t>
            </a:r>
            <a:r>
              <a:rPr lang="es-ES" sz="1400" dirty="0" err="1" smtClean="0"/>
              <a:t>Comparator.comparing</a:t>
            </a:r>
            <a:r>
              <a:rPr lang="es-ES" sz="1400" dirty="0" smtClean="0"/>
              <a:t>(p-&gt;</a:t>
            </a:r>
            <a:r>
              <a:rPr lang="es-ES" sz="1400" dirty="0" err="1" smtClean="0"/>
              <a:t>g.getEdad</a:t>
            </a:r>
            <a:r>
              <a:rPr lang="es-ES" sz="1400" dirty="0" smtClean="0"/>
              <a:t>()))</a:t>
            </a:r>
          </a:p>
          <a:p>
            <a:r>
              <a:rPr lang="es-ES" sz="1400" dirty="0" smtClean="0"/>
              <a:t>    .</a:t>
            </a:r>
            <a:r>
              <a:rPr lang="es-ES" sz="1400" dirty="0" err="1" smtClean="0"/>
              <a:t>forEach</a:t>
            </a:r>
            <a:r>
              <a:rPr lang="es-ES" sz="1400" dirty="0" smtClean="0"/>
              <a:t>(p-&gt;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p.getNombre</a:t>
            </a:r>
            <a:r>
              <a:rPr lang="es-ES" sz="1400" dirty="0" smtClean="0"/>
              <a:t>()));	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Obtención de extremos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52320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52320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2"/>
                </a:solidFill>
              </a:rPr>
              <a:t>Métodos finales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15566"/>
            <a:ext cx="777686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max(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mayor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los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elementos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según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criterio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comparación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objeto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min(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T&gt;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Operación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contraria a max.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67046" y="184506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1547664" y="2067694"/>
            <a:ext cx="4572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</a:t>
            </a:r>
            <a:r>
              <a:rPr lang="es-ES" sz="1400" dirty="0" err="1" smtClean="0"/>
              <a:t>Stream.of</a:t>
            </a:r>
            <a:r>
              <a:rPr lang="es-ES" sz="1400" dirty="0" smtClean="0"/>
              <a:t>(20,5,8,3,9);</a:t>
            </a:r>
          </a:p>
          <a:p>
            <a:r>
              <a:rPr lang="es-ES" sz="1400" dirty="0" smtClean="0"/>
              <a:t>//muestra el mayor de los números del </a:t>
            </a:r>
            <a:r>
              <a:rPr lang="es-ES" sz="1400" dirty="0" err="1" smtClean="0"/>
              <a:t>Stream</a:t>
            </a:r>
            <a:endParaRPr lang="es-ES" sz="1400" dirty="0" smtClean="0"/>
          </a:p>
          <a:p>
            <a:r>
              <a:rPr lang="es-ES" sz="1400" dirty="0" err="1" smtClean="0"/>
              <a:t>Optional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op</a:t>
            </a:r>
            <a:r>
              <a:rPr lang="es-ES" sz="1400" dirty="0" smtClean="0"/>
              <a:t>=nums.max((</a:t>
            </a:r>
            <a:r>
              <a:rPr lang="es-ES" sz="1400" dirty="0" err="1" smtClean="0"/>
              <a:t>a,b</a:t>
            </a:r>
            <a:r>
              <a:rPr lang="es-ES" sz="1400" dirty="0" smtClean="0"/>
              <a:t>)-&gt;a-b);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("mayor</a:t>
            </a:r>
            <a:r>
              <a:rPr lang="es-ES" sz="1400" dirty="0" smtClean="0"/>
              <a:t>: </a:t>
            </a:r>
            <a:r>
              <a:rPr lang="es-ES" sz="1400" dirty="0" smtClean="0"/>
              <a:t>"+</a:t>
            </a:r>
            <a:r>
              <a:rPr lang="es-ES" sz="1400" dirty="0" smtClean="0"/>
              <a:t>op.get());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0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9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57948</TotalTime>
  <Words>1632</Words>
  <Application>Microsoft Office PowerPoint</Application>
  <PresentationFormat>Presentación en pantalla (16:9)</PresentationFormat>
  <Paragraphs>400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Mirador</vt:lpstr>
      <vt:lpstr>Principales métodos de Stream</vt:lpstr>
      <vt:lpstr>Conteo y procesado</vt:lpstr>
      <vt:lpstr>Extracción de datos</vt:lpstr>
      <vt:lpstr>Comprobaciones</vt:lpstr>
      <vt:lpstr>Filtrado</vt:lpstr>
      <vt:lpstr>Búsquedas</vt:lpstr>
      <vt:lpstr>La clase Optional&lt;T&gt;</vt:lpstr>
      <vt:lpstr>Ordenación</vt:lpstr>
      <vt:lpstr>Obtención de extremos</vt:lpstr>
      <vt:lpstr>Transformación</vt:lpstr>
      <vt:lpstr>Stream de tipos primitivos</vt:lpstr>
      <vt:lpstr>Transformación y aplanamiento</vt:lpstr>
      <vt:lpstr>Procesamiento intermedio</vt:lpstr>
      <vt:lpstr>Reducción</vt:lpstr>
      <vt:lpstr>Reducción a colección</vt:lpstr>
      <vt:lpstr>Agrupación</vt:lpstr>
      <vt:lpstr>Partición</vt:lpstr>
      <vt:lpstr>Otras implementaciones de Collector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161</cp:revision>
  <dcterms:created xsi:type="dcterms:W3CDTF">2016-05-07T10:27:15Z</dcterms:created>
  <dcterms:modified xsi:type="dcterms:W3CDTF">2022-09-07T08:06:30Z</dcterms:modified>
</cp:coreProperties>
</file>