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64" r:id="rId4"/>
    <p:sldId id="275" r:id="rId5"/>
    <p:sldId id="265" r:id="rId6"/>
    <p:sldId id="266" r:id="rId7"/>
    <p:sldId id="267" r:id="rId8"/>
    <p:sldId id="268" r:id="rId9"/>
    <p:sldId id="274" r:id="rId10"/>
    <p:sldId id="270" r:id="rId11"/>
    <p:sldId id="269" r:id="rId12"/>
    <p:sldId id="272" r:id="rId13"/>
    <p:sldId id="271"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C255E-79C4-496B-8117-382288EAFAEF}" type="datetimeFigureOut">
              <a:rPr lang="es-ES" smtClean="0"/>
              <a:t>11/02/2019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1E4C4-57BD-4BCF-9BA3-A435E9F22FFA}" type="slidenum">
              <a:rPr lang="es-ES" smtClean="0"/>
              <a:t>‹Nº›</a:t>
            </a:fld>
            <a:endParaRPr lang="es-ES"/>
          </a:p>
        </p:txBody>
      </p:sp>
    </p:spTree>
    <p:extLst>
      <p:ext uri="{BB962C8B-B14F-4D97-AF65-F5344CB8AC3E}">
        <p14:creationId xmlns:p14="http://schemas.microsoft.com/office/powerpoint/2010/main" val="287567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A9CF840-8D52-4560-A3C7-55FD232E0DD3}" type="datetime1">
              <a:rPr lang="es-ES" smtClean="0"/>
              <a:t>11/02/2019</a:t>
            </a:fld>
            <a:endParaRPr lang="es-ES"/>
          </a:p>
        </p:txBody>
      </p:sp>
      <p:sp>
        <p:nvSpPr>
          <p:cNvPr id="5" name="Footer Placeholder 4"/>
          <p:cNvSpPr>
            <a:spLocks noGrp="1"/>
          </p:cNvSpPr>
          <p:nvPr>
            <p:ph type="ftr" sz="quarter" idx="11"/>
          </p:nvPr>
        </p:nvSpPr>
        <p:spPr>
          <a:xfrm>
            <a:off x="5332412" y="5883275"/>
            <a:ext cx="4324044" cy="365125"/>
          </a:xfrm>
        </p:spPr>
        <p:txBody>
          <a:bodyPr/>
          <a:lstStyle/>
          <a:p>
            <a:endParaRPr lang="es-ES"/>
          </a:p>
        </p:txBody>
      </p:sp>
      <p:sp>
        <p:nvSpPr>
          <p:cNvPr id="6" name="Slide Number Placeholder 5"/>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107016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1D40D62-75CE-4599-8DE4-8B4E980504D3}" type="datetime1">
              <a:rPr lang="es-ES" smtClean="0"/>
              <a:t>11/02/2019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383116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FD874BB-3043-488C-AEDE-A742B7655785}" type="datetime1">
              <a:rPr lang="es-ES" smtClean="0"/>
              <a:t>11/02/2019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153769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11BC6A0-4F09-4D1E-B805-FFB6994E0C25}" type="datetime1">
              <a:rPr lang="es-ES" smtClean="0"/>
              <a:t>11/02/2019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172642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BEC2861-7E13-4C61-829A-08680FDA0D96}" type="datetime1">
              <a:rPr lang="es-ES" smtClean="0"/>
              <a:t>11/02/2019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1476114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A887783-1593-4D95-99D4-E326BC6E8BE1}" type="datetime1">
              <a:rPr lang="es-ES" smtClean="0"/>
              <a:t>11/02/2019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26071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CDF4A09-334F-432F-BBBA-76CF2575BDCD}" type="datetime1">
              <a:rPr lang="es-ES" smtClean="0"/>
              <a:t>11/02/2019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3099075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8EA2092-044C-4527-AD49-DA113C25E41D}" type="datetime1">
              <a:rPr lang="es-ES" smtClean="0"/>
              <a:t>11/02/2019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2615278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B917B3F-7F7A-4526-BDE6-B385A8BD8E5D}" type="datetime1">
              <a:rPr lang="es-ES" smtClean="0"/>
              <a:t>11/02/2019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1185696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1887D97-E501-443A-B529-E12C0E9396F8}" type="datetime1">
              <a:rPr lang="es-ES" smtClean="0"/>
              <a:t>11/02/2019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951856" y="5867131"/>
            <a:ext cx="551167" cy="365125"/>
          </a:xfrm>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2028972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FA73D0C-7CEE-463F-9DDE-3F49229DDB38}" type="datetime1">
              <a:rPr lang="es-ES" smtClean="0"/>
              <a:t>11/02/2019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4064092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631AD10-732B-4473-AB3F-30769CB3AE1B}" type="datetime1">
              <a:rPr lang="es-ES" smtClean="0"/>
              <a:t>11/02/2019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163493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8CDD15-595A-4B90-84E8-6BD6FA8D359A}" type="datetime1">
              <a:rPr lang="es-ES" smtClean="0"/>
              <a:t>11/02/2019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262718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09544F3-0C4A-4F75-BFED-C996728018D7}" type="datetime1">
              <a:rPr lang="es-ES" smtClean="0"/>
              <a:t>11/02/2019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231450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D4048-166C-4F5A-86ED-9F3BB78ED75F}" type="datetime1">
              <a:rPr lang="es-ES" smtClean="0"/>
              <a:t>11/02/2019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1845583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3CE9D63-A0AA-4D9D-9442-A0179E0D3A1A}" type="datetime1">
              <a:rPr lang="es-ES" smtClean="0"/>
              <a:t>11/02/2019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229286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854B19C-E194-4CBE-ACFE-F548A4DE965D}" type="datetime1">
              <a:rPr lang="es-ES" smtClean="0"/>
              <a:t>11/02/2019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ECD131F-A25A-43B7-BE7B-9E9471D90F24}" type="slidenum">
              <a:rPr lang="es-ES" smtClean="0"/>
              <a:t>‹Nº›</a:t>
            </a:fld>
            <a:endParaRPr lang="es-ES"/>
          </a:p>
        </p:txBody>
      </p:sp>
    </p:spTree>
    <p:extLst>
      <p:ext uri="{BB962C8B-B14F-4D97-AF65-F5344CB8AC3E}">
        <p14:creationId xmlns:p14="http://schemas.microsoft.com/office/powerpoint/2010/main" val="63873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BA1521-21DC-4CA0-ABE3-7642B16F3809}" type="datetime1">
              <a:rPr lang="es-ES" smtClean="0"/>
              <a:t>11/02/2019</a:t>
            </a:fld>
            <a:endParaRPr lang="es-E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CD131F-A25A-43B7-BE7B-9E9471D90F24}" type="slidenum">
              <a:rPr lang="es-ES" smtClean="0"/>
              <a:t>‹Nº›</a:t>
            </a:fld>
            <a:endParaRPr lang="es-ES"/>
          </a:p>
        </p:txBody>
      </p:sp>
    </p:spTree>
    <p:extLst>
      <p:ext uri="{BB962C8B-B14F-4D97-AF65-F5344CB8AC3E}">
        <p14:creationId xmlns:p14="http://schemas.microsoft.com/office/powerpoint/2010/main" val="9381592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90B6905-88DF-4725-B86B-170B9B54F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544" y="195557"/>
            <a:ext cx="6239235" cy="1372631"/>
          </a:xfrm>
          <a:prstGeom prst="rect">
            <a:avLst/>
          </a:prstGeom>
        </p:spPr>
      </p:pic>
      <p:sp>
        <p:nvSpPr>
          <p:cNvPr id="3" name="Subtítulo 2">
            <a:extLst>
              <a:ext uri="{FF2B5EF4-FFF2-40B4-BE49-F238E27FC236}">
                <a16:creationId xmlns:a16="http://schemas.microsoft.com/office/drawing/2014/main" id="{F7C54E18-E440-4F06-9A24-00299F1C632C}"/>
              </a:ext>
            </a:extLst>
          </p:cNvPr>
          <p:cNvSpPr>
            <a:spLocks noGrp="1"/>
          </p:cNvSpPr>
          <p:nvPr>
            <p:ph type="subTitle" idx="1"/>
          </p:nvPr>
        </p:nvSpPr>
        <p:spPr>
          <a:xfrm>
            <a:off x="4068146" y="4041053"/>
            <a:ext cx="5826034" cy="1248759"/>
          </a:xfrm>
        </p:spPr>
        <p:txBody>
          <a:bodyPr>
            <a:normAutofit fontScale="92500" lnSpcReduction="10000"/>
          </a:bodyPr>
          <a:lstStyle/>
          <a:p>
            <a:pPr algn="l"/>
            <a:r>
              <a:rPr lang="es-ES" dirty="0"/>
              <a:t>Autor: Javier García González</a:t>
            </a:r>
          </a:p>
          <a:p>
            <a:pPr algn="l"/>
            <a:r>
              <a:rPr lang="es-ES" dirty="0"/>
              <a:t>Tutores: Alejandro Merino Gómez y Daniel Sarabia Ortiz</a:t>
            </a:r>
          </a:p>
          <a:p>
            <a:pPr algn="l"/>
            <a:r>
              <a:rPr lang="es-ES" dirty="0"/>
              <a:t>Febrero de 2019</a:t>
            </a:r>
          </a:p>
          <a:p>
            <a:endParaRPr lang="es-ES" dirty="0"/>
          </a:p>
          <a:p>
            <a:pPr algn="l"/>
            <a:endParaRPr lang="es-ES" sz="1600" dirty="0">
              <a:solidFill>
                <a:srgbClr val="000000"/>
              </a:solidFill>
            </a:endParaRPr>
          </a:p>
        </p:txBody>
      </p:sp>
      <p:sp>
        <p:nvSpPr>
          <p:cNvPr id="2" name="CuadroTexto 1">
            <a:extLst>
              <a:ext uri="{FF2B5EF4-FFF2-40B4-BE49-F238E27FC236}">
                <a16:creationId xmlns:a16="http://schemas.microsoft.com/office/drawing/2014/main" id="{0DBCD062-E2CD-40FF-B3DA-A024AF69F237}"/>
              </a:ext>
            </a:extLst>
          </p:cNvPr>
          <p:cNvSpPr txBox="1"/>
          <p:nvPr/>
        </p:nvSpPr>
        <p:spPr>
          <a:xfrm>
            <a:off x="3861545" y="2297468"/>
            <a:ext cx="6239235" cy="1354217"/>
          </a:xfrm>
          <a:prstGeom prst="rect">
            <a:avLst/>
          </a:prstGeom>
          <a:solidFill>
            <a:schemeClr val="accent2">
              <a:lumMod val="20000"/>
              <a:lumOff val="80000"/>
            </a:schemeClr>
          </a:solidFill>
        </p:spPr>
        <p:txBody>
          <a:bodyPr wrap="square" rtlCol="0">
            <a:spAutoFit/>
          </a:bodyPr>
          <a:lstStyle/>
          <a:p>
            <a:r>
              <a:rPr lang="es-ES" sz="3200" b="1" dirty="0">
                <a:latin typeface="MS Reference Sans Serif" panose="020B0604030504040204" pitchFamily="34" charset="0"/>
              </a:rPr>
              <a:t>GII_O_MA_18.01 Simulación de redes con GNS3</a:t>
            </a:r>
            <a:endParaRPr lang="es-ES" sz="3200" dirty="0">
              <a:latin typeface="MS Reference Sans Serif" panose="020B0604030504040204" pitchFamily="34" charset="0"/>
            </a:endParaRPr>
          </a:p>
          <a:p>
            <a:endParaRPr lang="es-ES" dirty="0"/>
          </a:p>
        </p:txBody>
      </p:sp>
    </p:spTree>
    <p:extLst>
      <p:ext uri="{BB962C8B-B14F-4D97-AF65-F5344CB8AC3E}">
        <p14:creationId xmlns:p14="http://schemas.microsoft.com/office/powerpoint/2010/main" val="390425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326311-F97C-4A6C-A75F-7550ED1CC16B}"/>
              </a:ext>
            </a:extLst>
          </p:cNvPr>
          <p:cNvSpPr>
            <a:spLocks noGrp="1"/>
          </p:cNvSpPr>
          <p:nvPr>
            <p:ph idx="1"/>
          </p:nvPr>
        </p:nvSpPr>
        <p:spPr>
          <a:xfrm>
            <a:off x="1710087" y="1838641"/>
            <a:ext cx="10264345" cy="4008583"/>
          </a:xfrm>
        </p:spPr>
        <p:txBody>
          <a:bodyPr/>
          <a:lstStyle/>
          <a:p>
            <a:pPr marL="0" indent="0">
              <a:buNone/>
            </a:pPr>
            <a:endParaRPr lang="es-ES" dirty="0"/>
          </a:p>
          <a:p>
            <a:pPr marL="0" indent="0">
              <a:buNone/>
            </a:pPr>
            <a:endParaRPr lang="es-ES" dirty="0"/>
          </a:p>
        </p:txBody>
      </p:sp>
      <p:sp>
        <p:nvSpPr>
          <p:cNvPr id="10" name="Título 1">
            <a:extLst>
              <a:ext uri="{FF2B5EF4-FFF2-40B4-BE49-F238E27FC236}">
                <a16:creationId xmlns:a16="http://schemas.microsoft.com/office/drawing/2014/main" id="{12A549C9-0DF5-4FFF-B4C2-3D5BEE976648}"/>
              </a:ext>
            </a:extLst>
          </p:cNvPr>
          <p:cNvSpPr txBox="1">
            <a:spLocks/>
          </p:cNvSpPr>
          <p:nvPr/>
        </p:nvSpPr>
        <p:spPr>
          <a:xfrm>
            <a:off x="2232457" y="355601"/>
            <a:ext cx="5511951" cy="666722"/>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a:t>Aspectos relevantes</a:t>
            </a:r>
          </a:p>
        </p:txBody>
      </p:sp>
      <p:sp>
        <p:nvSpPr>
          <p:cNvPr id="9" name="Marcador de contenido 2">
            <a:extLst>
              <a:ext uri="{FF2B5EF4-FFF2-40B4-BE49-F238E27FC236}">
                <a16:creationId xmlns:a16="http://schemas.microsoft.com/office/drawing/2014/main" id="{AFECBE7B-C724-4A8E-9657-8D9E22410E84}"/>
              </a:ext>
            </a:extLst>
          </p:cNvPr>
          <p:cNvSpPr txBox="1">
            <a:spLocks/>
          </p:cNvSpPr>
          <p:nvPr/>
        </p:nvSpPr>
        <p:spPr>
          <a:xfrm>
            <a:off x="1862487" y="1991041"/>
            <a:ext cx="10264345" cy="4008583"/>
          </a:xfrm>
          <a:prstGeom prst="rect">
            <a:avLst/>
          </a:prstGeom>
        </p:spPr>
        <p:txBody>
          <a:bodyPr vert="horz" lIns="91440" tIns="45720" rIns="91440" bIns="45720" rtlCol="0" anchor="ctr">
            <a:normAutofit fontScale="7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Font typeface="Wingdings" panose="05000000000000000000" pitchFamily="2" charset="2"/>
              <a:buChar char="Ø"/>
            </a:pPr>
            <a:r>
              <a:rPr lang="es-ES" b="1" dirty="0">
                <a:solidFill>
                  <a:schemeClr val="accent4">
                    <a:lumMod val="75000"/>
                  </a:schemeClr>
                </a:solidFill>
              </a:rPr>
              <a:t>Motivación.</a:t>
            </a:r>
          </a:p>
          <a:p>
            <a:pPr marL="457200" lvl="1" indent="0" algn="just">
              <a:buNone/>
            </a:pPr>
            <a:r>
              <a:rPr lang="es-ES" dirty="0"/>
              <a:t>Para la elección de este proyecto, me basé en una de las ramas de la informática que más ha llamado mi atención a lo largo de la carrera, de la cuál siempre he querido profundizar más en mi aprendizaje.</a:t>
            </a:r>
            <a:endParaRPr lang="es-ES" b="1" dirty="0">
              <a:solidFill>
                <a:schemeClr val="accent4">
                  <a:lumMod val="75000"/>
                </a:schemeClr>
              </a:solidFill>
            </a:endParaRPr>
          </a:p>
          <a:p>
            <a:pPr algn="just">
              <a:buFont typeface="Wingdings" panose="05000000000000000000" pitchFamily="2" charset="2"/>
              <a:buChar char="Ø"/>
            </a:pPr>
            <a:r>
              <a:rPr lang="es-ES" b="1" dirty="0">
                <a:solidFill>
                  <a:schemeClr val="accent4">
                    <a:lumMod val="75000"/>
                  </a:schemeClr>
                </a:solidFill>
              </a:rPr>
              <a:t>Aprendizaje.</a:t>
            </a:r>
          </a:p>
          <a:p>
            <a:pPr marL="457200" lvl="1" indent="0" algn="just">
              <a:buNone/>
            </a:pPr>
            <a:r>
              <a:rPr lang="es-ES" dirty="0"/>
              <a:t>Gracias a la complejidad del mundo de las redes, cada objetivo a supuesto un reto a superar mediante estudio y documentación que me ha permitido ir aprendiendo en cada paso nuevas opciones y métodos de trabajo.</a:t>
            </a:r>
          </a:p>
          <a:p>
            <a:pPr algn="just">
              <a:buFont typeface="Wingdings" panose="05000000000000000000" pitchFamily="2" charset="2"/>
              <a:buChar char="Ø"/>
            </a:pPr>
            <a:r>
              <a:rPr lang="es-ES" b="1" dirty="0">
                <a:solidFill>
                  <a:schemeClr val="accent4">
                    <a:lumMod val="75000"/>
                  </a:schemeClr>
                </a:solidFill>
              </a:rPr>
              <a:t>Implementación.</a:t>
            </a:r>
          </a:p>
          <a:p>
            <a:pPr marL="457200" lvl="1" indent="0" algn="just">
              <a:buNone/>
            </a:pPr>
            <a:r>
              <a:rPr lang="es-ES" dirty="0"/>
              <a:t>La implementación de algunos elementos ha resultado compleja y ha llevado mucho tiempo, sobre todo al inicio hasta que la familiarización con el programa me ha permitido coger más agilidad con el proyecto.</a:t>
            </a:r>
          </a:p>
          <a:p>
            <a:pPr algn="just">
              <a:buFont typeface="Wingdings" panose="05000000000000000000" pitchFamily="2" charset="2"/>
              <a:buChar char="Ø"/>
            </a:pPr>
            <a:r>
              <a:rPr lang="es-ES" b="1" dirty="0">
                <a:solidFill>
                  <a:schemeClr val="accent4">
                    <a:lumMod val="75000"/>
                  </a:schemeClr>
                </a:solidFill>
              </a:rPr>
              <a:t>Publicación.</a:t>
            </a:r>
          </a:p>
          <a:p>
            <a:pPr marL="457200" lvl="1" indent="0" algn="just">
              <a:buNone/>
            </a:pPr>
            <a:r>
              <a:rPr lang="es-ES" dirty="0"/>
              <a:t>Al no tratarse de una aplicación puramente ejecutable, los ficheros necesarios y el código fuente de los scripts generados ha sido colgada en el repositorio GitHub, donde se encuentra todo lo necesario para poder reproducir el proyecto.</a:t>
            </a:r>
            <a:endParaRPr lang="es-ES" b="1" dirty="0">
              <a:solidFill>
                <a:schemeClr val="accent4">
                  <a:lumMod val="75000"/>
                </a:schemeClr>
              </a:solidFill>
            </a:endParaRPr>
          </a:p>
          <a:p>
            <a:pPr marL="0" indent="0">
              <a:buFont typeface="Arial"/>
              <a:buNone/>
            </a:pPr>
            <a:endParaRPr lang="es-ES" dirty="0"/>
          </a:p>
          <a:p>
            <a:pPr marL="0" indent="0">
              <a:buFont typeface="Arial"/>
              <a:buNone/>
            </a:pPr>
            <a:endParaRPr lang="es-ES" dirty="0"/>
          </a:p>
        </p:txBody>
      </p:sp>
      <p:pic>
        <p:nvPicPr>
          <p:cNvPr id="5" name="Imagen 4">
            <a:extLst>
              <a:ext uri="{FF2B5EF4-FFF2-40B4-BE49-F238E27FC236}">
                <a16:creationId xmlns:a16="http://schemas.microsoft.com/office/drawing/2014/main" id="{A86A8D36-339D-4190-9CE9-D1DCA8224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456" y="331774"/>
            <a:ext cx="3170763" cy="69756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8233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326311-F97C-4A6C-A75F-7550ED1CC16B}"/>
              </a:ext>
            </a:extLst>
          </p:cNvPr>
          <p:cNvSpPr>
            <a:spLocks noGrp="1"/>
          </p:cNvSpPr>
          <p:nvPr>
            <p:ph idx="1"/>
          </p:nvPr>
        </p:nvSpPr>
        <p:spPr>
          <a:xfrm>
            <a:off x="1710087" y="1838641"/>
            <a:ext cx="10264345" cy="4008583"/>
          </a:xfrm>
        </p:spPr>
        <p:txBody>
          <a:bodyPr/>
          <a:lstStyle/>
          <a:p>
            <a:pPr marL="0" indent="0">
              <a:buNone/>
            </a:pPr>
            <a:endParaRPr lang="es-ES" dirty="0"/>
          </a:p>
          <a:p>
            <a:pPr marL="0" indent="0">
              <a:buNone/>
            </a:pPr>
            <a:endParaRPr lang="es-ES" dirty="0"/>
          </a:p>
        </p:txBody>
      </p:sp>
      <p:sp>
        <p:nvSpPr>
          <p:cNvPr id="10" name="Título 1">
            <a:extLst>
              <a:ext uri="{FF2B5EF4-FFF2-40B4-BE49-F238E27FC236}">
                <a16:creationId xmlns:a16="http://schemas.microsoft.com/office/drawing/2014/main" id="{12A549C9-0DF5-4FFF-B4C2-3D5BEE976648}"/>
              </a:ext>
            </a:extLst>
          </p:cNvPr>
          <p:cNvSpPr txBox="1">
            <a:spLocks/>
          </p:cNvSpPr>
          <p:nvPr/>
        </p:nvSpPr>
        <p:spPr>
          <a:xfrm>
            <a:off x="2232457" y="355601"/>
            <a:ext cx="5455967" cy="666722"/>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97500" lnSpcReduction="10000"/>
          </a:bodyPr>
          <a:lstStyle>
            <a:defPPr>
              <a:defRPr lang="en-US"/>
            </a:defPPr>
            <a:lvl1pPr algn="ctr">
              <a:spcBef>
                <a:spcPct val="0"/>
              </a:spcBef>
              <a:buNone/>
              <a:defRPr sz="4000" b="1" cap="none">
                <a:ln w="3175" cmpd="sng">
                  <a:noFill/>
                </a:ln>
                <a:solidFill>
                  <a:schemeClr val="dk1"/>
                </a:solidFill>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ES" dirty="0"/>
              <a:t>Trabajos relacionados</a:t>
            </a:r>
          </a:p>
        </p:txBody>
      </p:sp>
      <p:sp>
        <p:nvSpPr>
          <p:cNvPr id="9" name="Marcador de contenido 2">
            <a:extLst>
              <a:ext uri="{FF2B5EF4-FFF2-40B4-BE49-F238E27FC236}">
                <a16:creationId xmlns:a16="http://schemas.microsoft.com/office/drawing/2014/main" id="{AFECBE7B-C724-4A8E-9657-8D9E22410E84}"/>
              </a:ext>
            </a:extLst>
          </p:cNvPr>
          <p:cNvSpPr txBox="1">
            <a:spLocks/>
          </p:cNvSpPr>
          <p:nvPr/>
        </p:nvSpPr>
        <p:spPr>
          <a:xfrm>
            <a:off x="1710087" y="1975527"/>
            <a:ext cx="10264345" cy="400858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Font typeface="Wingdings" panose="05000000000000000000" pitchFamily="2" charset="2"/>
              <a:buChar char="Ø"/>
            </a:pPr>
            <a:r>
              <a:rPr lang="es-ES" b="1" dirty="0">
                <a:solidFill>
                  <a:schemeClr val="accent4">
                    <a:lumMod val="75000"/>
                  </a:schemeClr>
                </a:solidFill>
              </a:rPr>
              <a:t>Construcción de una red MPLS y validación de GNS3 para su simulación.</a:t>
            </a:r>
          </a:p>
          <a:p>
            <a:pPr marL="457200" lvl="1" indent="0" algn="just">
              <a:buNone/>
            </a:pPr>
            <a:r>
              <a:rPr lang="es-ES" dirty="0"/>
              <a:t>Autor: Héctor Delgado Patiño. Organización: PFC Universidad de Cartagena.</a:t>
            </a:r>
          </a:p>
          <a:p>
            <a:pPr marL="457200" lvl="1" indent="0" algn="just">
              <a:buNone/>
            </a:pPr>
            <a:endParaRPr lang="es-ES" dirty="0"/>
          </a:p>
          <a:p>
            <a:pPr algn="just">
              <a:buFont typeface="Wingdings" panose="05000000000000000000" pitchFamily="2" charset="2"/>
              <a:buChar char="Ø"/>
            </a:pPr>
            <a:r>
              <a:rPr lang="es-ES" b="1" dirty="0">
                <a:solidFill>
                  <a:schemeClr val="accent4">
                    <a:lumMod val="75000"/>
                  </a:schemeClr>
                </a:solidFill>
              </a:rPr>
              <a:t>Implementación de un laboratorio virtual para aprendizaje de SDN.</a:t>
            </a:r>
          </a:p>
          <a:p>
            <a:pPr marL="457200" lvl="1" indent="0" algn="just">
              <a:buNone/>
            </a:pPr>
            <a:r>
              <a:rPr lang="es-ES" dirty="0"/>
              <a:t>Autor: Rubén Isa Hidalgo. Organización: TFG Universidad de Cantabria.</a:t>
            </a:r>
          </a:p>
          <a:p>
            <a:pPr marL="0" indent="0">
              <a:buFont typeface="Arial"/>
              <a:buNone/>
            </a:pPr>
            <a:endParaRPr lang="es-ES" dirty="0"/>
          </a:p>
          <a:p>
            <a:pPr marL="0" indent="0">
              <a:buFont typeface="Arial"/>
              <a:buNone/>
            </a:pPr>
            <a:endParaRPr lang="es-ES" dirty="0"/>
          </a:p>
        </p:txBody>
      </p:sp>
      <p:pic>
        <p:nvPicPr>
          <p:cNvPr id="5" name="Imagen 4">
            <a:extLst>
              <a:ext uri="{FF2B5EF4-FFF2-40B4-BE49-F238E27FC236}">
                <a16:creationId xmlns:a16="http://schemas.microsoft.com/office/drawing/2014/main" id="{9711D2E8-F2BC-4602-9F5A-24F67D9F1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456" y="331774"/>
            <a:ext cx="3170763" cy="69756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1352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326311-F97C-4A6C-A75F-7550ED1CC16B}"/>
              </a:ext>
            </a:extLst>
          </p:cNvPr>
          <p:cNvSpPr>
            <a:spLocks noGrp="1"/>
          </p:cNvSpPr>
          <p:nvPr>
            <p:ph idx="1"/>
          </p:nvPr>
        </p:nvSpPr>
        <p:spPr>
          <a:xfrm>
            <a:off x="1710087" y="1838641"/>
            <a:ext cx="10264345" cy="4008583"/>
          </a:xfrm>
        </p:spPr>
        <p:txBody>
          <a:bodyPr/>
          <a:lstStyle/>
          <a:p>
            <a:pPr marL="0" indent="0">
              <a:buNone/>
            </a:pPr>
            <a:endParaRPr lang="es-ES" dirty="0"/>
          </a:p>
          <a:p>
            <a:pPr marL="0" indent="0">
              <a:buNone/>
            </a:pPr>
            <a:endParaRPr lang="es-ES" dirty="0"/>
          </a:p>
        </p:txBody>
      </p:sp>
      <p:sp>
        <p:nvSpPr>
          <p:cNvPr id="10" name="Título 1">
            <a:extLst>
              <a:ext uri="{FF2B5EF4-FFF2-40B4-BE49-F238E27FC236}">
                <a16:creationId xmlns:a16="http://schemas.microsoft.com/office/drawing/2014/main" id="{12A549C9-0DF5-4FFF-B4C2-3D5BEE976648}"/>
              </a:ext>
            </a:extLst>
          </p:cNvPr>
          <p:cNvSpPr txBox="1">
            <a:spLocks/>
          </p:cNvSpPr>
          <p:nvPr/>
        </p:nvSpPr>
        <p:spPr>
          <a:xfrm>
            <a:off x="2232457" y="355601"/>
            <a:ext cx="5670572" cy="666722"/>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97500" lnSpcReduction="10000"/>
          </a:bodyPr>
          <a:lstStyle>
            <a:defPPr>
              <a:defRPr lang="en-US"/>
            </a:defPPr>
            <a:lvl1pPr algn="ctr">
              <a:spcBef>
                <a:spcPct val="0"/>
              </a:spcBef>
              <a:buNone/>
              <a:defRPr sz="4000" b="1" cap="none">
                <a:ln w="3175" cmpd="sng">
                  <a:noFill/>
                </a:ln>
                <a:solidFill>
                  <a:schemeClr val="dk1"/>
                </a:solidFill>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ES" dirty="0"/>
              <a:t>Líneas de trabajo futuras</a:t>
            </a:r>
          </a:p>
        </p:txBody>
      </p:sp>
      <p:sp>
        <p:nvSpPr>
          <p:cNvPr id="9" name="Marcador de contenido 2">
            <a:extLst>
              <a:ext uri="{FF2B5EF4-FFF2-40B4-BE49-F238E27FC236}">
                <a16:creationId xmlns:a16="http://schemas.microsoft.com/office/drawing/2014/main" id="{AFECBE7B-C724-4A8E-9657-8D9E22410E84}"/>
              </a:ext>
            </a:extLst>
          </p:cNvPr>
          <p:cNvSpPr txBox="1">
            <a:spLocks/>
          </p:cNvSpPr>
          <p:nvPr/>
        </p:nvSpPr>
        <p:spPr>
          <a:xfrm>
            <a:off x="1826617" y="2687176"/>
            <a:ext cx="9243837" cy="41708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Font typeface="Wingdings" panose="05000000000000000000" pitchFamily="2" charset="2"/>
              <a:buChar char="Ø"/>
            </a:pPr>
            <a:r>
              <a:rPr lang="es-ES" dirty="0"/>
              <a:t>Ampliar la red implementada, incluyendo nuevos servidores, conectando mediante routers y switches tanto elementos como fuese necesario.</a:t>
            </a:r>
          </a:p>
          <a:p>
            <a:pPr algn="just">
              <a:buFont typeface="Wingdings" panose="05000000000000000000" pitchFamily="2" charset="2"/>
              <a:buChar char="Ø"/>
            </a:pPr>
            <a:r>
              <a:rPr lang="es-ES" dirty="0"/>
              <a:t>Llevar a la práctica la simulación del proyecto, creando una red real.</a:t>
            </a:r>
          </a:p>
          <a:p>
            <a:pPr algn="just">
              <a:buFont typeface="Wingdings" panose="05000000000000000000" pitchFamily="2" charset="2"/>
              <a:buChar char="Ø"/>
            </a:pPr>
            <a:r>
              <a:rPr lang="es-ES" dirty="0"/>
              <a:t>Incluir mayor complejidad algorítmica a la configuración remota de la red mejorando el script generado mediante Python.</a:t>
            </a:r>
          </a:p>
          <a:p>
            <a:pPr algn="just">
              <a:buFont typeface="Wingdings" panose="05000000000000000000" pitchFamily="2" charset="2"/>
              <a:buChar char="Ø"/>
            </a:pPr>
            <a:r>
              <a:rPr lang="es-ES" dirty="0"/>
              <a:t>Estudio de la transmisión de datos empleando el programa </a:t>
            </a:r>
            <a:r>
              <a:rPr lang="es-ES" dirty="0" err="1"/>
              <a:t>WhireShark</a:t>
            </a:r>
            <a:r>
              <a:rPr lang="es-ES" dirty="0"/>
              <a:t>.</a:t>
            </a:r>
          </a:p>
          <a:p>
            <a:pPr algn="just">
              <a:buFont typeface="Wingdings" panose="05000000000000000000" pitchFamily="2" charset="2"/>
              <a:buChar char="Ø"/>
            </a:pPr>
            <a:r>
              <a:rPr lang="es-ES" dirty="0"/>
              <a:t>Realizar el mismo proyecto en otros entornos de simulación redes.</a:t>
            </a:r>
          </a:p>
          <a:p>
            <a:pPr>
              <a:buFont typeface="Wingdings" panose="05000000000000000000" pitchFamily="2" charset="2"/>
              <a:buChar char="Ø"/>
            </a:pPr>
            <a:endParaRPr lang="es-ES" b="1" dirty="0"/>
          </a:p>
          <a:p>
            <a:pPr marL="0" indent="0">
              <a:buFont typeface="Arial"/>
              <a:buNone/>
            </a:pPr>
            <a:endParaRPr lang="es-ES" dirty="0"/>
          </a:p>
          <a:p>
            <a:pPr marL="0" indent="0">
              <a:buFont typeface="Arial"/>
              <a:buNone/>
            </a:pPr>
            <a:endParaRPr lang="es-ES" dirty="0"/>
          </a:p>
        </p:txBody>
      </p:sp>
      <p:pic>
        <p:nvPicPr>
          <p:cNvPr id="5" name="Imagen 4">
            <a:extLst>
              <a:ext uri="{FF2B5EF4-FFF2-40B4-BE49-F238E27FC236}">
                <a16:creationId xmlns:a16="http://schemas.microsoft.com/office/drawing/2014/main" id="{031AF9FE-1665-43B4-B3EE-6F76A0565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456" y="331774"/>
            <a:ext cx="3170763" cy="69756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1102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326311-F97C-4A6C-A75F-7550ED1CC16B}"/>
              </a:ext>
            </a:extLst>
          </p:cNvPr>
          <p:cNvSpPr>
            <a:spLocks noGrp="1"/>
          </p:cNvSpPr>
          <p:nvPr>
            <p:ph idx="1"/>
          </p:nvPr>
        </p:nvSpPr>
        <p:spPr>
          <a:xfrm>
            <a:off x="1710087" y="1838641"/>
            <a:ext cx="10264345" cy="4008583"/>
          </a:xfrm>
        </p:spPr>
        <p:txBody>
          <a:bodyPr/>
          <a:lstStyle/>
          <a:p>
            <a:pPr marL="0" indent="0">
              <a:buNone/>
            </a:pPr>
            <a:endParaRPr lang="es-ES" dirty="0"/>
          </a:p>
          <a:p>
            <a:pPr marL="0" indent="0">
              <a:buNone/>
            </a:pPr>
            <a:endParaRPr lang="es-ES" dirty="0"/>
          </a:p>
        </p:txBody>
      </p:sp>
      <p:sp>
        <p:nvSpPr>
          <p:cNvPr id="10" name="Título 1">
            <a:extLst>
              <a:ext uri="{FF2B5EF4-FFF2-40B4-BE49-F238E27FC236}">
                <a16:creationId xmlns:a16="http://schemas.microsoft.com/office/drawing/2014/main" id="{12A549C9-0DF5-4FFF-B4C2-3D5BEE976648}"/>
              </a:ext>
            </a:extLst>
          </p:cNvPr>
          <p:cNvSpPr txBox="1">
            <a:spLocks/>
          </p:cNvSpPr>
          <p:nvPr/>
        </p:nvSpPr>
        <p:spPr>
          <a:xfrm>
            <a:off x="2232457" y="355601"/>
            <a:ext cx="6061798" cy="666722"/>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97500" lnSpcReduction="10000"/>
          </a:bodyPr>
          <a:lstStyle>
            <a:defPPr>
              <a:defRPr lang="en-US"/>
            </a:defPPr>
            <a:lvl1pPr algn="ctr">
              <a:spcBef>
                <a:spcPct val="0"/>
              </a:spcBef>
              <a:buNone/>
              <a:defRPr sz="4000" b="1" cap="none">
                <a:ln w="3175" cmpd="sng">
                  <a:noFill/>
                </a:ln>
                <a:solidFill>
                  <a:schemeClr val="dk1"/>
                </a:solidFill>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ES" dirty="0"/>
              <a:t>Conclusiones</a:t>
            </a:r>
          </a:p>
        </p:txBody>
      </p:sp>
      <p:sp>
        <p:nvSpPr>
          <p:cNvPr id="9" name="Marcador de contenido 2">
            <a:extLst>
              <a:ext uri="{FF2B5EF4-FFF2-40B4-BE49-F238E27FC236}">
                <a16:creationId xmlns:a16="http://schemas.microsoft.com/office/drawing/2014/main" id="{AFECBE7B-C724-4A8E-9657-8D9E22410E84}"/>
              </a:ext>
            </a:extLst>
          </p:cNvPr>
          <p:cNvSpPr txBox="1">
            <a:spLocks/>
          </p:cNvSpPr>
          <p:nvPr/>
        </p:nvSpPr>
        <p:spPr>
          <a:xfrm>
            <a:off x="1507021" y="2331575"/>
            <a:ext cx="10264345" cy="41708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Font typeface="Wingdings" panose="05000000000000000000" pitchFamily="2" charset="2"/>
              <a:buChar char="Ø"/>
            </a:pPr>
            <a:r>
              <a:rPr lang="es-ES" dirty="0"/>
              <a:t>Se ha desarrollado el proyecto completo demostrando que GNS3 es una herramienta capaz de simular cualquier función de la vida real.</a:t>
            </a:r>
          </a:p>
          <a:p>
            <a:pPr algn="just">
              <a:buFont typeface="Wingdings" panose="05000000000000000000" pitchFamily="2" charset="2"/>
              <a:buChar char="Ø"/>
            </a:pPr>
            <a:r>
              <a:rPr lang="es-ES" dirty="0"/>
              <a:t>Al tratarse de un software libre, se han encontrado ayudas suficientes y una comunidad lo suficientemente grande para solucionar los problemas.</a:t>
            </a:r>
          </a:p>
          <a:p>
            <a:pPr algn="just">
              <a:buFont typeface="Wingdings" panose="05000000000000000000" pitchFamily="2" charset="2"/>
              <a:buChar char="Ø"/>
            </a:pPr>
            <a:r>
              <a:rPr lang="es-ES" dirty="0"/>
              <a:t>Se han desarrollado los conocimientos adquiridos a lo largo del grado a nivel de redes, de sistemas operativos, programación y gestión de proyectos.</a:t>
            </a:r>
          </a:p>
          <a:p>
            <a:pPr algn="just">
              <a:buFont typeface="Wingdings" panose="05000000000000000000" pitchFamily="2" charset="2"/>
              <a:buChar char="Ø"/>
            </a:pPr>
            <a:r>
              <a:rPr lang="es-ES" dirty="0"/>
              <a:t>Se han utilizado técnicas desconocidas por mi hasta fecha, permitiéndome aprender nuevos conceptos y métodos de trabajo.</a:t>
            </a:r>
          </a:p>
          <a:p>
            <a:pPr marL="0" indent="0">
              <a:buFont typeface="Arial"/>
              <a:buNone/>
            </a:pPr>
            <a:endParaRPr lang="es-ES" dirty="0"/>
          </a:p>
          <a:p>
            <a:pPr marL="0" indent="0">
              <a:buFont typeface="Arial"/>
              <a:buNone/>
            </a:pPr>
            <a:endParaRPr lang="es-ES" dirty="0"/>
          </a:p>
        </p:txBody>
      </p:sp>
      <p:pic>
        <p:nvPicPr>
          <p:cNvPr id="5" name="Imagen 4">
            <a:extLst>
              <a:ext uri="{FF2B5EF4-FFF2-40B4-BE49-F238E27FC236}">
                <a16:creationId xmlns:a16="http://schemas.microsoft.com/office/drawing/2014/main" id="{FB3C53BE-1F69-4C53-9FA4-C43DCCD5F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456" y="331774"/>
            <a:ext cx="3170763" cy="69756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4000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AC9D60C-819D-4F50-A22C-1E850892D6E7}"/>
              </a:ext>
            </a:extLst>
          </p:cNvPr>
          <p:cNvSpPr txBox="1"/>
          <p:nvPr/>
        </p:nvSpPr>
        <p:spPr>
          <a:xfrm>
            <a:off x="1958110" y="1383584"/>
            <a:ext cx="9429184" cy="923330"/>
          </a:xfrm>
          <a:prstGeom prst="rect">
            <a:avLst/>
          </a:prstGeom>
          <a:noFill/>
        </p:spPr>
        <p:txBody>
          <a:bodyPr wrap="none" rtlCol="0">
            <a:spAutoFit/>
          </a:bodyPr>
          <a:lstStyle/>
          <a:p>
            <a:r>
              <a:rPr lang="es-ES" sz="5400" b="1" dirty="0">
                <a:solidFill>
                  <a:schemeClr val="accent6">
                    <a:lumMod val="50000"/>
                  </a:schemeClr>
                </a:solidFill>
              </a:rPr>
              <a:t>Muchas gracias por su atención</a:t>
            </a:r>
          </a:p>
        </p:txBody>
      </p:sp>
      <p:pic>
        <p:nvPicPr>
          <p:cNvPr id="8" name="Imagen 7">
            <a:extLst>
              <a:ext uri="{FF2B5EF4-FFF2-40B4-BE49-F238E27FC236}">
                <a16:creationId xmlns:a16="http://schemas.microsoft.com/office/drawing/2014/main" id="{576EB12D-7FD5-43F2-8368-65C2C8AA012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5970" y="2630311"/>
            <a:ext cx="5734475" cy="3685767"/>
          </a:xfrm>
          <a:prstGeom prst="rect">
            <a:avLst/>
          </a:prstGeom>
          <a:noFill/>
          <a:ln>
            <a:noFill/>
          </a:ln>
        </p:spPr>
      </p:pic>
      <p:pic>
        <p:nvPicPr>
          <p:cNvPr id="7" name="Imagen 6">
            <a:extLst>
              <a:ext uri="{FF2B5EF4-FFF2-40B4-BE49-F238E27FC236}">
                <a16:creationId xmlns:a16="http://schemas.microsoft.com/office/drawing/2014/main" id="{C3C44A1C-6F21-4B93-B6D2-ACE7DF124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3456" y="331774"/>
            <a:ext cx="3170763" cy="69756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2630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514BBA0-2048-40F4-9A4A-73DC13FED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017" y="4320684"/>
            <a:ext cx="2109966" cy="2109966"/>
          </a:xfrm>
          <a:prstGeom prst="rect">
            <a:avLst/>
          </a:prstGeom>
        </p:spPr>
      </p:pic>
      <p:sp>
        <p:nvSpPr>
          <p:cNvPr id="3" name="Marcador de contenido 2">
            <a:extLst>
              <a:ext uri="{FF2B5EF4-FFF2-40B4-BE49-F238E27FC236}">
                <a16:creationId xmlns:a16="http://schemas.microsoft.com/office/drawing/2014/main" id="{78326311-F97C-4A6C-A75F-7550ED1CC16B}"/>
              </a:ext>
            </a:extLst>
          </p:cNvPr>
          <p:cNvSpPr>
            <a:spLocks noGrp="1"/>
          </p:cNvSpPr>
          <p:nvPr>
            <p:ph idx="1"/>
          </p:nvPr>
        </p:nvSpPr>
        <p:spPr>
          <a:xfrm>
            <a:off x="1622855" y="1962951"/>
            <a:ext cx="10018713" cy="3124201"/>
          </a:xfrm>
        </p:spPr>
        <p:txBody>
          <a:bodyPr/>
          <a:lstStyle/>
          <a:p>
            <a:pPr marL="0" indent="0" algn="just">
              <a:buNone/>
            </a:pPr>
            <a:r>
              <a:rPr lang="es-ES" dirty="0"/>
              <a:t>Las redes son algo básico en el día a día de todas las personas, comenzando por la más importante, Internet, del cual depende prácticamente todo hoy en día. Las empresas, colegios, oficinas, etc. también disponen de sus propias redes. Por ello hay una necesidad de crear redes eficientes y operativas, tanto para usuarios avanzados como para usuarios finales sin conocimientos informáticos.</a:t>
            </a:r>
          </a:p>
          <a:p>
            <a:pPr marL="0" indent="0">
              <a:buNone/>
            </a:pPr>
            <a:endParaRPr lang="es-ES" dirty="0"/>
          </a:p>
        </p:txBody>
      </p:sp>
      <p:sp>
        <p:nvSpPr>
          <p:cNvPr id="8" name="Título 1">
            <a:extLst>
              <a:ext uri="{FF2B5EF4-FFF2-40B4-BE49-F238E27FC236}">
                <a16:creationId xmlns:a16="http://schemas.microsoft.com/office/drawing/2014/main" id="{34DB6978-292B-41E1-965A-38CB87D2704B}"/>
              </a:ext>
            </a:extLst>
          </p:cNvPr>
          <p:cNvSpPr>
            <a:spLocks noGrp="1"/>
          </p:cNvSpPr>
          <p:nvPr>
            <p:ph type="title"/>
          </p:nvPr>
        </p:nvSpPr>
        <p:spPr>
          <a:xfrm>
            <a:off x="2232457" y="355601"/>
            <a:ext cx="6099780" cy="666722"/>
          </a:xfr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90000"/>
          </a:bodyPr>
          <a:lstStyle/>
          <a:p>
            <a:r>
              <a:rPr lang="es-ES" b="1" dirty="0">
                <a:solidFill>
                  <a:schemeClr val="dk1"/>
                </a:solidFill>
              </a:rPr>
              <a:t>Introducción</a:t>
            </a:r>
          </a:p>
        </p:txBody>
      </p:sp>
      <p:pic>
        <p:nvPicPr>
          <p:cNvPr id="6" name="Imagen 5">
            <a:extLst>
              <a:ext uri="{FF2B5EF4-FFF2-40B4-BE49-F238E27FC236}">
                <a16:creationId xmlns:a16="http://schemas.microsoft.com/office/drawing/2014/main" id="{0C8933FB-F6C4-4FF6-8C6B-AC54CA6F1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3456" y="331774"/>
            <a:ext cx="3170763" cy="69756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9427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326311-F97C-4A6C-A75F-7550ED1CC16B}"/>
              </a:ext>
            </a:extLst>
          </p:cNvPr>
          <p:cNvSpPr>
            <a:spLocks noGrp="1"/>
          </p:cNvSpPr>
          <p:nvPr>
            <p:ph idx="1"/>
          </p:nvPr>
        </p:nvSpPr>
        <p:spPr>
          <a:xfrm>
            <a:off x="1710087" y="1723231"/>
            <a:ext cx="10264345" cy="4008583"/>
          </a:xfrm>
        </p:spPr>
        <p:txBody>
          <a:bodyPr>
            <a:normAutofit fontScale="92500" lnSpcReduction="10000"/>
          </a:bodyPr>
          <a:lstStyle/>
          <a:p>
            <a:pPr marL="0" indent="0" algn="just">
              <a:buNone/>
            </a:pPr>
            <a:r>
              <a:rPr lang="es-ES" dirty="0"/>
              <a:t>En este proyecto vamos a simular una red institucional totalmente operativa, para la cuál vamos a realizar los siguientes objetivos:</a:t>
            </a:r>
          </a:p>
          <a:p>
            <a:pPr algn="just">
              <a:buFont typeface="Wingdings" panose="05000000000000000000" pitchFamily="2" charset="2"/>
              <a:buChar char="Ø"/>
            </a:pPr>
            <a:r>
              <a:rPr lang="es-ES" dirty="0"/>
              <a:t> </a:t>
            </a:r>
            <a:r>
              <a:rPr lang="es-ES" b="1" dirty="0"/>
              <a:t>Simular una red institucional.</a:t>
            </a:r>
          </a:p>
          <a:p>
            <a:pPr marL="457200" lvl="1" indent="0" algn="just">
              <a:buNone/>
            </a:pPr>
            <a:r>
              <a:rPr lang="es-ES" dirty="0"/>
              <a:t>Crear una red totalmente operativa que incluya funcionalidades de red y elementos como servidor Web, Servidor DHCP, red VLAN, conexión a Internet, red local, enrutamiento, etc.</a:t>
            </a:r>
          </a:p>
          <a:p>
            <a:pPr marL="457200" lvl="1" indent="0" algn="just">
              <a:buNone/>
            </a:pPr>
            <a:endParaRPr lang="es-ES" dirty="0"/>
          </a:p>
          <a:p>
            <a:pPr marL="457200" lvl="1" indent="0" algn="just">
              <a:buNone/>
            </a:pPr>
            <a:endParaRPr lang="es-ES" dirty="0"/>
          </a:p>
          <a:p>
            <a:pPr algn="just">
              <a:buFont typeface="Wingdings" panose="05000000000000000000" pitchFamily="2" charset="2"/>
              <a:buChar char="Ø"/>
            </a:pPr>
            <a:r>
              <a:rPr lang="es-ES" b="1" dirty="0"/>
              <a:t>Comparar técnicas de simulación de elementos.                         </a:t>
            </a:r>
            <a:endParaRPr lang="es-ES" b="1" dirty="0">
              <a:solidFill>
                <a:srgbClr val="FF0000"/>
              </a:solidFill>
            </a:endParaRPr>
          </a:p>
          <a:p>
            <a:pPr marL="0" indent="0">
              <a:buNone/>
            </a:pPr>
            <a:r>
              <a:rPr lang="es-ES" dirty="0"/>
              <a:t>	</a:t>
            </a:r>
            <a:r>
              <a:rPr lang="es-ES" sz="2000" dirty="0"/>
              <a:t>Se estudian métodos como las máquinas virtuales, </a:t>
            </a:r>
            <a:br>
              <a:rPr lang="es-ES" sz="2000" dirty="0"/>
            </a:br>
            <a:r>
              <a:rPr lang="es-ES" sz="2000" dirty="0"/>
              <a:t>	Dockers o VPCS y se compara su rendimiento.</a:t>
            </a:r>
          </a:p>
          <a:p>
            <a:pPr marL="0" indent="0">
              <a:buNone/>
            </a:pPr>
            <a:endParaRPr lang="es-ES" dirty="0"/>
          </a:p>
        </p:txBody>
      </p:sp>
      <p:pic>
        <p:nvPicPr>
          <p:cNvPr id="7" name="Imagen 6">
            <a:extLst>
              <a:ext uri="{FF2B5EF4-FFF2-40B4-BE49-F238E27FC236}">
                <a16:creationId xmlns:a16="http://schemas.microsoft.com/office/drawing/2014/main" id="{D608B973-9D03-46BA-A4EE-F66847AB0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353" y="4377458"/>
            <a:ext cx="1063456" cy="1063456"/>
          </a:xfrm>
          <a:prstGeom prst="rect">
            <a:avLst/>
          </a:prstGeom>
        </p:spPr>
      </p:pic>
      <p:pic>
        <p:nvPicPr>
          <p:cNvPr id="8" name="Imagen 7">
            <a:extLst>
              <a:ext uri="{FF2B5EF4-FFF2-40B4-BE49-F238E27FC236}">
                <a16:creationId xmlns:a16="http://schemas.microsoft.com/office/drawing/2014/main" id="{D56717C2-83E0-4823-926C-3EAB196E4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2260" y="4377458"/>
            <a:ext cx="1914219" cy="1063455"/>
          </a:xfrm>
          <a:prstGeom prst="rect">
            <a:avLst/>
          </a:prstGeom>
        </p:spPr>
      </p:pic>
      <p:sp>
        <p:nvSpPr>
          <p:cNvPr id="10" name="Título 1">
            <a:extLst>
              <a:ext uri="{FF2B5EF4-FFF2-40B4-BE49-F238E27FC236}">
                <a16:creationId xmlns:a16="http://schemas.microsoft.com/office/drawing/2014/main" id="{12A549C9-0DF5-4FFF-B4C2-3D5BEE976648}"/>
              </a:ext>
            </a:extLst>
          </p:cNvPr>
          <p:cNvSpPr txBox="1">
            <a:spLocks/>
          </p:cNvSpPr>
          <p:nvPr/>
        </p:nvSpPr>
        <p:spPr>
          <a:xfrm>
            <a:off x="2232457" y="355601"/>
            <a:ext cx="6220951" cy="666722"/>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97500" lnSpcReduction="10000"/>
          </a:bodyPr>
          <a:lstStyle>
            <a:defPPr>
              <a:defRPr lang="en-US"/>
            </a:defPPr>
            <a:lvl1pPr algn="ctr">
              <a:spcBef>
                <a:spcPct val="0"/>
              </a:spcBef>
              <a:buNone/>
              <a:defRPr sz="4000" b="1" cap="none">
                <a:ln w="3175" cmpd="sng">
                  <a:noFill/>
                </a:ln>
                <a:solidFill>
                  <a:schemeClr val="dk1"/>
                </a:solidFill>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ES" dirty="0"/>
              <a:t>Objetivos</a:t>
            </a:r>
          </a:p>
        </p:txBody>
      </p:sp>
      <p:pic>
        <p:nvPicPr>
          <p:cNvPr id="6" name="Imagen 5">
            <a:extLst>
              <a:ext uri="{FF2B5EF4-FFF2-40B4-BE49-F238E27FC236}">
                <a16:creationId xmlns:a16="http://schemas.microsoft.com/office/drawing/2014/main" id="{7D20A033-430E-42B8-B059-0FB6D8B800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3456" y="331774"/>
            <a:ext cx="3170763" cy="69756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613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326311-F97C-4A6C-A75F-7550ED1CC16B}"/>
              </a:ext>
            </a:extLst>
          </p:cNvPr>
          <p:cNvSpPr>
            <a:spLocks noGrp="1"/>
          </p:cNvSpPr>
          <p:nvPr>
            <p:ph idx="1"/>
          </p:nvPr>
        </p:nvSpPr>
        <p:spPr>
          <a:xfrm>
            <a:off x="1647944" y="2122726"/>
            <a:ext cx="10264345" cy="4008583"/>
          </a:xfrm>
        </p:spPr>
        <p:txBody>
          <a:bodyPr/>
          <a:lstStyle/>
          <a:p>
            <a:pPr algn="just">
              <a:buFont typeface="Wingdings" panose="05000000000000000000" pitchFamily="2" charset="2"/>
              <a:buChar char="Ø"/>
            </a:pPr>
            <a:r>
              <a:rPr lang="es-ES" b="1" dirty="0"/>
              <a:t>Estudio teórico y comparativo de formas de ejecutar la aplicación GNS3.</a:t>
            </a:r>
          </a:p>
          <a:p>
            <a:pPr marL="457200" lvl="1" indent="0" algn="just">
              <a:buNone/>
            </a:pPr>
            <a:r>
              <a:rPr lang="es-ES" dirty="0"/>
              <a:t>Se ejecuta en modo local y en modo cliente-servidor, donde el servidor es quien asume la mayor carga de recursos liberando al equipo que ejecuta el proyecto.</a:t>
            </a:r>
          </a:p>
          <a:p>
            <a:pPr algn="just">
              <a:buFont typeface="Wingdings" panose="05000000000000000000" pitchFamily="2" charset="2"/>
              <a:buChar char="Ø"/>
            </a:pPr>
            <a:r>
              <a:rPr lang="es-ES" b="1" dirty="0"/>
              <a:t>Configuración remota de la red.</a:t>
            </a:r>
          </a:p>
          <a:p>
            <a:pPr marL="457200" lvl="1" indent="0" algn="just">
              <a:buNone/>
            </a:pPr>
            <a:r>
              <a:rPr lang="es-ES" dirty="0"/>
              <a:t>Se desarrolla un programa que permite configurar los elementos de la red lanzándolo desde uno de los equipos terminales.</a:t>
            </a:r>
          </a:p>
          <a:p>
            <a:pPr algn="just">
              <a:buFont typeface="Wingdings" panose="05000000000000000000" pitchFamily="2" charset="2"/>
              <a:buChar char="Ø"/>
            </a:pPr>
            <a:r>
              <a:rPr lang="es-ES" b="1" dirty="0"/>
              <a:t>Pruebas de funcionamiento de la red.</a:t>
            </a:r>
          </a:p>
          <a:p>
            <a:pPr marL="457200" lvl="1" indent="0" algn="just">
              <a:buNone/>
            </a:pPr>
            <a:r>
              <a:rPr lang="es-ES" dirty="0"/>
              <a:t>Se prueba la conexión de todos los elementos y la configuración remota de la red mediante el programa desarrollado.</a:t>
            </a:r>
          </a:p>
          <a:p>
            <a:pPr marL="0" indent="0">
              <a:buNone/>
            </a:pPr>
            <a:endParaRPr lang="es-ES" dirty="0"/>
          </a:p>
          <a:p>
            <a:pPr marL="0" indent="0">
              <a:buNone/>
            </a:pPr>
            <a:endParaRPr lang="es-ES" dirty="0"/>
          </a:p>
        </p:txBody>
      </p:sp>
      <p:sp>
        <p:nvSpPr>
          <p:cNvPr id="10" name="Título 1">
            <a:extLst>
              <a:ext uri="{FF2B5EF4-FFF2-40B4-BE49-F238E27FC236}">
                <a16:creationId xmlns:a16="http://schemas.microsoft.com/office/drawing/2014/main" id="{12A549C9-0DF5-4FFF-B4C2-3D5BEE976648}"/>
              </a:ext>
            </a:extLst>
          </p:cNvPr>
          <p:cNvSpPr txBox="1">
            <a:spLocks/>
          </p:cNvSpPr>
          <p:nvPr/>
        </p:nvSpPr>
        <p:spPr>
          <a:xfrm>
            <a:off x="2232457" y="355601"/>
            <a:ext cx="6220951" cy="666722"/>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97500" lnSpcReduction="10000"/>
          </a:bodyPr>
          <a:lstStyle>
            <a:defPPr>
              <a:defRPr lang="en-US"/>
            </a:defPPr>
            <a:lvl1pPr algn="ctr">
              <a:spcBef>
                <a:spcPct val="0"/>
              </a:spcBef>
              <a:buNone/>
              <a:defRPr sz="4000" b="1" cap="none">
                <a:ln w="3175" cmpd="sng">
                  <a:noFill/>
                </a:ln>
                <a:solidFill>
                  <a:schemeClr val="dk1"/>
                </a:solidFill>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ES" dirty="0"/>
              <a:t>Objetivos</a:t>
            </a:r>
          </a:p>
        </p:txBody>
      </p:sp>
      <p:pic>
        <p:nvPicPr>
          <p:cNvPr id="6" name="Imagen 5">
            <a:extLst>
              <a:ext uri="{FF2B5EF4-FFF2-40B4-BE49-F238E27FC236}">
                <a16:creationId xmlns:a16="http://schemas.microsoft.com/office/drawing/2014/main" id="{7D20A033-430E-42B8-B059-0FB6D8B80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456" y="331774"/>
            <a:ext cx="3170763" cy="69756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2299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326311-F97C-4A6C-A75F-7550ED1CC16B}"/>
              </a:ext>
            </a:extLst>
          </p:cNvPr>
          <p:cNvSpPr>
            <a:spLocks noGrp="1"/>
          </p:cNvSpPr>
          <p:nvPr>
            <p:ph idx="1"/>
          </p:nvPr>
        </p:nvSpPr>
        <p:spPr>
          <a:xfrm>
            <a:off x="1710087" y="1838641"/>
            <a:ext cx="10264345" cy="4008583"/>
          </a:xfrm>
        </p:spPr>
        <p:txBody>
          <a:bodyPr/>
          <a:lstStyle/>
          <a:p>
            <a:pPr marL="0" indent="0">
              <a:buNone/>
            </a:pPr>
            <a:endParaRPr lang="es-ES" dirty="0"/>
          </a:p>
          <a:p>
            <a:pPr marL="0" indent="0">
              <a:buNone/>
            </a:pPr>
            <a:endParaRPr lang="es-ES" dirty="0"/>
          </a:p>
        </p:txBody>
      </p:sp>
      <p:sp>
        <p:nvSpPr>
          <p:cNvPr id="10" name="Título 1">
            <a:extLst>
              <a:ext uri="{FF2B5EF4-FFF2-40B4-BE49-F238E27FC236}">
                <a16:creationId xmlns:a16="http://schemas.microsoft.com/office/drawing/2014/main" id="{12A549C9-0DF5-4FFF-B4C2-3D5BEE976648}"/>
              </a:ext>
            </a:extLst>
          </p:cNvPr>
          <p:cNvSpPr txBox="1">
            <a:spLocks/>
          </p:cNvSpPr>
          <p:nvPr/>
        </p:nvSpPr>
        <p:spPr>
          <a:xfrm>
            <a:off x="2232457" y="355601"/>
            <a:ext cx="6146433" cy="666722"/>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97500" lnSpcReduction="10000"/>
          </a:bodyPr>
          <a:lstStyle>
            <a:defPPr>
              <a:defRPr lang="en-US"/>
            </a:defPPr>
            <a:lvl1pPr algn="ctr">
              <a:spcBef>
                <a:spcPct val="0"/>
              </a:spcBef>
              <a:buNone/>
              <a:defRPr sz="4000" b="1" cap="none">
                <a:ln w="3175" cmpd="sng">
                  <a:noFill/>
                </a:ln>
                <a:effectLst/>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ES" dirty="0"/>
              <a:t>Conceptos teóricos</a:t>
            </a:r>
          </a:p>
        </p:txBody>
      </p:sp>
      <p:sp>
        <p:nvSpPr>
          <p:cNvPr id="9" name="Marcador de contenido 2">
            <a:extLst>
              <a:ext uri="{FF2B5EF4-FFF2-40B4-BE49-F238E27FC236}">
                <a16:creationId xmlns:a16="http://schemas.microsoft.com/office/drawing/2014/main" id="{AFECBE7B-C724-4A8E-9657-8D9E22410E84}"/>
              </a:ext>
            </a:extLst>
          </p:cNvPr>
          <p:cNvSpPr txBox="1">
            <a:spLocks/>
          </p:cNvSpPr>
          <p:nvPr/>
        </p:nvSpPr>
        <p:spPr>
          <a:xfrm>
            <a:off x="1710087" y="2266249"/>
            <a:ext cx="7531567" cy="4008583"/>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Font typeface="Wingdings" panose="05000000000000000000" pitchFamily="2" charset="2"/>
              <a:buChar char="Ø"/>
            </a:pPr>
            <a:r>
              <a:rPr lang="es-ES" b="1" dirty="0">
                <a:solidFill>
                  <a:schemeClr val="accent4">
                    <a:lumMod val="75000"/>
                  </a:schemeClr>
                </a:solidFill>
              </a:rPr>
              <a:t>Dockers (contenedores).</a:t>
            </a:r>
          </a:p>
          <a:p>
            <a:pPr marL="457200" lvl="1" indent="0" algn="just">
              <a:buNone/>
            </a:pPr>
            <a:r>
              <a:rPr lang="es-ES" dirty="0"/>
              <a:t>Son sistemas operativos virtualizados, en los cuales solo se carga una parte que se vaya a necesitar, sin cargar la imagen completa.</a:t>
            </a:r>
          </a:p>
          <a:p>
            <a:pPr marL="457200" lvl="1" indent="0" algn="just">
              <a:buNone/>
            </a:pPr>
            <a:endParaRPr lang="es-ES" dirty="0"/>
          </a:p>
          <a:p>
            <a:pPr marL="457200" lvl="1" indent="0" algn="just">
              <a:buNone/>
            </a:pPr>
            <a:endParaRPr lang="es-ES" dirty="0"/>
          </a:p>
          <a:p>
            <a:pPr algn="just">
              <a:buFont typeface="Wingdings" panose="05000000000000000000" pitchFamily="2" charset="2"/>
              <a:buChar char="Ø"/>
            </a:pPr>
            <a:r>
              <a:rPr lang="es-ES" b="1" dirty="0">
                <a:solidFill>
                  <a:schemeClr val="accent4">
                    <a:lumMod val="75000"/>
                  </a:schemeClr>
                </a:solidFill>
              </a:rPr>
              <a:t>Servidor Web.</a:t>
            </a:r>
          </a:p>
          <a:p>
            <a:pPr lvl="1" algn="just">
              <a:buFont typeface="Wingdings" panose="05000000000000000000" pitchFamily="2" charset="2"/>
              <a:buChar char="Ø"/>
            </a:pPr>
            <a:r>
              <a:rPr lang="es-ES" dirty="0"/>
              <a:t>Programa capaz de ejecutar una aplicación en el lado del servidor, capaz de realizar conexiones en ambos sentidos o en un solo y también de realizar conexiones tanto en modo síncrono como asíncrono con el lado del cliente</a:t>
            </a:r>
          </a:p>
          <a:p>
            <a:pPr marL="0" indent="0">
              <a:buFont typeface="Arial"/>
              <a:buNone/>
            </a:pPr>
            <a:endParaRPr lang="es-ES" dirty="0"/>
          </a:p>
          <a:p>
            <a:pPr marL="0" indent="0">
              <a:buFont typeface="Arial"/>
              <a:buNone/>
            </a:pPr>
            <a:endParaRPr lang="es-ES" dirty="0"/>
          </a:p>
        </p:txBody>
      </p:sp>
      <p:pic>
        <p:nvPicPr>
          <p:cNvPr id="11" name="Imagen 10">
            <a:extLst>
              <a:ext uri="{FF2B5EF4-FFF2-40B4-BE49-F238E27FC236}">
                <a16:creationId xmlns:a16="http://schemas.microsoft.com/office/drawing/2014/main" id="{8C619D84-F16C-4704-A471-D32CEDA9F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2835" y="2266249"/>
            <a:ext cx="2128020" cy="1033169"/>
          </a:xfrm>
          <a:prstGeom prst="rect">
            <a:avLst/>
          </a:prstGeom>
        </p:spPr>
      </p:pic>
      <p:pic>
        <p:nvPicPr>
          <p:cNvPr id="6" name="Imagen 5">
            <a:extLst>
              <a:ext uri="{FF2B5EF4-FFF2-40B4-BE49-F238E27FC236}">
                <a16:creationId xmlns:a16="http://schemas.microsoft.com/office/drawing/2014/main" id="{A9C59E39-D92F-4CA0-AF8A-7D928D28D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3456" y="331774"/>
            <a:ext cx="3170763" cy="69756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9280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326311-F97C-4A6C-A75F-7550ED1CC16B}"/>
              </a:ext>
            </a:extLst>
          </p:cNvPr>
          <p:cNvSpPr>
            <a:spLocks noGrp="1"/>
          </p:cNvSpPr>
          <p:nvPr>
            <p:ph idx="1"/>
          </p:nvPr>
        </p:nvSpPr>
        <p:spPr>
          <a:xfrm>
            <a:off x="1710087" y="1838641"/>
            <a:ext cx="10264345" cy="4008583"/>
          </a:xfrm>
        </p:spPr>
        <p:txBody>
          <a:bodyPr/>
          <a:lstStyle/>
          <a:p>
            <a:pPr marL="0" indent="0">
              <a:buNone/>
            </a:pPr>
            <a:endParaRPr lang="es-ES" dirty="0"/>
          </a:p>
          <a:p>
            <a:pPr marL="0" indent="0">
              <a:buNone/>
            </a:pPr>
            <a:endParaRPr lang="es-ES" dirty="0"/>
          </a:p>
        </p:txBody>
      </p:sp>
      <p:sp>
        <p:nvSpPr>
          <p:cNvPr id="10" name="Título 1">
            <a:extLst>
              <a:ext uri="{FF2B5EF4-FFF2-40B4-BE49-F238E27FC236}">
                <a16:creationId xmlns:a16="http://schemas.microsoft.com/office/drawing/2014/main" id="{12A549C9-0DF5-4FFF-B4C2-3D5BEE976648}"/>
              </a:ext>
            </a:extLst>
          </p:cNvPr>
          <p:cNvSpPr txBox="1">
            <a:spLocks/>
          </p:cNvSpPr>
          <p:nvPr/>
        </p:nvSpPr>
        <p:spPr>
          <a:xfrm>
            <a:off x="2232457" y="355601"/>
            <a:ext cx="6043796" cy="666722"/>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a:t>Conceptos teóricos</a:t>
            </a:r>
          </a:p>
        </p:txBody>
      </p:sp>
      <p:sp>
        <p:nvSpPr>
          <p:cNvPr id="9" name="Marcador de contenido 2">
            <a:extLst>
              <a:ext uri="{FF2B5EF4-FFF2-40B4-BE49-F238E27FC236}">
                <a16:creationId xmlns:a16="http://schemas.microsoft.com/office/drawing/2014/main" id="{AFECBE7B-C724-4A8E-9657-8D9E22410E84}"/>
              </a:ext>
            </a:extLst>
          </p:cNvPr>
          <p:cNvSpPr txBox="1">
            <a:spLocks/>
          </p:cNvSpPr>
          <p:nvPr/>
        </p:nvSpPr>
        <p:spPr>
          <a:xfrm>
            <a:off x="1504420" y="2532263"/>
            <a:ext cx="8189996" cy="400858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Font typeface="Wingdings" panose="05000000000000000000" pitchFamily="2" charset="2"/>
              <a:buChar char="Ø"/>
            </a:pPr>
            <a:r>
              <a:rPr lang="es-ES" b="1" dirty="0">
                <a:solidFill>
                  <a:schemeClr val="accent4">
                    <a:lumMod val="75000"/>
                  </a:schemeClr>
                </a:solidFill>
              </a:rPr>
              <a:t>Servidor DHCP (Dynamic Host Configuration Protocol).</a:t>
            </a:r>
          </a:p>
          <a:p>
            <a:pPr marL="457200" lvl="1" indent="0" algn="just">
              <a:buNone/>
            </a:pPr>
            <a:r>
              <a:rPr lang="es-ES" dirty="0"/>
              <a:t>Protocolo de configuración dinámica de host, un estándar TCP/IP diseñado para simplificar la administración de la configuración IP de los equipos de nuestra red.</a:t>
            </a:r>
            <a:endParaRPr lang="es-ES" b="1" dirty="0">
              <a:solidFill>
                <a:schemeClr val="accent4">
                  <a:lumMod val="75000"/>
                </a:schemeClr>
              </a:solidFill>
            </a:endParaRPr>
          </a:p>
          <a:p>
            <a:pPr algn="just">
              <a:buFont typeface="Wingdings" panose="05000000000000000000" pitchFamily="2" charset="2"/>
              <a:buChar char="Ø"/>
            </a:pPr>
            <a:r>
              <a:rPr lang="es-ES" b="1" dirty="0">
                <a:solidFill>
                  <a:schemeClr val="accent4">
                    <a:lumMod val="75000"/>
                  </a:schemeClr>
                </a:solidFill>
              </a:rPr>
              <a:t>Router.</a:t>
            </a:r>
          </a:p>
          <a:p>
            <a:pPr marL="457200" lvl="1" indent="0" algn="just">
              <a:buNone/>
            </a:pPr>
            <a:r>
              <a:rPr lang="es-ES" dirty="0"/>
              <a:t>Es un dispositivo que proporciona conectividad a nivel de red. Su función principal consiste en enviar o encaminar paquetes de datos de una red a otra.</a:t>
            </a:r>
            <a:endParaRPr lang="es-ES" b="1" dirty="0">
              <a:solidFill>
                <a:schemeClr val="accent4">
                  <a:lumMod val="75000"/>
                </a:schemeClr>
              </a:solidFill>
            </a:endParaRPr>
          </a:p>
          <a:p>
            <a:pPr>
              <a:buFont typeface="Wingdings" panose="05000000000000000000" pitchFamily="2" charset="2"/>
              <a:buChar char="Ø"/>
            </a:pPr>
            <a:endParaRPr lang="es-ES" b="1" dirty="0">
              <a:solidFill>
                <a:schemeClr val="accent4">
                  <a:lumMod val="75000"/>
                </a:schemeClr>
              </a:solidFill>
            </a:endParaRPr>
          </a:p>
          <a:p>
            <a:pPr marL="0" indent="0">
              <a:buFont typeface="Arial"/>
              <a:buNone/>
            </a:pPr>
            <a:endParaRPr lang="es-ES" dirty="0"/>
          </a:p>
          <a:p>
            <a:pPr marL="0" indent="0">
              <a:buFont typeface="Arial"/>
              <a:buNone/>
            </a:pPr>
            <a:endParaRPr lang="es-ES" dirty="0"/>
          </a:p>
        </p:txBody>
      </p:sp>
      <p:pic>
        <p:nvPicPr>
          <p:cNvPr id="1026" name="Picture 2" descr="Resultado de imagen de simbolo router">
            <a:extLst>
              <a:ext uri="{FF2B5EF4-FFF2-40B4-BE49-F238E27FC236}">
                <a16:creationId xmlns:a16="http://schemas.microsoft.com/office/drawing/2014/main" id="{3FFF7CD9-D92A-4687-A420-5BF4A844B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3382" y="3895900"/>
            <a:ext cx="1931050" cy="128130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BC108403-8A1F-4645-A41A-5CE3B1BB8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3456" y="331774"/>
            <a:ext cx="3170763" cy="69756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9045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326311-F97C-4A6C-A75F-7550ED1CC16B}"/>
              </a:ext>
            </a:extLst>
          </p:cNvPr>
          <p:cNvSpPr>
            <a:spLocks noGrp="1"/>
          </p:cNvSpPr>
          <p:nvPr>
            <p:ph idx="1"/>
          </p:nvPr>
        </p:nvSpPr>
        <p:spPr>
          <a:xfrm>
            <a:off x="1710087" y="1838641"/>
            <a:ext cx="10264345" cy="4008583"/>
          </a:xfrm>
        </p:spPr>
        <p:txBody>
          <a:bodyPr/>
          <a:lstStyle/>
          <a:p>
            <a:pPr marL="0" indent="0">
              <a:buNone/>
            </a:pPr>
            <a:endParaRPr lang="es-ES" dirty="0"/>
          </a:p>
          <a:p>
            <a:pPr marL="0" indent="0">
              <a:buNone/>
            </a:pPr>
            <a:endParaRPr lang="es-ES" dirty="0"/>
          </a:p>
        </p:txBody>
      </p:sp>
      <p:sp>
        <p:nvSpPr>
          <p:cNvPr id="10" name="Título 1">
            <a:extLst>
              <a:ext uri="{FF2B5EF4-FFF2-40B4-BE49-F238E27FC236}">
                <a16:creationId xmlns:a16="http://schemas.microsoft.com/office/drawing/2014/main" id="{12A549C9-0DF5-4FFF-B4C2-3D5BEE976648}"/>
              </a:ext>
            </a:extLst>
          </p:cNvPr>
          <p:cNvSpPr txBox="1">
            <a:spLocks/>
          </p:cNvSpPr>
          <p:nvPr/>
        </p:nvSpPr>
        <p:spPr>
          <a:xfrm>
            <a:off x="2232457" y="355601"/>
            <a:ext cx="5894506" cy="666722"/>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a:t>Conceptos teóricos</a:t>
            </a:r>
          </a:p>
        </p:txBody>
      </p:sp>
      <p:sp>
        <p:nvSpPr>
          <p:cNvPr id="9" name="Marcador de contenido 2">
            <a:extLst>
              <a:ext uri="{FF2B5EF4-FFF2-40B4-BE49-F238E27FC236}">
                <a16:creationId xmlns:a16="http://schemas.microsoft.com/office/drawing/2014/main" id="{AFECBE7B-C724-4A8E-9657-8D9E22410E84}"/>
              </a:ext>
            </a:extLst>
          </p:cNvPr>
          <p:cNvSpPr txBox="1">
            <a:spLocks/>
          </p:cNvSpPr>
          <p:nvPr/>
        </p:nvSpPr>
        <p:spPr>
          <a:xfrm>
            <a:off x="1862487" y="1991041"/>
            <a:ext cx="7823051" cy="4008583"/>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Font typeface="Wingdings" panose="05000000000000000000" pitchFamily="2" charset="2"/>
              <a:buChar char="Ø"/>
            </a:pPr>
            <a:r>
              <a:rPr lang="es-ES" b="1" dirty="0">
                <a:solidFill>
                  <a:schemeClr val="accent4">
                    <a:lumMod val="75000"/>
                  </a:schemeClr>
                </a:solidFill>
              </a:rPr>
              <a:t>Switch.</a:t>
            </a:r>
          </a:p>
          <a:p>
            <a:pPr marL="457200" lvl="1" indent="0" algn="just">
              <a:buNone/>
            </a:pPr>
            <a:r>
              <a:rPr lang="es-ES" dirty="0"/>
              <a:t>Capas de interconectar dos o más host de manera similar a los puentes de red, pasando datos basándose en la dirección MAC de destino de las tramas en la red.</a:t>
            </a:r>
            <a:endParaRPr lang="es-ES" b="1" dirty="0">
              <a:solidFill>
                <a:schemeClr val="accent4">
                  <a:lumMod val="75000"/>
                </a:schemeClr>
              </a:solidFill>
            </a:endParaRPr>
          </a:p>
          <a:p>
            <a:pPr algn="just">
              <a:buFont typeface="Wingdings" panose="05000000000000000000" pitchFamily="2" charset="2"/>
              <a:buChar char="Ø"/>
            </a:pPr>
            <a:r>
              <a:rPr lang="es-ES" b="1" dirty="0">
                <a:solidFill>
                  <a:schemeClr val="accent4">
                    <a:lumMod val="75000"/>
                  </a:schemeClr>
                </a:solidFill>
              </a:rPr>
              <a:t>Red LAN.</a:t>
            </a:r>
          </a:p>
          <a:p>
            <a:pPr marL="457200" lvl="1" indent="0" algn="just">
              <a:buNone/>
            </a:pPr>
            <a:r>
              <a:rPr lang="es-ES" dirty="0"/>
              <a:t>Consiste en varios ordenadores conectados entre sí, normalmente en un espacio pequeño (sala, edificio, etc.) que permite que dichos equipos compartan recursos.</a:t>
            </a:r>
            <a:endParaRPr lang="es-ES" b="1" dirty="0">
              <a:solidFill>
                <a:schemeClr val="accent4">
                  <a:lumMod val="75000"/>
                </a:schemeClr>
              </a:solidFill>
            </a:endParaRPr>
          </a:p>
          <a:p>
            <a:pPr algn="just">
              <a:buFont typeface="Wingdings" panose="05000000000000000000" pitchFamily="2" charset="2"/>
              <a:buChar char="Ø"/>
            </a:pPr>
            <a:r>
              <a:rPr lang="es-ES" b="1" dirty="0">
                <a:solidFill>
                  <a:schemeClr val="accent4">
                    <a:lumMod val="75000"/>
                  </a:schemeClr>
                </a:solidFill>
              </a:rPr>
              <a:t>Script.</a:t>
            </a:r>
          </a:p>
          <a:p>
            <a:pPr marL="457200" lvl="1" indent="0" algn="just">
              <a:buNone/>
            </a:pPr>
            <a:r>
              <a:rPr lang="es-ES" dirty="0"/>
              <a:t>Documento con código de programación que incluye instrucciones que permiten realizar las funciones para las cuales está diseñado.</a:t>
            </a:r>
            <a:endParaRPr lang="es-ES" b="1" dirty="0">
              <a:solidFill>
                <a:schemeClr val="accent4">
                  <a:lumMod val="75000"/>
                </a:schemeClr>
              </a:solidFill>
            </a:endParaRPr>
          </a:p>
          <a:p>
            <a:pPr marL="0" indent="0">
              <a:buFont typeface="Arial"/>
              <a:buNone/>
            </a:pPr>
            <a:endParaRPr lang="es-ES" dirty="0"/>
          </a:p>
          <a:p>
            <a:pPr marL="0" indent="0">
              <a:buFont typeface="Arial"/>
              <a:buNone/>
            </a:pPr>
            <a:endParaRPr lang="es-ES" dirty="0"/>
          </a:p>
        </p:txBody>
      </p:sp>
      <p:pic>
        <p:nvPicPr>
          <p:cNvPr id="5" name="Imagen 4">
            <a:extLst>
              <a:ext uri="{FF2B5EF4-FFF2-40B4-BE49-F238E27FC236}">
                <a16:creationId xmlns:a16="http://schemas.microsoft.com/office/drawing/2014/main" id="{B09689BF-93AA-4DDC-AB9F-D5551150D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456" y="331774"/>
            <a:ext cx="3170763" cy="697568"/>
          </a:xfrm>
          <a:prstGeom prst="rect">
            <a:avLst/>
          </a:prstGeom>
          <a:effectLst>
            <a:outerShdw blurRad="50800" dist="38100" dir="2700000" algn="tl" rotWithShape="0">
              <a:prstClr val="black">
                <a:alpha val="40000"/>
              </a:prstClr>
            </a:outerShdw>
          </a:effectLst>
        </p:spPr>
      </p:pic>
      <p:pic>
        <p:nvPicPr>
          <p:cNvPr id="1026" name="Picture 2" descr="Resultado de imagen de simbolo switch">
            <a:extLst>
              <a:ext uri="{FF2B5EF4-FFF2-40B4-BE49-F238E27FC236}">
                <a16:creationId xmlns:a16="http://schemas.microsoft.com/office/drawing/2014/main" id="{DEE44905-74E6-46A0-A74E-93C4E60BE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2008" y="1838641"/>
            <a:ext cx="1735954" cy="13453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python">
            <a:extLst>
              <a:ext uri="{FF2B5EF4-FFF2-40B4-BE49-F238E27FC236}">
                <a16:creationId xmlns:a16="http://schemas.microsoft.com/office/drawing/2014/main" id="{C337F448-1DEE-434C-9CF0-D3BF91A8F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5538" y="3948743"/>
            <a:ext cx="2577483" cy="2577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61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326311-F97C-4A6C-A75F-7550ED1CC16B}"/>
              </a:ext>
            </a:extLst>
          </p:cNvPr>
          <p:cNvSpPr>
            <a:spLocks noGrp="1"/>
          </p:cNvSpPr>
          <p:nvPr>
            <p:ph idx="1"/>
          </p:nvPr>
        </p:nvSpPr>
        <p:spPr>
          <a:xfrm>
            <a:off x="1710087" y="1838641"/>
            <a:ext cx="10264345" cy="4008583"/>
          </a:xfrm>
        </p:spPr>
        <p:txBody>
          <a:bodyPr/>
          <a:lstStyle/>
          <a:p>
            <a:pPr marL="0" indent="0">
              <a:buNone/>
            </a:pPr>
            <a:endParaRPr lang="es-ES" dirty="0"/>
          </a:p>
          <a:p>
            <a:pPr marL="0" indent="0">
              <a:buNone/>
            </a:pPr>
            <a:endParaRPr lang="es-ES" dirty="0"/>
          </a:p>
        </p:txBody>
      </p:sp>
      <p:sp>
        <p:nvSpPr>
          <p:cNvPr id="10" name="Título 1">
            <a:extLst>
              <a:ext uri="{FF2B5EF4-FFF2-40B4-BE49-F238E27FC236}">
                <a16:creationId xmlns:a16="http://schemas.microsoft.com/office/drawing/2014/main" id="{12A549C9-0DF5-4FFF-B4C2-3D5BEE976648}"/>
              </a:ext>
            </a:extLst>
          </p:cNvPr>
          <p:cNvSpPr txBox="1">
            <a:spLocks/>
          </p:cNvSpPr>
          <p:nvPr/>
        </p:nvSpPr>
        <p:spPr>
          <a:xfrm>
            <a:off x="2232457" y="355601"/>
            <a:ext cx="6071788" cy="666722"/>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a:t>Técnicas y herramientas</a:t>
            </a:r>
          </a:p>
        </p:txBody>
      </p:sp>
      <p:sp>
        <p:nvSpPr>
          <p:cNvPr id="9" name="Marcador de contenido 2">
            <a:extLst>
              <a:ext uri="{FF2B5EF4-FFF2-40B4-BE49-F238E27FC236}">
                <a16:creationId xmlns:a16="http://schemas.microsoft.com/office/drawing/2014/main" id="{AFECBE7B-C724-4A8E-9657-8D9E22410E84}"/>
              </a:ext>
            </a:extLst>
          </p:cNvPr>
          <p:cNvSpPr txBox="1">
            <a:spLocks/>
          </p:cNvSpPr>
          <p:nvPr/>
        </p:nvSpPr>
        <p:spPr>
          <a:xfrm>
            <a:off x="1779724" y="2417169"/>
            <a:ext cx="7023686" cy="400858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Font typeface="Wingdings" panose="05000000000000000000" pitchFamily="2" charset="2"/>
              <a:buChar char="Ø"/>
            </a:pPr>
            <a:r>
              <a:rPr lang="es-ES" b="1" dirty="0">
                <a:solidFill>
                  <a:schemeClr val="accent4">
                    <a:lumMod val="75000"/>
                  </a:schemeClr>
                </a:solidFill>
              </a:rPr>
              <a:t>Modelo de gestión.</a:t>
            </a:r>
          </a:p>
          <a:p>
            <a:pPr marL="457200" lvl="1" indent="0" algn="just">
              <a:buNone/>
            </a:pPr>
            <a:r>
              <a:rPr lang="es-ES" dirty="0"/>
              <a:t>Se ha empleado la metodología SCRUM, con un desarrollo incremental, dividiendo el proyecto en mucho pequeños proyectos, divididos cada uno de ellos en etapas.</a:t>
            </a:r>
          </a:p>
          <a:p>
            <a:pPr marL="457200" lvl="1" indent="0" algn="just">
              <a:buNone/>
            </a:pPr>
            <a:endParaRPr lang="es-ES" b="1" dirty="0">
              <a:solidFill>
                <a:schemeClr val="accent4">
                  <a:lumMod val="75000"/>
                </a:schemeClr>
              </a:solidFill>
            </a:endParaRPr>
          </a:p>
          <a:p>
            <a:pPr algn="just">
              <a:buFont typeface="Wingdings" panose="05000000000000000000" pitchFamily="2" charset="2"/>
              <a:buChar char="Ø"/>
            </a:pPr>
            <a:r>
              <a:rPr lang="es-ES" b="1" dirty="0">
                <a:solidFill>
                  <a:schemeClr val="accent4">
                    <a:lumMod val="75000"/>
                  </a:schemeClr>
                </a:solidFill>
              </a:rPr>
              <a:t>Gestión del proyecto.</a:t>
            </a:r>
          </a:p>
          <a:p>
            <a:pPr marL="457200" lvl="1" indent="0" algn="just">
              <a:buNone/>
            </a:pPr>
            <a:r>
              <a:rPr lang="es-ES" dirty="0"/>
              <a:t>Se ha utilizado la herramienta GitHub, donde se han indicado los pasos seguidos en el proyecto y cada cambio realizado.</a:t>
            </a:r>
            <a:endParaRPr lang="es-ES" b="1" dirty="0">
              <a:solidFill>
                <a:schemeClr val="accent4">
                  <a:lumMod val="75000"/>
                </a:schemeClr>
              </a:solidFill>
            </a:endParaRPr>
          </a:p>
          <a:p>
            <a:pPr marL="457200" lvl="1" indent="0">
              <a:buNone/>
            </a:pPr>
            <a:endParaRPr lang="es-ES" b="1" dirty="0">
              <a:solidFill>
                <a:schemeClr val="accent4">
                  <a:lumMod val="75000"/>
                </a:schemeClr>
              </a:solidFill>
            </a:endParaRPr>
          </a:p>
          <a:p>
            <a:pPr marL="0" indent="0">
              <a:buFont typeface="Arial"/>
              <a:buNone/>
            </a:pPr>
            <a:endParaRPr lang="es-ES" dirty="0"/>
          </a:p>
          <a:p>
            <a:pPr marL="0" indent="0">
              <a:buFont typeface="Arial"/>
              <a:buNone/>
            </a:pPr>
            <a:endParaRPr lang="es-ES" dirty="0"/>
          </a:p>
        </p:txBody>
      </p:sp>
      <p:pic>
        <p:nvPicPr>
          <p:cNvPr id="5" name="Imagen 4" descr="Resultado de imagen de metodologia scrum">
            <a:extLst>
              <a:ext uri="{FF2B5EF4-FFF2-40B4-BE49-F238E27FC236}">
                <a16:creationId xmlns:a16="http://schemas.microsoft.com/office/drawing/2014/main" id="{5B8C6A22-481C-421E-95E0-D4F84AFD3B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23380" y="2618530"/>
            <a:ext cx="2531081" cy="1065701"/>
          </a:xfrm>
          <a:prstGeom prst="rect">
            <a:avLst/>
          </a:prstGeom>
          <a:noFill/>
          <a:ln>
            <a:noFill/>
          </a:ln>
        </p:spPr>
      </p:pic>
      <p:pic>
        <p:nvPicPr>
          <p:cNvPr id="6" name="Imagen 5" descr="Resultado de imagen de github">
            <a:extLst>
              <a:ext uri="{FF2B5EF4-FFF2-40B4-BE49-F238E27FC236}">
                <a16:creationId xmlns:a16="http://schemas.microsoft.com/office/drawing/2014/main" id="{47633B2F-6022-45CE-AD84-969A786C7CB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23380" y="4464120"/>
            <a:ext cx="2148205" cy="1208405"/>
          </a:xfrm>
          <a:prstGeom prst="rect">
            <a:avLst/>
          </a:prstGeom>
          <a:noFill/>
          <a:ln>
            <a:noFill/>
          </a:ln>
        </p:spPr>
      </p:pic>
      <p:pic>
        <p:nvPicPr>
          <p:cNvPr id="7" name="Imagen 6">
            <a:extLst>
              <a:ext uri="{FF2B5EF4-FFF2-40B4-BE49-F238E27FC236}">
                <a16:creationId xmlns:a16="http://schemas.microsoft.com/office/drawing/2014/main" id="{522A85C3-6AB9-4CBE-A313-4CA7D3791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3456" y="331774"/>
            <a:ext cx="3170763" cy="69756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848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8326311-F97C-4A6C-A75F-7550ED1CC16B}"/>
              </a:ext>
            </a:extLst>
          </p:cNvPr>
          <p:cNvSpPr>
            <a:spLocks noGrp="1"/>
          </p:cNvSpPr>
          <p:nvPr>
            <p:ph idx="1"/>
          </p:nvPr>
        </p:nvSpPr>
        <p:spPr>
          <a:xfrm>
            <a:off x="1710087" y="1838641"/>
            <a:ext cx="10264345" cy="4008583"/>
          </a:xfrm>
        </p:spPr>
        <p:txBody>
          <a:bodyPr/>
          <a:lstStyle/>
          <a:p>
            <a:pPr marL="0" indent="0">
              <a:buNone/>
            </a:pPr>
            <a:endParaRPr lang="es-ES" dirty="0"/>
          </a:p>
          <a:p>
            <a:pPr marL="0" indent="0">
              <a:buNone/>
            </a:pPr>
            <a:endParaRPr lang="es-ES" dirty="0"/>
          </a:p>
        </p:txBody>
      </p:sp>
      <p:sp>
        <p:nvSpPr>
          <p:cNvPr id="10" name="Título 1">
            <a:extLst>
              <a:ext uri="{FF2B5EF4-FFF2-40B4-BE49-F238E27FC236}">
                <a16:creationId xmlns:a16="http://schemas.microsoft.com/office/drawing/2014/main" id="{12A549C9-0DF5-4FFF-B4C2-3D5BEE976648}"/>
              </a:ext>
            </a:extLst>
          </p:cNvPr>
          <p:cNvSpPr txBox="1">
            <a:spLocks/>
          </p:cNvSpPr>
          <p:nvPr/>
        </p:nvSpPr>
        <p:spPr>
          <a:xfrm>
            <a:off x="2232457" y="355601"/>
            <a:ext cx="5782539" cy="666722"/>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fontScale="97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dirty="0"/>
              <a:t>Técnicas y herramientas</a:t>
            </a:r>
          </a:p>
        </p:txBody>
      </p:sp>
      <p:sp>
        <p:nvSpPr>
          <p:cNvPr id="9" name="Marcador de contenido 2">
            <a:extLst>
              <a:ext uri="{FF2B5EF4-FFF2-40B4-BE49-F238E27FC236}">
                <a16:creationId xmlns:a16="http://schemas.microsoft.com/office/drawing/2014/main" id="{AFECBE7B-C724-4A8E-9657-8D9E22410E84}"/>
              </a:ext>
            </a:extLst>
          </p:cNvPr>
          <p:cNvSpPr txBox="1">
            <a:spLocks/>
          </p:cNvSpPr>
          <p:nvPr/>
        </p:nvSpPr>
        <p:spPr>
          <a:xfrm>
            <a:off x="1862487" y="1991041"/>
            <a:ext cx="6846507" cy="400858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buFont typeface="Wingdings" panose="05000000000000000000" pitchFamily="2" charset="2"/>
              <a:buChar char="Ø"/>
            </a:pPr>
            <a:r>
              <a:rPr lang="es-ES" b="1" dirty="0">
                <a:solidFill>
                  <a:schemeClr val="accent4">
                    <a:lumMod val="75000"/>
                  </a:schemeClr>
                </a:solidFill>
              </a:rPr>
              <a:t>Entorno de desarrollo.</a:t>
            </a:r>
          </a:p>
          <a:p>
            <a:pPr marL="457200" lvl="1" indent="0" algn="just">
              <a:buNone/>
            </a:pPr>
            <a:r>
              <a:rPr lang="es-ES" dirty="0"/>
              <a:t>La herramienta principal utilizada en el proyecto ha sido el programa GNS3, un simulador gráfico de redes que nos permite el diseño de complejas topologías y poder hacer simulaciones de su comportamiento. </a:t>
            </a:r>
          </a:p>
          <a:p>
            <a:pPr marL="457200" lvl="1" indent="0" algn="just">
              <a:buNone/>
            </a:pPr>
            <a:r>
              <a:rPr lang="es-ES" dirty="0"/>
              <a:t>Por otro lado, para programar se ha utilizado el entorno de desarrollo Spyder, el cual nos permite desarrollar y probar el funcionamiento de nuestro programa en Python.</a:t>
            </a:r>
          </a:p>
          <a:p>
            <a:pPr marL="457200" lvl="1" indent="0">
              <a:buNone/>
            </a:pPr>
            <a:endParaRPr lang="es-ES" b="1" dirty="0">
              <a:solidFill>
                <a:schemeClr val="accent4">
                  <a:lumMod val="75000"/>
                </a:schemeClr>
              </a:solidFill>
            </a:endParaRPr>
          </a:p>
          <a:p>
            <a:pPr marL="0" indent="0">
              <a:buFont typeface="Arial"/>
              <a:buNone/>
            </a:pPr>
            <a:endParaRPr lang="es-ES" dirty="0"/>
          </a:p>
          <a:p>
            <a:pPr marL="0" indent="0">
              <a:buFont typeface="Arial"/>
              <a:buNone/>
            </a:pPr>
            <a:endParaRPr lang="es-ES" dirty="0"/>
          </a:p>
        </p:txBody>
      </p:sp>
      <p:pic>
        <p:nvPicPr>
          <p:cNvPr id="5" name="Imagen 4" descr="Resultado de imagen de python">
            <a:extLst>
              <a:ext uri="{FF2B5EF4-FFF2-40B4-BE49-F238E27FC236}">
                <a16:creationId xmlns:a16="http://schemas.microsoft.com/office/drawing/2014/main" id="{FE2036DC-6BA5-4E42-8F5A-2E1EBBA6D8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56069" y="3842932"/>
            <a:ext cx="3170763" cy="886087"/>
          </a:xfrm>
          <a:prstGeom prst="rect">
            <a:avLst/>
          </a:prstGeom>
          <a:noFill/>
          <a:ln>
            <a:noFill/>
          </a:ln>
        </p:spPr>
      </p:pic>
      <p:pic>
        <p:nvPicPr>
          <p:cNvPr id="6" name="Imagen 5">
            <a:extLst>
              <a:ext uri="{FF2B5EF4-FFF2-40B4-BE49-F238E27FC236}">
                <a16:creationId xmlns:a16="http://schemas.microsoft.com/office/drawing/2014/main" id="{FD6DC56A-2CCF-476B-904C-50294B57B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3456" y="331774"/>
            <a:ext cx="3170763" cy="697568"/>
          </a:xfrm>
          <a:prstGeom prst="rect">
            <a:avLst/>
          </a:prstGeom>
          <a:effectLst>
            <a:outerShdw blurRad="50800" dist="38100" dir="2700000" algn="tl" rotWithShape="0">
              <a:prstClr val="black">
                <a:alpha val="40000"/>
              </a:prstClr>
            </a:outerShdw>
          </a:effectLst>
        </p:spPr>
      </p:pic>
      <p:pic>
        <p:nvPicPr>
          <p:cNvPr id="7" name="Imagen 6">
            <a:extLst>
              <a:ext uri="{FF2B5EF4-FFF2-40B4-BE49-F238E27FC236}">
                <a16:creationId xmlns:a16="http://schemas.microsoft.com/office/drawing/2014/main" id="{4E616C38-FF4F-4622-9E35-B239B9C5E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739" y="2246511"/>
            <a:ext cx="1309477" cy="1309477"/>
          </a:xfrm>
          <a:prstGeom prst="rect">
            <a:avLst/>
          </a:prstGeom>
        </p:spPr>
      </p:pic>
    </p:spTree>
    <p:extLst>
      <p:ext uri="{BB962C8B-B14F-4D97-AF65-F5344CB8AC3E}">
        <p14:creationId xmlns:p14="http://schemas.microsoft.com/office/powerpoint/2010/main" val="1221888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403</TotalTime>
  <Words>924</Words>
  <Application>Microsoft Office PowerPoint</Application>
  <PresentationFormat>Panorámica</PresentationFormat>
  <Paragraphs>81</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Corbel</vt:lpstr>
      <vt:lpstr>MS Reference Sans Serif</vt:lpstr>
      <vt:lpstr>Wingdings</vt:lpstr>
      <vt:lpstr>Parallax</vt:lpstr>
      <vt:lpstr>Presentación de PowerPoint</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Javier García González</dc:creator>
  <cp:lastModifiedBy>Javier García González</cp:lastModifiedBy>
  <cp:revision>23</cp:revision>
  <dcterms:created xsi:type="dcterms:W3CDTF">2019-01-15T16:47:48Z</dcterms:created>
  <dcterms:modified xsi:type="dcterms:W3CDTF">2019-02-11T19:14:43Z</dcterms:modified>
</cp:coreProperties>
</file>