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257" r:id="rId3"/>
    <p:sldId id="258" r:id="rId4"/>
    <p:sldId id="262" r:id="rId5"/>
    <p:sldId id="259" r:id="rId6"/>
    <p:sldId id="261" r:id="rId7"/>
    <p:sldId id="263" r:id="rId8"/>
    <p:sldId id="266" r:id="rId9"/>
    <p:sldId id="264" r:id="rId10"/>
    <p:sldId id="267" r:id="rId11"/>
    <p:sldId id="265" r:id="rId12"/>
    <p:sldId id="270" r:id="rId13"/>
    <p:sldId id="269" r:id="rId14"/>
    <p:sldId id="268" r:id="rId15"/>
    <p:sldId id="273"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89" autoAdjust="0"/>
    <p:restoredTop sz="83527" autoAdjust="0"/>
  </p:normalViewPr>
  <p:slideViewPr>
    <p:cSldViewPr snapToGrid="0">
      <p:cViewPr varScale="1">
        <p:scale>
          <a:sx n="70" d="100"/>
          <a:sy n="70" d="100"/>
        </p:scale>
        <p:origin x="84"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F53662-57A9-4BF3-90D0-7EBFFB749B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B18AA9-9895-498D-A3FA-77DB5162F6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3C4589-5C75-4439-834A-EE4584146729}" type="datetime1">
              <a:rPr lang="ca-ES" smtClean="0"/>
              <a:t>2/10/2023</a:t>
            </a:fld>
            <a:endParaRPr lang="en-US"/>
          </a:p>
        </p:txBody>
      </p:sp>
      <p:sp>
        <p:nvSpPr>
          <p:cNvPr id="4" name="Footer Placeholder 3">
            <a:extLst>
              <a:ext uri="{FF2B5EF4-FFF2-40B4-BE49-F238E27FC236}">
                <a16:creationId xmlns:a16="http://schemas.microsoft.com/office/drawing/2014/main" id="{CE8380A1-02A9-47BA-8DC1-FFE1B0E8AF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E93818-FBE2-4620-98E2-64868ADA13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9D446D-0A38-4D0E-9AC7-BDD0644B4D46}" type="slidenum">
              <a:rPr lang="en-US" smtClean="0"/>
              <a:t>‹#›</a:t>
            </a:fld>
            <a:endParaRPr lang="en-US"/>
          </a:p>
        </p:txBody>
      </p:sp>
    </p:spTree>
    <p:extLst>
      <p:ext uri="{BB962C8B-B14F-4D97-AF65-F5344CB8AC3E}">
        <p14:creationId xmlns:p14="http://schemas.microsoft.com/office/powerpoint/2010/main" val="262693658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96B80-E168-4AA9-B4AC-EA8F8CE26270}" type="datetime1">
              <a:rPr lang="ca-ES" smtClean="0"/>
              <a:t>2/10/2023</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E7CBC-4655-4A57-A43B-4F4DAF945A41}" type="slidenum">
              <a:rPr lang="ca-ES" smtClean="0"/>
              <a:t>‹#›</a:t>
            </a:fld>
            <a:endParaRPr lang="ca-ES"/>
          </a:p>
        </p:txBody>
      </p:sp>
    </p:spTree>
    <p:extLst>
      <p:ext uri="{BB962C8B-B14F-4D97-AF65-F5344CB8AC3E}">
        <p14:creationId xmlns:p14="http://schemas.microsoft.com/office/powerpoint/2010/main" val="93091181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0396B80-E168-4AA9-B4AC-EA8F8CE26270}" type="datetime1">
              <a:rPr lang="ca-ES" smtClean="0"/>
              <a:t>2/10/2023</a:t>
            </a:fld>
            <a:endParaRPr lang="ca-ES"/>
          </a:p>
        </p:txBody>
      </p:sp>
      <p:sp>
        <p:nvSpPr>
          <p:cNvPr id="5" name="Slide Number Placeholder 4"/>
          <p:cNvSpPr>
            <a:spLocks noGrp="1"/>
          </p:cNvSpPr>
          <p:nvPr>
            <p:ph type="sldNum" sz="quarter" idx="11"/>
          </p:nvPr>
        </p:nvSpPr>
        <p:spPr/>
        <p:txBody>
          <a:bodyPr/>
          <a:lstStyle/>
          <a:p>
            <a:fld id="{36EE7CBC-4655-4A57-A43B-4F4DAF945A41}" type="slidenum">
              <a:rPr lang="ca-ES" smtClean="0"/>
              <a:t>4</a:t>
            </a:fld>
            <a:endParaRPr lang="ca-ES"/>
          </a:p>
        </p:txBody>
      </p:sp>
    </p:spTree>
    <p:extLst>
      <p:ext uri="{BB962C8B-B14F-4D97-AF65-F5344CB8AC3E}">
        <p14:creationId xmlns:p14="http://schemas.microsoft.com/office/powerpoint/2010/main" val="29922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example some prefer</a:t>
            </a:r>
            <a:r>
              <a:rPr lang="en-US" baseline="0" dirty="0" smtClean="0"/>
              <a:t> </a:t>
            </a:r>
            <a:r>
              <a:rPr lang="en-US" dirty="0" smtClean="0"/>
              <a:t>to proper represent distances (equidistant projections), some others are focused on the proper display of the areas (equal-area projections) or shapes (conformal projections).</a:t>
            </a:r>
            <a:endParaRPr lang="pt-BR" dirty="0" smtClean="0"/>
          </a:p>
          <a:p>
            <a:endParaRPr lang="en-US" dirty="0"/>
          </a:p>
        </p:txBody>
      </p:sp>
      <p:sp>
        <p:nvSpPr>
          <p:cNvPr id="4" name="Date Placeholder 3"/>
          <p:cNvSpPr>
            <a:spLocks noGrp="1"/>
          </p:cNvSpPr>
          <p:nvPr>
            <p:ph type="dt" idx="10"/>
          </p:nvPr>
        </p:nvSpPr>
        <p:spPr/>
        <p:txBody>
          <a:bodyPr/>
          <a:lstStyle/>
          <a:p>
            <a:fld id="{E0396B80-E168-4AA9-B4AC-EA8F8CE26270}" type="datetime1">
              <a:rPr lang="ca-ES" smtClean="0"/>
              <a:t>2/10/2023</a:t>
            </a:fld>
            <a:endParaRPr lang="ca-ES"/>
          </a:p>
        </p:txBody>
      </p:sp>
      <p:sp>
        <p:nvSpPr>
          <p:cNvPr id="5" name="Slide Number Placeholder 4"/>
          <p:cNvSpPr>
            <a:spLocks noGrp="1"/>
          </p:cNvSpPr>
          <p:nvPr>
            <p:ph type="sldNum" sz="quarter" idx="11"/>
          </p:nvPr>
        </p:nvSpPr>
        <p:spPr/>
        <p:txBody>
          <a:bodyPr/>
          <a:lstStyle/>
          <a:p>
            <a:fld id="{36EE7CBC-4655-4A57-A43B-4F4DAF945A41}" type="slidenum">
              <a:rPr lang="ca-ES" smtClean="0"/>
              <a:t>5</a:t>
            </a:fld>
            <a:endParaRPr lang="ca-ES"/>
          </a:p>
        </p:txBody>
      </p:sp>
    </p:spTree>
    <p:extLst>
      <p:ext uri="{BB962C8B-B14F-4D97-AF65-F5344CB8AC3E}">
        <p14:creationId xmlns:p14="http://schemas.microsoft.com/office/powerpoint/2010/main" val="269119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0396B80-E168-4AA9-B4AC-EA8F8CE26270}" type="datetime1">
              <a:rPr lang="ca-ES" smtClean="0"/>
              <a:t>2/10/2023</a:t>
            </a:fld>
            <a:endParaRPr lang="ca-ES"/>
          </a:p>
        </p:txBody>
      </p:sp>
      <p:sp>
        <p:nvSpPr>
          <p:cNvPr id="5" name="Slide Number Placeholder 4"/>
          <p:cNvSpPr>
            <a:spLocks noGrp="1"/>
          </p:cNvSpPr>
          <p:nvPr>
            <p:ph type="sldNum" sz="quarter" idx="11"/>
          </p:nvPr>
        </p:nvSpPr>
        <p:spPr/>
        <p:txBody>
          <a:bodyPr/>
          <a:lstStyle/>
          <a:p>
            <a:fld id="{36EE7CBC-4655-4A57-A43B-4F4DAF945A41}" type="slidenum">
              <a:rPr lang="ca-ES" smtClean="0"/>
              <a:t>11</a:t>
            </a:fld>
            <a:endParaRPr lang="ca-ES"/>
          </a:p>
        </p:txBody>
      </p:sp>
    </p:spTree>
    <p:extLst>
      <p:ext uri="{BB962C8B-B14F-4D97-AF65-F5344CB8AC3E}">
        <p14:creationId xmlns:p14="http://schemas.microsoft.com/office/powerpoint/2010/main" val="326734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0396B80-E168-4AA9-B4AC-EA8F8CE26270}" type="datetime1">
              <a:rPr lang="ca-ES" smtClean="0"/>
              <a:t>2/10/2023</a:t>
            </a:fld>
            <a:endParaRPr lang="ca-ES"/>
          </a:p>
        </p:txBody>
      </p:sp>
      <p:sp>
        <p:nvSpPr>
          <p:cNvPr id="5" name="Slide Number Placeholder 4"/>
          <p:cNvSpPr>
            <a:spLocks noGrp="1"/>
          </p:cNvSpPr>
          <p:nvPr>
            <p:ph type="sldNum" sz="quarter" idx="11"/>
          </p:nvPr>
        </p:nvSpPr>
        <p:spPr/>
        <p:txBody>
          <a:bodyPr/>
          <a:lstStyle/>
          <a:p>
            <a:fld id="{36EE7CBC-4655-4A57-A43B-4F4DAF945A41}" type="slidenum">
              <a:rPr lang="ca-ES" smtClean="0"/>
              <a:t>12</a:t>
            </a:fld>
            <a:endParaRPr lang="ca-ES"/>
          </a:p>
        </p:txBody>
      </p:sp>
    </p:spTree>
    <p:extLst>
      <p:ext uri="{BB962C8B-B14F-4D97-AF65-F5344CB8AC3E}">
        <p14:creationId xmlns:p14="http://schemas.microsoft.com/office/powerpoint/2010/main" val="313862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386728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254755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113781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56139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392224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204963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90081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5400" kern="1200" smtClean="0">
                <a:solidFill>
                  <a:schemeClr val="accent1"/>
                </a:solidFill>
                <a:latin typeface="+mn-lt"/>
                <a:ea typeface="+mn-ea"/>
                <a:cs typeface="+mn-cs"/>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411777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86749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295076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ca-E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ca-ES"/>
          </a:p>
        </p:txBody>
      </p:sp>
      <p:sp>
        <p:nvSpPr>
          <p:cNvPr id="7" name="Slide Number Placeholder 6"/>
          <p:cNvSpPr>
            <a:spLocks noGrp="1"/>
          </p:cNvSpPr>
          <p:nvPr>
            <p:ph type="sldNum" sz="quarter" idx="12"/>
          </p:nvPr>
        </p:nvSpPr>
        <p:spPr/>
        <p:txBody>
          <a:bodyPr/>
          <a:lstStyle/>
          <a:p>
            <a:fld id="{3F5A26A8-1ADB-4759-B0A7-2FE9CD92DA0A}" type="slidenum">
              <a:rPr lang="ca-ES" smtClean="0"/>
              <a:t>‹#›</a:t>
            </a:fld>
            <a:endParaRPr lang="ca-ES"/>
          </a:p>
        </p:txBody>
      </p:sp>
    </p:spTree>
    <p:extLst>
      <p:ext uri="{BB962C8B-B14F-4D97-AF65-F5344CB8AC3E}">
        <p14:creationId xmlns:p14="http://schemas.microsoft.com/office/powerpoint/2010/main" val="66046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8782" y="1365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733770"/>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A26A8-1ADB-4759-B0A7-2FE9CD92DA0A}" type="slidenum">
              <a:rPr lang="ca-ES" smtClean="0"/>
              <a:t>‹#›</a:t>
            </a:fld>
            <a:endParaRPr lang="ca-ES"/>
          </a:p>
        </p:txBody>
      </p:sp>
      <p:cxnSp>
        <p:nvCxnSpPr>
          <p:cNvPr id="7" name="Conector recto 12">
            <a:extLst>
              <a:ext uri="{FF2B5EF4-FFF2-40B4-BE49-F238E27FC236}">
                <a16:creationId xmlns:a16="http://schemas.microsoft.com/office/drawing/2014/main" id="{BBDA335C-48D1-4DD3-984A-4DC4620B825C}"/>
              </a:ext>
            </a:extLst>
          </p:cNvPr>
          <p:cNvCxnSpPr>
            <a:cxnSpLocks/>
          </p:cNvCxnSpPr>
          <p:nvPr userDrawn="1"/>
        </p:nvCxnSpPr>
        <p:spPr>
          <a:xfrm>
            <a:off x="461913" y="402238"/>
            <a:ext cx="11321592"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2" descr="Principis de la normativa visual corporativa — Recursos i serveis per a la  comunicació — UPC. Universitat Politècnica de Catalunya">
            <a:extLst>
              <a:ext uri="{FF2B5EF4-FFF2-40B4-BE49-F238E27FC236}">
                <a16:creationId xmlns:a16="http://schemas.microsoft.com/office/drawing/2014/main" id="{0FC27962-7A35-40EF-BE67-6204A1D1C94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38768"/>
            <a:ext cx="2781591" cy="83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5677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914400" rtl="0" eaLnBrk="1" latinLnBrk="0" hangingPunct="1">
        <a:lnSpc>
          <a:spcPct val="90000"/>
        </a:lnSpc>
        <a:spcBef>
          <a:spcPct val="0"/>
        </a:spcBef>
        <a:buNone/>
        <a:defRPr lang="en-US" sz="3600" kern="1200" smtClean="0">
          <a:solidFill>
            <a:srgbClr val="0388BD"/>
          </a:solidFill>
          <a:latin typeface="+mn-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vinicius.gadelha@up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vinicius.gadelha@up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9ED52-9F83-4D45-AB35-015B5172E1F8}"/>
              </a:ext>
            </a:extLst>
          </p:cNvPr>
          <p:cNvSpPr txBox="1"/>
          <p:nvPr/>
        </p:nvSpPr>
        <p:spPr>
          <a:xfrm>
            <a:off x="1346200" y="5477018"/>
            <a:ext cx="9499600" cy="1384995"/>
          </a:xfrm>
          <a:prstGeom prst="rect">
            <a:avLst/>
          </a:prstGeom>
          <a:noFill/>
        </p:spPr>
        <p:txBody>
          <a:bodyPr wrap="square" rtlCol="0">
            <a:spAutoFit/>
          </a:bodyPr>
          <a:lstStyle/>
          <a:p>
            <a:pPr algn="ctr"/>
            <a:r>
              <a:rPr lang="es-ES" sz="3200" dirty="0"/>
              <a:t>Vinicius </a:t>
            </a:r>
            <a:r>
              <a:rPr lang="es-ES" sz="3200" dirty="0" err="1"/>
              <a:t>Gadelha</a:t>
            </a:r>
            <a:r>
              <a:rPr lang="es-ES" sz="3200" dirty="0"/>
              <a:t> </a:t>
            </a:r>
            <a:r>
              <a:rPr lang="es-ES" sz="2800" dirty="0"/>
              <a:t>- </a:t>
            </a:r>
            <a:r>
              <a:rPr lang="es-ES" sz="3200" dirty="0"/>
              <a:t>PhD </a:t>
            </a:r>
            <a:r>
              <a:rPr lang="es-ES" sz="3200" dirty="0" err="1"/>
              <a:t>candidate</a:t>
            </a:r>
            <a:r>
              <a:rPr lang="es-ES" sz="3200" dirty="0"/>
              <a:t> in Electrical Engineering </a:t>
            </a:r>
            <a:endParaRPr lang="es-ES" sz="2800" dirty="0"/>
          </a:p>
          <a:p>
            <a:pPr algn="ctr"/>
            <a:r>
              <a:rPr lang="es-ES" sz="2000" dirty="0">
                <a:hlinkClick r:id="rId2"/>
              </a:rPr>
              <a:t>vinicius.gadelha@upc.edu</a:t>
            </a:r>
            <a:r>
              <a:rPr lang="es-ES" sz="2000" dirty="0"/>
              <a:t> </a:t>
            </a:r>
            <a:endParaRPr lang="en-US" sz="2000" dirty="0"/>
          </a:p>
        </p:txBody>
      </p:sp>
      <p:sp>
        <p:nvSpPr>
          <p:cNvPr id="5" name="TextBox 4">
            <a:extLst>
              <a:ext uri="{FF2B5EF4-FFF2-40B4-BE49-F238E27FC236}">
                <a16:creationId xmlns:a16="http://schemas.microsoft.com/office/drawing/2014/main" id="{3639ED52-9F83-4D45-AB35-015B5172E1F8}"/>
              </a:ext>
            </a:extLst>
          </p:cNvPr>
          <p:cNvSpPr txBox="1"/>
          <p:nvPr/>
        </p:nvSpPr>
        <p:spPr>
          <a:xfrm>
            <a:off x="1173297" y="1266031"/>
            <a:ext cx="9499600" cy="1446550"/>
          </a:xfrm>
          <a:prstGeom prst="rect">
            <a:avLst/>
          </a:prstGeom>
          <a:noFill/>
        </p:spPr>
        <p:txBody>
          <a:bodyPr wrap="square" rtlCol="0">
            <a:spAutoFit/>
          </a:bodyPr>
          <a:lstStyle/>
          <a:p>
            <a:pPr algn="ctr"/>
            <a:r>
              <a:rPr lang="en-US" sz="4400" dirty="0" err="1" smtClean="0"/>
              <a:t>SmartGrids</a:t>
            </a:r>
            <a:r>
              <a:rPr lang="en-US" sz="4400" dirty="0" smtClean="0"/>
              <a:t> Course Lab 2 – Introduction to Geographic Information Systems (GIS)</a:t>
            </a:r>
            <a:endParaRPr lang="en-US" sz="3200" dirty="0"/>
          </a:p>
        </p:txBody>
      </p:sp>
      <p:pic>
        <p:nvPicPr>
          <p:cNvPr id="6" name="Picture 2" descr="OSGeo4W] network installer Splashscreen QGIS 3.28.4 · Issue #52092 · qgis/ QGIS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620" y="2806906"/>
            <a:ext cx="5012759" cy="257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13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Data types used in geoprocessing</a:t>
            </a:r>
            <a:endParaRPr lang="en-US" dirty="0"/>
          </a:p>
        </p:txBody>
      </p:sp>
      <p:sp>
        <p:nvSpPr>
          <p:cNvPr id="8"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3"/>
            <a:ext cx="11290852" cy="3271352"/>
          </a:xfrm>
        </p:spPr>
        <p:txBody>
          <a:bodyPr>
            <a:normAutofit/>
          </a:bodyPr>
          <a:lstStyle/>
          <a:p>
            <a:pPr marL="0" indent="0" algn="just">
              <a:buNone/>
            </a:pPr>
            <a:r>
              <a:rPr lang="en-US" b="1" dirty="0" smtClean="0">
                <a:cs typeface="Calibri" panose="020F0502020204030204" pitchFamily="34" charset="0"/>
              </a:rPr>
              <a:t>Vector data examples</a:t>
            </a:r>
          </a:p>
          <a:p>
            <a:pPr lvl="1"/>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084972" y="987547"/>
            <a:ext cx="3149410" cy="2637033"/>
          </a:xfrm>
          <a:prstGeom prst="rect">
            <a:avLst/>
          </a:prstGeom>
        </p:spPr>
      </p:pic>
      <p:pic>
        <p:nvPicPr>
          <p:cNvPr id="4" name="Picture 3"/>
          <p:cNvPicPr>
            <a:picLocks noChangeAspect="1"/>
          </p:cNvPicPr>
          <p:nvPr/>
        </p:nvPicPr>
        <p:blipFill>
          <a:blip r:embed="rId3"/>
          <a:stretch>
            <a:fillRect/>
          </a:stretch>
        </p:blipFill>
        <p:spPr>
          <a:xfrm>
            <a:off x="8418505" y="4191068"/>
            <a:ext cx="2482343" cy="2414249"/>
          </a:xfrm>
          <a:prstGeom prst="rect">
            <a:avLst/>
          </a:prstGeom>
        </p:spPr>
      </p:pic>
      <p:pic>
        <p:nvPicPr>
          <p:cNvPr id="2050" name="Picture 2" descr="Nenhuma descrição de foto disponí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528" y="1769165"/>
            <a:ext cx="4159700" cy="460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78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What is it used for?</a:t>
            </a:r>
            <a:endParaRPr lang="en-US" dirty="0"/>
          </a:p>
        </p:txBody>
      </p:sp>
      <p:sp>
        <p:nvSpPr>
          <p:cNvPr id="9"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2"/>
            <a:ext cx="11290852" cy="5288995"/>
          </a:xfrm>
        </p:spPr>
        <p:txBody>
          <a:bodyPr>
            <a:normAutofit/>
          </a:bodyPr>
          <a:lstStyle/>
          <a:p>
            <a:pPr marL="0" indent="0">
              <a:buNone/>
            </a:pPr>
            <a:r>
              <a:rPr lang="pt-BR" dirty="0" smtClean="0">
                <a:latin typeface="Calibri" panose="020F0502020204030204" pitchFamily="34" charset="0"/>
                <a:cs typeface="Calibri" panose="020F0502020204030204" pitchFamily="34" charset="0"/>
              </a:rPr>
              <a:t>With today’s amount of information available, GIS quickly became one of the most powerful tools used for a wide </a:t>
            </a:r>
            <a:r>
              <a:rPr lang="en-US" dirty="0"/>
              <a:t>range of applications across various </a:t>
            </a:r>
            <a:r>
              <a:rPr lang="en-US" dirty="0" smtClean="0"/>
              <a:t>fields, examples:</a:t>
            </a:r>
          </a:p>
          <a:p>
            <a:pPr lvl="1">
              <a:spcAft>
                <a:spcPts val="600"/>
              </a:spcAft>
            </a:pPr>
            <a:r>
              <a:rPr lang="en-US" b="1" dirty="0"/>
              <a:t>Urban </a:t>
            </a:r>
            <a:r>
              <a:rPr lang="en-US" b="1" dirty="0" smtClean="0"/>
              <a:t>Planning: </a:t>
            </a:r>
            <a:r>
              <a:rPr lang="en-US" dirty="0" smtClean="0"/>
              <a:t>Analyzing </a:t>
            </a:r>
            <a:r>
              <a:rPr lang="en-US" dirty="0"/>
              <a:t>and managing urban areas by mapping land use, transportation networks, infrastructure, and demographics</a:t>
            </a:r>
            <a:r>
              <a:rPr lang="en-US" dirty="0" smtClean="0"/>
              <a:t>.</a:t>
            </a:r>
          </a:p>
          <a:p>
            <a:pPr lvl="1">
              <a:spcAft>
                <a:spcPts val="600"/>
              </a:spcAft>
            </a:pPr>
            <a:r>
              <a:rPr lang="en-US" b="1" dirty="0"/>
              <a:t>Environmental </a:t>
            </a:r>
            <a:r>
              <a:rPr lang="en-US" b="1" dirty="0" smtClean="0"/>
              <a:t>Management: </a:t>
            </a:r>
            <a:r>
              <a:rPr lang="en-US" dirty="0" smtClean="0"/>
              <a:t>Monitoring </a:t>
            </a:r>
            <a:r>
              <a:rPr lang="en-US" dirty="0"/>
              <a:t>and managing natural resources, tracking environmental changes, and assessing the impact of human activities on ecosystems</a:t>
            </a:r>
            <a:r>
              <a:rPr lang="en-US" dirty="0" smtClean="0"/>
              <a:t>.</a:t>
            </a:r>
          </a:p>
          <a:p>
            <a:pPr lvl="1">
              <a:spcAft>
                <a:spcPts val="600"/>
              </a:spcAft>
            </a:pPr>
            <a:r>
              <a:rPr lang="en-US" b="1" dirty="0"/>
              <a:t>Public </a:t>
            </a:r>
            <a:r>
              <a:rPr lang="en-US" b="1" dirty="0" smtClean="0"/>
              <a:t>Health: </a:t>
            </a:r>
            <a:r>
              <a:rPr lang="en-US" dirty="0" smtClean="0"/>
              <a:t>Analyzing </a:t>
            </a:r>
            <a:r>
              <a:rPr lang="en-US" dirty="0"/>
              <a:t>the spread of diseases, tracking health trends, and planning healthcare services based on geographic factors</a:t>
            </a:r>
            <a:r>
              <a:rPr lang="en-US" dirty="0" smtClean="0"/>
              <a:t>.</a:t>
            </a:r>
          </a:p>
          <a:p>
            <a:pPr lvl="1">
              <a:spcAft>
                <a:spcPts val="600"/>
              </a:spcAft>
            </a:pPr>
            <a:r>
              <a:rPr lang="en-US" b="1" dirty="0"/>
              <a:t>Business and </a:t>
            </a:r>
            <a:r>
              <a:rPr lang="en-US" b="1" dirty="0" smtClean="0"/>
              <a:t>Marketing: </a:t>
            </a:r>
            <a:r>
              <a:rPr lang="en-US" dirty="0" smtClean="0"/>
              <a:t>Location-based </a:t>
            </a:r>
            <a:r>
              <a:rPr lang="en-US" dirty="0"/>
              <a:t>analysis for site selection, market research, and target audience identification in business and marketing strategies.</a:t>
            </a:r>
          </a:p>
          <a:p>
            <a:pPr lvl="1"/>
            <a:endParaRPr lang="en-US" dirty="0"/>
          </a:p>
          <a:p>
            <a:pPr lvl="1"/>
            <a:endParaRPr lang="en-US" dirty="0"/>
          </a:p>
          <a:p>
            <a:pPr lvl="1"/>
            <a:endParaRPr lang="en-US" dirty="0"/>
          </a:p>
          <a:p>
            <a:pPr lvl="1"/>
            <a:endParaRPr lang="pt-BR" dirty="0" smtClean="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845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What is it used for?</a:t>
            </a:r>
            <a:endParaRPr lang="en-US" dirty="0"/>
          </a:p>
        </p:txBody>
      </p:sp>
      <p:sp>
        <p:nvSpPr>
          <p:cNvPr id="9"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2"/>
            <a:ext cx="11290852" cy="5288995"/>
          </a:xfrm>
        </p:spPr>
        <p:txBody>
          <a:bodyPr>
            <a:normAutofit/>
          </a:bodyPr>
          <a:lstStyle/>
          <a:p>
            <a:pPr marL="0" indent="0">
              <a:buNone/>
            </a:pPr>
            <a:r>
              <a:rPr lang="pt-BR" dirty="0" smtClean="0">
                <a:latin typeface="Calibri" panose="020F0502020204030204" pitchFamily="34" charset="0"/>
                <a:cs typeface="Calibri" panose="020F0502020204030204" pitchFamily="34" charset="0"/>
              </a:rPr>
              <a:t>In Electrical Engineering it is also becoming quite useful</a:t>
            </a:r>
            <a:r>
              <a:rPr lang="en-US" dirty="0" smtClean="0"/>
              <a:t>:</a:t>
            </a:r>
          </a:p>
          <a:p>
            <a:pPr lvl="1"/>
            <a:r>
              <a:rPr lang="en-US" b="1" dirty="0" smtClean="0"/>
              <a:t>Grid Modelling: </a:t>
            </a:r>
            <a:r>
              <a:rPr lang="en-US" dirty="0" smtClean="0"/>
              <a:t>Map information </a:t>
            </a:r>
            <a:r>
              <a:rPr lang="en-US" dirty="0"/>
              <a:t>about electrical assets, such as substations, transformers, power lines, and other components. </a:t>
            </a:r>
            <a:r>
              <a:rPr lang="en-US" dirty="0" smtClean="0"/>
              <a:t>Most advanced DSOs have a GIS-embed system integrated with SCADA.</a:t>
            </a:r>
          </a:p>
          <a:p>
            <a:pPr marL="457200" lvl="1" indent="0">
              <a:buNone/>
            </a:pPr>
            <a:endParaRPr lang="en-US" dirty="0"/>
          </a:p>
          <a:p>
            <a:pPr lvl="1"/>
            <a:r>
              <a:rPr lang="en-US" b="1" dirty="0"/>
              <a:t>Renewable Energy </a:t>
            </a:r>
            <a:r>
              <a:rPr lang="en-US" b="1" dirty="0" smtClean="0"/>
              <a:t>Integration: </a:t>
            </a:r>
            <a:r>
              <a:rPr lang="en-US" dirty="0" smtClean="0"/>
              <a:t>Selecting </a:t>
            </a:r>
            <a:r>
              <a:rPr lang="en-US" dirty="0"/>
              <a:t>suitable locations for renewable energy sources, such as wind and solar farms. It helps in assessing factors like </a:t>
            </a:r>
            <a:r>
              <a:rPr lang="en-US" dirty="0" smtClean="0"/>
              <a:t>solar irradiance, </a:t>
            </a:r>
            <a:r>
              <a:rPr lang="en-US" dirty="0"/>
              <a:t>wind </a:t>
            </a:r>
            <a:r>
              <a:rPr lang="en-US" dirty="0" smtClean="0"/>
              <a:t>speed, </a:t>
            </a:r>
            <a:r>
              <a:rPr lang="en-US" dirty="0"/>
              <a:t>and land </a:t>
            </a:r>
            <a:r>
              <a:rPr lang="en-US" dirty="0" smtClean="0"/>
              <a:t>use</a:t>
            </a:r>
            <a:r>
              <a:rPr lang="en-US" dirty="0"/>
              <a:t>.</a:t>
            </a:r>
          </a:p>
          <a:p>
            <a:pPr lvl="1"/>
            <a:endParaRPr lang="pt-BR" dirty="0" smtClean="0"/>
          </a:p>
          <a:p>
            <a:pPr lvl="1"/>
            <a:r>
              <a:rPr lang="en-US" b="1" dirty="0"/>
              <a:t>Network Planning and Design: </a:t>
            </a:r>
            <a:r>
              <a:rPr lang="en-US" dirty="0"/>
              <a:t>Analyze geographic data for optimal planning and design of electrical networks. This includes determining the most efficient routes for power lines and locating substations based on factors like terrain, population density, and environmental considerations.</a:t>
            </a:r>
          </a:p>
          <a:p>
            <a:pPr lvl="1"/>
            <a:endParaRPr lang="en-US" dirty="0"/>
          </a:p>
          <a:p>
            <a:pPr lvl="1"/>
            <a:endParaRPr lang="en-US" dirty="0"/>
          </a:p>
          <a:p>
            <a:pPr lvl="1"/>
            <a:endParaRPr lang="pt-BR" dirty="0" smtClean="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921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What is it used for?</a:t>
            </a:r>
            <a:endParaRPr lang="en-US" dirty="0"/>
          </a:p>
        </p:txBody>
      </p:sp>
      <p:pic>
        <p:nvPicPr>
          <p:cNvPr id="3" name="Picture 2"/>
          <p:cNvPicPr>
            <a:picLocks noChangeAspect="1"/>
          </p:cNvPicPr>
          <p:nvPr/>
        </p:nvPicPr>
        <p:blipFill>
          <a:blip r:embed="rId2"/>
          <a:stretch>
            <a:fillRect/>
          </a:stretch>
        </p:blipFill>
        <p:spPr>
          <a:xfrm>
            <a:off x="1849285" y="1073425"/>
            <a:ext cx="8480636" cy="5676486"/>
          </a:xfrm>
          <a:prstGeom prst="rect">
            <a:avLst/>
          </a:prstGeom>
        </p:spPr>
      </p:pic>
    </p:spTree>
    <p:extLst>
      <p:ext uri="{BB962C8B-B14F-4D97-AF65-F5344CB8AC3E}">
        <p14:creationId xmlns:p14="http://schemas.microsoft.com/office/powerpoint/2010/main" val="80560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What is it used for?</a:t>
            </a:r>
            <a:endParaRPr lang="en-US" dirty="0"/>
          </a:p>
        </p:txBody>
      </p:sp>
      <p:pic>
        <p:nvPicPr>
          <p:cNvPr id="4" name="Picture 3"/>
          <p:cNvPicPr>
            <a:picLocks noChangeAspect="1"/>
          </p:cNvPicPr>
          <p:nvPr/>
        </p:nvPicPr>
        <p:blipFill rotWithShape="1">
          <a:blip r:embed="rId2"/>
          <a:srcRect l="1124" r="1714"/>
          <a:stretch/>
        </p:blipFill>
        <p:spPr>
          <a:xfrm>
            <a:off x="0" y="1411357"/>
            <a:ext cx="6023113" cy="4348783"/>
          </a:xfrm>
          <a:prstGeom prst="rect">
            <a:avLst/>
          </a:prstGeom>
        </p:spPr>
      </p:pic>
      <p:pic>
        <p:nvPicPr>
          <p:cNvPr id="5" name="Picture 4"/>
          <p:cNvPicPr>
            <a:picLocks noChangeAspect="1"/>
          </p:cNvPicPr>
          <p:nvPr/>
        </p:nvPicPr>
        <p:blipFill>
          <a:blip r:embed="rId3"/>
          <a:stretch>
            <a:fillRect/>
          </a:stretch>
        </p:blipFill>
        <p:spPr>
          <a:xfrm>
            <a:off x="6147885" y="1485797"/>
            <a:ext cx="6044115" cy="4250633"/>
          </a:xfrm>
          <a:prstGeom prst="rect">
            <a:avLst/>
          </a:prstGeom>
        </p:spPr>
      </p:pic>
      <p:sp>
        <p:nvSpPr>
          <p:cNvPr id="6" name="Right Arrow 5"/>
          <p:cNvSpPr/>
          <p:nvPr/>
        </p:nvSpPr>
        <p:spPr>
          <a:xfrm>
            <a:off x="5496339" y="3274734"/>
            <a:ext cx="1252331" cy="733219"/>
          </a:xfrm>
          <a:prstGeom prst="rightArrow">
            <a:avLst/>
          </a:prstGeom>
          <a:solidFill>
            <a:schemeClr val="accent3">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2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t>Let’s get to work!</a:t>
            </a:r>
            <a:endParaRPr lang="en-US" dirty="0"/>
          </a:p>
        </p:txBody>
      </p:sp>
      <p:sp>
        <p:nvSpPr>
          <p:cNvPr id="3" name="Content Placeholder 2">
            <a:extLst>
              <a:ext uri="{FF2B5EF4-FFF2-40B4-BE49-F238E27FC236}">
                <a16:creationId xmlns:a16="http://schemas.microsoft.com/office/drawing/2014/main" id="{179D518E-CB6F-4D52-9C71-22524CE17589}"/>
              </a:ext>
            </a:extLst>
          </p:cNvPr>
          <p:cNvSpPr>
            <a:spLocks noGrp="1"/>
          </p:cNvSpPr>
          <p:nvPr>
            <p:ph idx="1"/>
          </p:nvPr>
        </p:nvSpPr>
        <p:spPr>
          <a:xfrm>
            <a:off x="856307" y="1271019"/>
            <a:ext cx="10515600" cy="4925064"/>
          </a:xfrm>
        </p:spPr>
        <p:txBody>
          <a:bodyPr>
            <a:normAutofit fontScale="92500" lnSpcReduction="20000"/>
          </a:bodyPr>
          <a:lstStyle/>
          <a:p>
            <a:pPr marL="0" indent="0">
              <a:buNone/>
            </a:pPr>
            <a:r>
              <a:rPr lang="pt-BR" dirty="0" smtClean="0">
                <a:latin typeface="Calibri" panose="020F0502020204030204" pitchFamily="34" charset="0"/>
                <a:cs typeface="Calibri" panose="020F0502020204030204" pitchFamily="34" charset="0"/>
              </a:rPr>
              <a:t>1 - Open QGIS -&gt; New Empty Project -&gt; Add background (XYZ Tiles)</a:t>
            </a: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2 – Create new point layer with the following attributes (name, voltage, type)</a:t>
            </a: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3 – Edit layer to add all the points given by the file “buses_table.xlsx”</a:t>
            </a: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4 – Reproject the layer to EPSG:4326</a:t>
            </a: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5 – Create a line layer connecting the points as the Final Project </a:t>
            </a:r>
            <a:r>
              <a:rPr lang="pt-BR" dirty="0" smtClean="0">
                <a:latin typeface="Calibri" panose="020F0502020204030204" pitchFamily="34" charset="0"/>
                <a:cs typeface="Calibri" panose="020F0502020204030204" pitchFamily="34" charset="0"/>
              </a:rPr>
              <a:t>grid (you can use Points to Path function)</a:t>
            </a:r>
            <a:endParaRPr lang="pt-BR" dirty="0" smtClean="0">
              <a:latin typeface="Calibri" panose="020F0502020204030204" pitchFamily="34" charset="0"/>
              <a:cs typeface="Calibri" panose="020F0502020204030204" pitchFamily="34" charset="0"/>
            </a:endParaRP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a:latin typeface="Calibri" panose="020F0502020204030204" pitchFamily="34" charset="0"/>
                <a:cs typeface="Calibri" panose="020F0502020204030204" pitchFamily="34" charset="0"/>
              </a:rPr>
              <a:t>6 – Use the “Measure” tool to find the line lenghts.</a:t>
            </a:r>
          </a:p>
          <a:p>
            <a:pPr marL="0" indent="0">
              <a:buNone/>
            </a:pPr>
            <a:endParaRPr lang="pt-BR" dirty="0" smtClean="0">
              <a:latin typeface="Calibri" panose="020F0502020204030204" pitchFamily="34" charset="0"/>
              <a:cs typeface="Calibri" panose="020F0502020204030204" pitchFamily="34" charset="0"/>
            </a:endParaRPr>
          </a:p>
          <a:p>
            <a:pPr marL="0" indent="0">
              <a:buNone/>
            </a:pP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665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t>Exercise 4</a:t>
            </a:r>
            <a:endParaRPr lang="en-US" dirty="0"/>
          </a:p>
        </p:txBody>
      </p:sp>
      <p:sp>
        <p:nvSpPr>
          <p:cNvPr id="3" name="Content Placeholder 2">
            <a:extLst>
              <a:ext uri="{FF2B5EF4-FFF2-40B4-BE49-F238E27FC236}">
                <a16:creationId xmlns:a16="http://schemas.microsoft.com/office/drawing/2014/main" id="{179D518E-CB6F-4D52-9C71-22524CE17589}"/>
              </a:ext>
            </a:extLst>
          </p:cNvPr>
          <p:cNvSpPr>
            <a:spLocks noGrp="1"/>
          </p:cNvSpPr>
          <p:nvPr>
            <p:ph idx="1"/>
          </p:nvPr>
        </p:nvSpPr>
        <p:spPr>
          <a:xfrm>
            <a:off x="856307" y="1462088"/>
            <a:ext cx="10515600" cy="4583870"/>
          </a:xfrm>
        </p:spPr>
        <p:txBody>
          <a:bodyPr>
            <a:normAutofit/>
          </a:bodyPr>
          <a:lstStyle/>
          <a:p>
            <a:pPr marL="0" indent="0">
              <a:buNone/>
            </a:pPr>
            <a:r>
              <a:rPr lang="pt-BR" dirty="0" smtClean="0">
                <a:latin typeface="Calibri" panose="020F0502020204030204" pitchFamily="34" charset="0"/>
                <a:cs typeface="Calibri" panose="020F0502020204030204" pitchFamily="34" charset="0"/>
              </a:rPr>
              <a:t>1 – Create a pandapower network with the coordinates and elements given in the course project.</a:t>
            </a: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2 – Run a power flow.</a:t>
            </a:r>
          </a:p>
          <a:p>
            <a:pPr marL="0" indent="0">
              <a:buNone/>
            </a:pPr>
            <a:endParaRPr lang="pt-BR" dirty="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3 – Plot the results on map using the </a:t>
            </a:r>
            <a:r>
              <a:rPr lang="en-US" i="1" dirty="0" err="1" smtClean="0">
                <a:latin typeface="Calibri" panose="020F0502020204030204" pitchFamily="34" charset="0"/>
                <a:cs typeface="Calibri" panose="020F0502020204030204" pitchFamily="34" charset="0"/>
              </a:rPr>
              <a:t>pf_res_plotly</a:t>
            </a:r>
            <a:r>
              <a:rPr lang="en-US" i="1" dirty="0" smtClean="0">
                <a:latin typeface="Calibri" panose="020F0502020204030204" pitchFamily="34" charset="0"/>
                <a:cs typeface="Calibri" panose="020F0502020204030204" pitchFamily="34" charset="0"/>
              </a:rPr>
              <a:t>()</a:t>
            </a:r>
            <a:r>
              <a:rPr lang="pt-BR" i="1" dirty="0" smtClean="0">
                <a:latin typeface="Calibri" panose="020F0502020204030204" pitchFamily="34" charset="0"/>
                <a:cs typeface="Calibri" panose="020F0502020204030204" pitchFamily="34" charset="0"/>
              </a:rPr>
              <a:t> </a:t>
            </a:r>
            <a:r>
              <a:rPr lang="pt-BR" dirty="0" smtClean="0">
                <a:latin typeface="Calibri" panose="020F0502020204030204" pitchFamily="34" charset="0"/>
                <a:cs typeface="Calibri" panose="020F0502020204030204" pitchFamily="34" charset="0"/>
              </a:rPr>
              <a:t>function.</a:t>
            </a:r>
          </a:p>
          <a:p>
            <a:pPr marL="0" indent="0">
              <a:buNone/>
            </a:pPr>
            <a:endParaRPr lang="pt-BR" dirty="0" smtClean="0">
              <a:latin typeface="Calibri" panose="020F0502020204030204" pitchFamily="34" charset="0"/>
              <a:cs typeface="Calibri" panose="020F0502020204030204" pitchFamily="34" charset="0"/>
            </a:endParaRPr>
          </a:p>
          <a:p>
            <a:pPr marL="0" indent="0">
              <a:buNone/>
            </a:pPr>
            <a:r>
              <a:rPr lang="pt-BR" dirty="0" smtClean="0">
                <a:latin typeface="Calibri" panose="020F0502020204030204" pitchFamily="34" charset="0"/>
                <a:cs typeface="Calibri" panose="020F0502020204030204" pitchFamily="34" charset="0"/>
              </a:rPr>
              <a:t>4 – Add a picture of the results and the res_bus table to your report.</a:t>
            </a:r>
            <a:endParaRPr lang="pt-BR" dirty="0">
              <a:latin typeface="Calibri" panose="020F0502020204030204" pitchFamily="34" charset="0"/>
              <a:cs typeface="Calibri" panose="020F0502020204030204" pitchFamily="34" charset="0"/>
            </a:endParaRPr>
          </a:p>
          <a:p>
            <a:pPr marL="0" indent="0">
              <a:buNone/>
            </a:pP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893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9ED52-9F83-4D45-AB35-015B5172E1F8}"/>
              </a:ext>
            </a:extLst>
          </p:cNvPr>
          <p:cNvSpPr txBox="1"/>
          <p:nvPr/>
        </p:nvSpPr>
        <p:spPr>
          <a:xfrm>
            <a:off x="1346200" y="5477018"/>
            <a:ext cx="9499600" cy="1384995"/>
          </a:xfrm>
          <a:prstGeom prst="rect">
            <a:avLst/>
          </a:prstGeom>
          <a:noFill/>
        </p:spPr>
        <p:txBody>
          <a:bodyPr wrap="square" rtlCol="0">
            <a:spAutoFit/>
          </a:bodyPr>
          <a:lstStyle/>
          <a:p>
            <a:pPr algn="ctr"/>
            <a:r>
              <a:rPr lang="es-ES" sz="3200" dirty="0"/>
              <a:t>Vinicius </a:t>
            </a:r>
            <a:r>
              <a:rPr lang="es-ES" sz="3200" dirty="0" err="1"/>
              <a:t>Gadelha</a:t>
            </a:r>
            <a:r>
              <a:rPr lang="es-ES" sz="3200" dirty="0"/>
              <a:t> </a:t>
            </a:r>
            <a:r>
              <a:rPr lang="es-ES" sz="2800" dirty="0"/>
              <a:t>- </a:t>
            </a:r>
            <a:r>
              <a:rPr lang="es-ES" sz="3200" dirty="0"/>
              <a:t>PhD </a:t>
            </a:r>
            <a:r>
              <a:rPr lang="es-ES" sz="3200" dirty="0" err="1"/>
              <a:t>candidate</a:t>
            </a:r>
            <a:r>
              <a:rPr lang="es-ES" sz="3200" dirty="0"/>
              <a:t> in Electrical Engineering </a:t>
            </a:r>
            <a:endParaRPr lang="es-ES" sz="2800" dirty="0"/>
          </a:p>
          <a:p>
            <a:pPr algn="ctr"/>
            <a:r>
              <a:rPr lang="es-ES" sz="2000" dirty="0">
                <a:hlinkClick r:id="rId2"/>
              </a:rPr>
              <a:t>vinicius.gadelha@upc.edu</a:t>
            </a:r>
            <a:r>
              <a:rPr lang="es-ES" sz="2000" dirty="0"/>
              <a:t> </a:t>
            </a:r>
            <a:endParaRPr lang="en-US" sz="2000" dirty="0"/>
          </a:p>
        </p:txBody>
      </p:sp>
      <p:sp>
        <p:nvSpPr>
          <p:cNvPr id="5" name="TextBox 4">
            <a:extLst>
              <a:ext uri="{FF2B5EF4-FFF2-40B4-BE49-F238E27FC236}">
                <a16:creationId xmlns:a16="http://schemas.microsoft.com/office/drawing/2014/main" id="{3639ED52-9F83-4D45-AB35-015B5172E1F8}"/>
              </a:ext>
            </a:extLst>
          </p:cNvPr>
          <p:cNvSpPr txBox="1"/>
          <p:nvPr/>
        </p:nvSpPr>
        <p:spPr>
          <a:xfrm>
            <a:off x="1173297" y="1266031"/>
            <a:ext cx="9499600" cy="1446550"/>
          </a:xfrm>
          <a:prstGeom prst="rect">
            <a:avLst/>
          </a:prstGeom>
          <a:noFill/>
        </p:spPr>
        <p:txBody>
          <a:bodyPr wrap="square" rtlCol="0">
            <a:spAutoFit/>
          </a:bodyPr>
          <a:lstStyle/>
          <a:p>
            <a:pPr algn="ctr"/>
            <a:r>
              <a:rPr lang="en-US" sz="4400" dirty="0" err="1" smtClean="0"/>
              <a:t>SmartGrids</a:t>
            </a:r>
            <a:r>
              <a:rPr lang="en-US" sz="4400" dirty="0" smtClean="0"/>
              <a:t> Course Lab 2 – Introduction to Geographic Information Systems (GIS)</a:t>
            </a:r>
            <a:endParaRPr lang="en-US" sz="3200" dirty="0"/>
          </a:p>
        </p:txBody>
      </p:sp>
      <p:pic>
        <p:nvPicPr>
          <p:cNvPr id="6" name="Picture 2" descr="OSGeo4W] network installer Splashscreen QGIS 3.28.4 · Issue #52092 · qgis/ QGIS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620" y="2806906"/>
            <a:ext cx="5012759" cy="257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9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es-ES" dirty="0" err="1" smtClean="0"/>
              <a:t>Summary</a:t>
            </a:r>
            <a:endParaRPr lang="en-US" dirty="0"/>
          </a:p>
        </p:txBody>
      </p:sp>
      <p:sp>
        <p:nvSpPr>
          <p:cNvPr id="3" name="Content Placeholder 2">
            <a:extLst>
              <a:ext uri="{FF2B5EF4-FFF2-40B4-BE49-F238E27FC236}">
                <a16:creationId xmlns:a16="http://schemas.microsoft.com/office/drawing/2014/main" id="{179D518E-CB6F-4D52-9C71-22524CE17589}"/>
              </a:ext>
            </a:extLst>
          </p:cNvPr>
          <p:cNvSpPr>
            <a:spLocks noGrp="1"/>
          </p:cNvSpPr>
          <p:nvPr>
            <p:ph idx="1"/>
          </p:nvPr>
        </p:nvSpPr>
        <p:spPr>
          <a:xfrm>
            <a:off x="856307" y="1462088"/>
            <a:ext cx="10515600" cy="4351338"/>
          </a:xfrm>
        </p:spPr>
        <p:txBody>
          <a:bodyPr>
            <a:normAutofit fontScale="85000" lnSpcReduction="20000"/>
          </a:bodyPr>
          <a:lstStyle/>
          <a:p>
            <a:pPr>
              <a:buFont typeface="Arial" panose="020B0604020202020204" pitchFamily="34" charset="0"/>
              <a:buChar char="•"/>
            </a:pPr>
            <a:r>
              <a:rPr lang="pt-BR" dirty="0" smtClean="0">
                <a:latin typeface="Calibri" panose="020F0502020204030204" pitchFamily="34" charset="0"/>
                <a:cs typeface="Calibri" panose="020F0502020204030204" pitchFamily="34" charset="0"/>
              </a:rPr>
              <a:t>What is GIS?</a:t>
            </a:r>
          </a:p>
          <a:p>
            <a:pPr>
              <a:buFont typeface="Arial" panose="020B0604020202020204" pitchFamily="34" charset="0"/>
              <a:buChar char="•"/>
            </a:pPr>
            <a:endParaRPr lang="pt-BR"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pt-BR" dirty="0" smtClean="0">
                <a:latin typeface="Calibri" panose="020F0502020204030204" pitchFamily="34" charset="0"/>
                <a:cs typeface="Calibri" panose="020F0502020204030204" pitchFamily="34" charset="0"/>
              </a:rPr>
              <a:t>Coordinate systems</a:t>
            </a:r>
          </a:p>
          <a:p>
            <a:pPr>
              <a:buFont typeface="Arial" panose="020B0604020202020204" pitchFamily="34" charset="0"/>
              <a:buChar char="•"/>
            </a:pPr>
            <a:endParaRPr lang="pt-BR"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pt-BR" dirty="0" smtClean="0">
                <a:latin typeface="Calibri" panose="020F0502020204030204" pitchFamily="34" charset="0"/>
                <a:cs typeface="Calibri" panose="020F0502020204030204" pitchFamily="34" charset="0"/>
              </a:rPr>
              <a:t>Data types used in geoprocessing</a:t>
            </a:r>
          </a:p>
          <a:p>
            <a:pPr>
              <a:buFont typeface="Arial" panose="020B0604020202020204" pitchFamily="34" charset="0"/>
              <a:buChar char="•"/>
            </a:pPr>
            <a:endParaRPr lang="pt-BR"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pt-BR" dirty="0" smtClean="0">
                <a:latin typeface="Calibri" panose="020F0502020204030204" pitchFamily="34" charset="0"/>
                <a:cs typeface="Calibri" panose="020F0502020204030204" pitchFamily="34" charset="0"/>
              </a:rPr>
              <a:t>What is it used for?</a:t>
            </a:r>
          </a:p>
          <a:p>
            <a:pPr>
              <a:buFont typeface="Arial" panose="020B0604020202020204" pitchFamily="34" charset="0"/>
              <a:buChar char="•"/>
            </a:pPr>
            <a:endParaRPr lang="pt-BR" dirty="0">
              <a:latin typeface="Calibri" panose="020F0502020204030204" pitchFamily="34" charset="0"/>
              <a:cs typeface="Calibri" panose="020F0502020204030204" pitchFamily="34" charset="0"/>
            </a:endParaRPr>
          </a:p>
          <a:p>
            <a:pPr>
              <a:buFont typeface="Arial" panose="020B0604020202020204" pitchFamily="34" charset="0"/>
              <a:buChar char="•"/>
            </a:pPr>
            <a:r>
              <a:rPr lang="pt-BR" dirty="0" smtClean="0">
                <a:latin typeface="Calibri" panose="020F0502020204030204" pitchFamily="34" charset="0"/>
                <a:cs typeface="Calibri" panose="020F0502020204030204" pitchFamily="34" charset="0"/>
              </a:rPr>
              <a:t>QGIS Software</a:t>
            </a:r>
          </a:p>
          <a:p>
            <a:pPr>
              <a:buFont typeface="Arial" panose="020B0604020202020204" pitchFamily="34" charset="0"/>
              <a:buChar char="•"/>
            </a:pPr>
            <a:endParaRPr lang="pt-BR"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pt-BR" dirty="0" smtClean="0">
                <a:latin typeface="Calibri" panose="020F0502020204030204" pitchFamily="34" charset="0"/>
                <a:cs typeface="Calibri" panose="020F0502020204030204" pitchFamily="34" charset="0"/>
              </a:rPr>
              <a:t>Exercise 4</a:t>
            </a:r>
          </a:p>
          <a:p>
            <a:pPr>
              <a:buFont typeface="Arial" panose="020B0604020202020204" pitchFamily="34" charset="0"/>
              <a:buChar char="•"/>
            </a:pPr>
            <a:endParaRPr lang="pt-BR"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117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a:latin typeface="Calibri" panose="020F0502020204030204" pitchFamily="34" charset="0"/>
                <a:cs typeface="Calibri" panose="020F0502020204030204" pitchFamily="34" charset="0"/>
              </a:rPr>
              <a:t>What is GIS</a:t>
            </a:r>
            <a:r>
              <a:rPr lang="pt-BR" dirty="0" smtClean="0">
                <a:latin typeface="Calibri" panose="020F0502020204030204" pitchFamily="34" charset="0"/>
                <a:cs typeface="Calibri" panose="020F0502020204030204" pitchFamily="34" charset="0"/>
              </a:rPr>
              <a:t>?</a:t>
            </a:r>
            <a:endParaRPr lang="en-US" dirty="0"/>
          </a:p>
        </p:txBody>
      </p:sp>
      <p:sp>
        <p:nvSpPr>
          <p:cNvPr id="3" name="Content Placeholder 2">
            <a:extLst>
              <a:ext uri="{FF2B5EF4-FFF2-40B4-BE49-F238E27FC236}">
                <a16:creationId xmlns:a16="http://schemas.microsoft.com/office/drawing/2014/main" id="{179D518E-CB6F-4D52-9C71-22524CE17589}"/>
              </a:ext>
            </a:extLst>
          </p:cNvPr>
          <p:cNvSpPr>
            <a:spLocks noGrp="1"/>
          </p:cNvSpPr>
          <p:nvPr>
            <p:ph idx="1"/>
          </p:nvPr>
        </p:nvSpPr>
        <p:spPr>
          <a:xfrm>
            <a:off x="801986" y="1199536"/>
            <a:ext cx="10515600" cy="4811963"/>
          </a:xfrm>
        </p:spPr>
        <p:txBody>
          <a:bodyPr>
            <a:normAutofit fontScale="92500" lnSpcReduction="10000"/>
          </a:bodyPr>
          <a:lstStyle/>
          <a:p>
            <a:pPr algn="just"/>
            <a:r>
              <a:rPr lang="en-US" dirty="0"/>
              <a:t>GIS is a system designed to manage and </a:t>
            </a:r>
            <a:r>
              <a:rPr lang="en-US" dirty="0" smtClean="0"/>
              <a:t>analyze </a:t>
            </a:r>
            <a:r>
              <a:rPr lang="en-US" dirty="0"/>
              <a:t>spatial </a:t>
            </a:r>
            <a:r>
              <a:rPr lang="en-US" dirty="0" smtClean="0"/>
              <a:t>and geographic </a:t>
            </a:r>
            <a:r>
              <a:rPr lang="en-US" dirty="0"/>
              <a:t>data</a:t>
            </a:r>
            <a:r>
              <a:rPr lang="en-US" dirty="0" smtClean="0"/>
              <a:t>.</a:t>
            </a:r>
          </a:p>
          <a:p>
            <a:pPr algn="just"/>
            <a:endParaRPr lang="en-US" dirty="0" smtClean="0"/>
          </a:p>
          <a:p>
            <a:pPr algn="just"/>
            <a:r>
              <a:rPr lang="en-US" dirty="0"/>
              <a:t>Modern systems use </a:t>
            </a:r>
            <a:r>
              <a:rPr lang="en-US" dirty="0" err="1" smtClean="0"/>
              <a:t>ortho</a:t>
            </a:r>
            <a:r>
              <a:rPr lang="en-US" dirty="0" smtClean="0"/>
              <a:t>-rectified </a:t>
            </a:r>
            <a:r>
              <a:rPr lang="en-US" dirty="0"/>
              <a:t>satellite imagery </a:t>
            </a:r>
            <a:r>
              <a:rPr lang="en-US" dirty="0" smtClean="0"/>
              <a:t>as </a:t>
            </a:r>
            <a:r>
              <a:rPr lang="en-US" dirty="0"/>
              <a:t>an accurate map </a:t>
            </a:r>
            <a:r>
              <a:rPr lang="en-US" dirty="0" smtClean="0"/>
              <a:t>background in </a:t>
            </a:r>
            <a:r>
              <a:rPr lang="en-US" dirty="0"/>
              <a:t>a GIS software, in which several layers of information will be placed on top </a:t>
            </a:r>
            <a:r>
              <a:rPr lang="en-US" dirty="0" smtClean="0"/>
              <a:t>of this background. </a:t>
            </a:r>
          </a:p>
          <a:p>
            <a:pPr algn="just"/>
            <a:endParaRPr lang="en-US" dirty="0" smtClean="0"/>
          </a:p>
          <a:p>
            <a:pPr algn="just"/>
            <a:r>
              <a:rPr lang="en-US" dirty="0" smtClean="0"/>
              <a:t>The </a:t>
            </a:r>
            <a:r>
              <a:rPr lang="en-US" dirty="0"/>
              <a:t>most powerful aspect of a GIS is to relate otherwise </a:t>
            </a:r>
            <a:r>
              <a:rPr lang="en-US" dirty="0" smtClean="0"/>
              <a:t>unrelated </a:t>
            </a:r>
            <a:r>
              <a:rPr lang="en-US" dirty="0"/>
              <a:t>information by using space and location as a common </a:t>
            </a:r>
            <a:r>
              <a:rPr lang="en-US" dirty="0" smtClean="0"/>
              <a:t>index. </a:t>
            </a:r>
          </a:p>
          <a:p>
            <a:pPr algn="just"/>
            <a:endParaRPr lang="en-US" dirty="0" smtClean="0"/>
          </a:p>
          <a:p>
            <a:pPr algn="just"/>
            <a:r>
              <a:rPr lang="en-US" dirty="0" smtClean="0"/>
              <a:t>For that, </a:t>
            </a:r>
            <a:r>
              <a:rPr lang="en-US" dirty="0"/>
              <a:t>all those </a:t>
            </a:r>
            <a:r>
              <a:rPr lang="en-US" dirty="0" smtClean="0"/>
              <a:t>information </a:t>
            </a:r>
            <a:r>
              <a:rPr lang="en-US" dirty="0"/>
              <a:t>must be interpreted using the </a:t>
            </a:r>
            <a:r>
              <a:rPr lang="en-US" dirty="0" smtClean="0"/>
              <a:t>same coordinate system.</a:t>
            </a:r>
          </a:p>
          <a:p>
            <a:endParaRPr lang="pt-BR" dirty="0"/>
          </a:p>
          <a:p>
            <a:endParaRPr lang="en-US" dirty="0" smtClean="0"/>
          </a:p>
          <a:p>
            <a:endParaRPr lang="pt-BR" dirty="0" smtClean="0">
              <a:latin typeface="Calibri" panose="020F0502020204030204" pitchFamily="34" charset="0"/>
              <a:cs typeface="Calibri" panose="020F0502020204030204" pitchFamily="34" charset="0"/>
            </a:endParaRPr>
          </a:p>
          <a:p>
            <a:pPr marL="0" indent="0">
              <a:buNone/>
            </a:pP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476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a:latin typeface="Calibri" panose="020F0502020204030204" pitchFamily="34" charset="0"/>
                <a:cs typeface="Calibri" panose="020F0502020204030204" pitchFamily="34" charset="0"/>
              </a:rPr>
              <a:t>Geographic Coordinate System (GCS)</a:t>
            </a:r>
            <a:endParaRPr lang="en-US" dirty="0"/>
          </a:p>
        </p:txBody>
      </p:sp>
      <p:sp>
        <p:nvSpPr>
          <p:cNvPr id="3" name="Content Placeholder 2">
            <a:extLst>
              <a:ext uri="{FF2B5EF4-FFF2-40B4-BE49-F238E27FC236}">
                <a16:creationId xmlns:a16="http://schemas.microsoft.com/office/drawing/2014/main" id="{179D518E-CB6F-4D52-9C71-22524CE17589}"/>
              </a:ext>
            </a:extLst>
          </p:cNvPr>
          <p:cNvSpPr>
            <a:spLocks noGrp="1"/>
          </p:cNvSpPr>
          <p:nvPr>
            <p:ph idx="1"/>
          </p:nvPr>
        </p:nvSpPr>
        <p:spPr>
          <a:xfrm>
            <a:off x="414503" y="1343714"/>
            <a:ext cx="11333549" cy="4706077"/>
          </a:xfrm>
        </p:spPr>
        <p:txBody>
          <a:bodyPr>
            <a:normAutofit lnSpcReduction="10000"/>
          </a:bodyPr>
          <a:lstStyle/>
          <a:p>
            <a:r>
              <a:rPr lang="en-US" dirty="0" smtClean="0"/>
              <a:t>The GCS is </a:t>
            </a:r>
            <a:r>
              <a:rPr lang="en-US" dirty="0"/>
              <a:t>a </a:t>
            </a:r>
            <a:r>
              <a:rPr lang="en-US" dirty="0">
                <a:solidFill>
                  <a:srgbClr val="FF0000"/>
                </a:solidFill>
              </a:rPr>
              <a:t>three-dimensional coordinate system</a:t>
            </a:r>
            <a:r>
              <a:rPr lang="en-US" dirty="0"/>
              <a:t> of a </a:t>
            </a:r>
            <a:r>
              <a:rPr lang="en-US" dirty="0" smtClean="0"/>
              <a:t>sphere or spheroid.</a:t>
            </a:r>
          </a:p>
          <a:p>
            <a:endParaRPr lang="pt-BR" dirty="0"/>
          </a:p>
          <a:p>
            <a:r>
              <a:rPr lang="pt-BR" dirty="0" smtClean="0"/>
              <a:t>It maps the exact location of an object using latitude and longitude measured in degrees unit. For example, the GPS uses the most well-known coordinate system </a:t>
            </a:r>
            <a:r>
              <a:rPr lang="pt-BR" b="1" dirty="0" smtClean="0"/>
              <a:t>WGS 84</a:t>
            </a:r>
            <a:r>
              <a:rPr lang="pt-BR" dirty="0" smtClean="0"/>
              <a:t>.</a:t>
            </a:r>
          </a:p>
          <a:p>
            <a:endParaRPr lang="pt-BR" dirty="0"/>
          </a:p>
          <a:p>
            <a:r>
              <a:rPr lang="pt-BR" dirty="0" smtClean="0"/>
              <a:t>Latitude is the distance from equator line (Y) and longitude the distance from Greenwich meridian (X).</a:t>
            </a:r>
          </a:p>
          <a:p>
            <a:endParaRPr lang="pt-BR" dirty="0"/>
          </a:p>
          <a:p>
            <a:r>
              <a:rPr lang="pt-BR" dirty="0" smtClean="0"/>
              <a:t>What we do in GIS is to “translate” the objects and project it into the map, in a specific Coordinate Reference System (CRS)</a:t>
            </a:r>
          </a:p>
          <a:p>
            <a:endParaRPr lang="en-US" dirty="0"/>
          </a:p>
          <a:p>
            <a:pPr marL="0" indent="0">
              <a:buNone/>
            </a:pP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527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Coordinate Reference System (CRS)</a:t>
            </a:r>
            <a:endParaRPr lang="en-US" dirty="0"/>
          </a:p>
        </p:txBody>
      </p:sp>
      <p:sp>
        <p:nvSpPr>
          <p:cNvPr id="3"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4929" y="1462088"/>
            <a:ext cx="11621784" cy="3169547"/>
          </a:xfrm>
        </p:spPr>
        <p:txBody>
          <a:bodyPr>
            <a:normAutofit fontScale="92500" lnSpcReduction="10000"/>
          </a:bodyPr>
          <a:lstStyle/>
          <a:p>
            <a:pPr algn="just"/>
            <a:r>
              <a:rPr lang="en-US" dirty="0" smtClean="0"/>
              <a:t>A CRS </a:t>
            </a:r>
            <a:r>
              <a:rPr lang="en-US" dirty="0"/>
              <a:t>defines a specific </a:t>
            </a:r>
            <a:r>
              <a:rPr lang="en-US" dirty="0">
                <a:solidFill>
                  <a:srgbClr val="FF0000"/>
                </a:solidFill>
              </a:rPr>
              <a:t>coordinate-based projection</a:t>
            </a:r>
            <a:r>
              <a:rPr lang="en-US" dirty="0"/>
              <a:t>, which represents the </a:t>
            </a:r>
            <a:r>
              <a:rPr lang="en-US" dirty="0" smtClean="0"/>
              <a:t>geographical position </a:t>
            </a:r>
            <a:r>
              <a:rPr lang="en-US" dirty="0"/>
              <a:t>of an </a:t>
            </a:r>
            <a:r>
              <a:rPr lang="en-US" dirty="0" smtClean="0"/>
              <a:t>object in a map.</a:t>
            </a:r>
          </a:p>
          <a:p>
            <a:pPr algn="just"/>
            <a:endParaRPr lang="pt-BR" dirty="0"/>
          </a:p>
          <a:p>
            <a:pPr algn="just"/>
            <a:r>
              <a:rPr lang="pt-BR" dirty="0" smtClean="0"/>
              <a:t>When creating a map </a:t>
            </a:r>
            <a:r>
              <a:rPr lang="en-US" dirty="0"/>
              <a:t>projection </a:t>
            </a:r>
            <a:r>
              <a:rPr lang="pt-BR" dirty="0" smtClean="0"/>
              <a:t>we have to </a:t>
            </a:r>
            <a:r>
              <a:rPr lang="en-US" dirty="0"/>
              <a:t>flatten the globe's surface into a </a:t>
            </a:r>
            <a:r>
              <a:rPr lang="en-US" dirty="0" smtClean="0"/>
              <a:t>plane, which will inevitably incur in </a:t>
            </a:r>
            <a:r>
              <a:rPr lang="en-US" dirty="0"/>
              <a:t>some sort of information loss due to </a:t>
            </a:r>
            <a:r>
              <a:rPr lang="en-US" dirty="0" smtClean="0"/>
              <a:t>distortion.</a:t>
            </a:r>
          </a:p>
          <a:p>
            <a:pPr algn="just"/>
            <a:endParaRPr lang="en-US" dirty="0"/>
          </a:p>
          <a:p>
            <a:pPr algn="just"/>
            <a:r>
              <a:rPr lang="en-US" dirty="0" smtClean="0"/>
              <a:t>For </a:t>
            </a:r>
            <a:r>
              <a:rPr lang="en-US" dirty="0"/>
              <a:t>this reason different map projections exist in order to preserve some </a:t>
            </a:r>
            <a:r>
              <a:rPr lang="en-US" dirty="0" smtClean="0"/>
              <a:t>properties at </a:t>
            </a:r>
            <a:r>
              <a:rPr lang="en-US" dirty="0"/>
              <a:t>the expense of </a:t>
            </a:r>
            <a:r>
              <a:rPr lang="en-US" dirty="0" smtClean="0"/>
              <a:t>others (distances, shapes, areas etc.).</a:t>
            </a:r>
            <a:endParaRPr lang="pt-BR" dirty="0" smtClean="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2052282" y="4534521"/>
            <a:ext cx="7848600" cy="1704975"/>
          </a:xfrm>
          <a:prstGeom prst="rect">
            <a:avLst/>
          </a:prstGeom>
        </p:spPr>
      </p:pic>
    </p:spTree>
    <p:extLst>
      <p:ext uri="{BB962C8B-B14F-4D97-AF65-F5344CB8AC3E}">
        <p14:creationId xmlns:p14="http://schemas.microsoft.com/office/powerpoint/2010/main" val="4307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Coordinate Reference System (CRS)</a:t>
            </a:r>
            <a:endParaRPr lang="en-US" dirty="0"/>
          </a:p>
        </p:txBody>
      </p:sp>
      <p:pic>
        <p:nvPicPr>
          <p:cNvPr id="6" name="Picture 5"/>
          <p:cNvPicPr>
            <a:picLocks noChangeAspect="1"/>
          </p:cNvPicPr>
          <p:nvPr/>
        </p:nvPicPr>
        <p:blipFill rotWithShape="1">
          <a:blip r:embed="rId2"/>
          <a:srcRect t="1061"/>
          <a:stretch/>
        </p:blipFill>
        <p:spPr>
          <a:xfrm>
            <a:off x="5966234" y="1131683"/>
            <a:ext cx="5904524" cy="5285230"/>
          </a:xfrm>
          <a:prstGeom prst="rect">
            <a:avLst/>
          </a:prstGeom>
        </p:spPr>
      </p:pic>
      <p:sp>
        <p:nvSpPr>
          <p:cNvPr id="8"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3"/>
            <a:ext cx="5377069" cy="2116642"/>
          </a:xfrm>
        </p:spPr>
        <p:txBody>
          <a:bodyPr>
            <a:normAutofit fontScale="85000" lnSpcReduction="10000"/>
          </a:bodyPr>
          <a:lstStyle/>
          <a:p>
            <a:pPr algn="just"/>
            <a:r>
              <a:rPr lang="pt-BR" dirty="0" smtClean="0"/>
              <a:t>One way to reduce projection distortions is to reduce the area of interest.</a:t>
            </a:r>
          </a:p>
          <a:p>
            <a:pPr algn="just"/>
            <a:r>
              <a:rPr lang="pt-BR" dirty="0" smtClean="0"/>
              <a:t>The Universal Transverse Mercator (UTM) divides the world into 60 equal zones, 6 degrees of longitude wise.</a:t>
            </a:r>
          </a:p>
          <a:p>
            <a:pPr algn="just"/>
            <a:endParaRPr lang="en-US" dirty="0"/>
          </a:p>
          <a:p>
            <a:pPr marL="0" indent="0" algn="just">
              <a:buNone/>
            </a:pPr>
            <a:endParaRPr lang="es-ES"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stretch>
            <a:fillRect/>
          </a:stretch>
        </p:blipFill>
        <p:spPr>
          <a:xfrm>
            <a:off x="121061" y="3354250"/>
            <a:ext cx="5724525" cy="2733675"/>
          </a:xfrm>
          <a:prstGeom prst="rect">
            <a:avLst/>
          </a:prstGeom>
        </p:spPr>
      </p:pic>
    </p:spTree>
    <p:extLst>
      <p:ext uri="{BB962C8B-B14F-4D97-AF65-F5344CB8AC3E}">
        <p14:creationId xmlns:p14="http://schemas.microsoft.com/office/powerpoint/2010/main" val="378083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Data types used in geoprocessing</a:t>
            </a:r>
            <a:endParaRPr lang="en-US" dirty="0"/>
          </a:p>
        </p:txBody>
      </p:sp>
      <p:sp>
        <p:nvSpPr>
          <p:cNvPr id="8"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2"/>
            <a:ext cx="11290852" cy="5467901"/>
          </a:xfrm>
        </p:spPr>
        <p:txBody>
          <a:bodyPr>
            <a:normAutofit/>
          </a:bodyPr>
          <a:lstStyle/>
          <a:p>
            <a:pPr marL="0" indent="0">
              <a:buNone/>
            </a:pPr>
            <a:r>
              <a:rPr lang="en-US" dirty="0"/>
              <a:t>There are two main types of data that are used as input in GIS software: </a:t>
            </a:r>
            <a:r>
              <a:rPr lang="en-US" dirty="0" smtClean="0"/>
              <a:t>vector and </a:t>
            </a:r>
            <a:r>
              <a:rPr lang="en-US" dirty="0"/>
              <a:t>raster</a:t>
            </a:r>
            <a:r>
              <a:rPr lang="en-US" dirty="0" smtClean="0"/>
              <a:t>.</a:t>
            </a:r>
            <a:endParaRPr lang="en-US" dirty="0"/>
          </a:p>
          <a:p>
            <a:pPr marL="0" indent="0" algn="just">
              <a:buNone/>
            </a:pPr>
            <a:r>
              <a:rPr lang="en-US" b="1" dirty="0" smtClean="0">
                <a:cs typeface="Calibri" panose="020F0502020204030204" pitchFamily="34" charset="0"/>
              </a:rPr>
              <a:t>Raster data</a:t>
            </a:r>
          </a:p>
          <a:p>
            <a:pPr lvl="1" algn="just"/>
            <a:r>
              <a:rPr lang="en-US" dirty="0" smtClean="0">
                <a:cs typeface="Calibri" panose="020F0502020204030204" pitchFamily="34" charset="0"/>
              </a:rPr>
              <a:t>Made of a matrix of pixels (</a:t>
            </a:r>
            <a:r>
              <a:rPr lang="en-US" dirty="0" smtClean="0"/>
              <a:t>also </a:t>
            </a:r>
            <a:r>
              <a:rPr lang="en-US" dirty="0"/>
              <a:t>called cells) and each of them contains a value assigned (also called band</a:t>
            </a:r>
            <a:r>
              <a:rPr lang="en-US" dirty="0" smtClean="0"/>
              <a:t>).</a:t>
            </a:r>
          </a:p>
          <a:p>
            <a:pPr lvl="1" algn="just"/>
            <a:endParaRPr lang="en-US" dirty="0" smtClean="0"/>
          </a:p>
          <a:p>
            <a:pPr lvl="1"/>
            <a:r>
              <a:rPr lang="en-US" dirty="0" smtClean="0"/>
              <a:t>Better </a:t>
            </a:r>
            <a:r>
              <a:rPr lang="en-US" dirty="0"/>
              <a:t>suited </a:t>
            </a:r>
            <a:r>
              <a:rPr lang="en-US" dirty="0" smtClean="0"/>
              <a:t>to display </a:t>
            </a:r>
            <a:r>
              <a:rPr lang="en-US" dirty="0"/>
              <a:t>information that changes in a continuous way across an area</a:t>
            </a:r>
            <a:r>
              <a:rPr lang="en-US" dirty="0" smtClean="0"/>
              <a:t>.</a:t>
            </a:r>
          </a:p>
          <a:p>
            <a:pPr lvl="1"/>
            <a:endParaRPr lang="en-US" dirty="0" smtClean="0"/>
          </a:p>
          <a:p>
            <a:pPr lvl="1"/>
            <a:r>
              <a:rPr lang="en-US" dirty="0"/>
              <a:t>This is the </a:t>
            </a:r>
            <a:r>
              <a:rPr lang="en-US" dirty="0" smtClean="0"/>
              <a:t>case for </a:t>
            </a:r>
            <a:r>
              <a:rPr lang="en-US" dirty="0"/>
              <a:t>satellite </a:t>
            </a:r>
            <a:r>
              <a:rPr lang="en-US" dirty="0" smtClean="0"/>
              <a:t>images. The higher </a:t>
            </a:r>
            <a:r>
              <a:rPr lang="en-US" dirty="0"/>
              <a:t>the resolution of the image the higher is the amount of pixels it contains </a:t>
            </a:r>
            <a:r>
              <a:rPr lang="en-US" dirty="0" smtClean="0"/>
              <a:t>and therefore </a:t>
            </a:r>
            <a:r>
              <a:rPr lang="en-US" dirty="0"/>
              <a:t>a better accuracy is obtained</a:t>
            </a:r>
            <a:r>
              <a:rPr lang="en-US" dirty="0" smtClean="0"/>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896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Data types used in geoprocessing</a:t>
            </a:r>
            <a:endParaRPr lang="en-US" dirty="0"/>
          </a:p>
        </p:txBody>
      </p:sp>
      <p:sp>
        <p:nvSpPr>
          <p:cNvPr id="8"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3"/>
            <a:ext cx="11290852" cy="3271352"/>
          </a:xfrm>
        </p:spPr>
        <p:txBody>
          <a:bodyPr>
            <a:normAutofit/>
          </a:bodyPr>
          <a:lstStyle/>
          <a:p>
            <a:pPr marL="0" indent="0" algn="just">
              <a:buNone/>
            </a:pPr>
            <a:r>
              <a:rPr lang="en-US" b="1" dirty="0" smtClean="0">
                <a:cs typeface="Calibri" panose="020F0502020204030204" pitchFamily="34" charset="0"/>
              </a:rPr>
              <a:t>Raster data examples</a:t>
            </a:r>
          </a:p>
          <a:p>
            <a:pPr lvl="1" algn="just"/>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942556" y="1131683"/>
            <a:ext cx="6662738" cy="5260056"/>
          </a:xfrm>
          <a:prstGeom prst="rect">
            <a:avLst/>
          </a:prstGeom>
        </p:spPr>
      </p:pic>
      <p:pic>
        <p:nvPicPr>
          <p:cNvPr id="3" name="Picture 2"/>
          <p:cNvPicPr>
            <a:picLocks noChangeAspect="1"/>
          </p:cNvPicPr>
          <p:nvPr/>
        </p:nvPicPr>
        <p:blipFill>
          <a:blip r:embed="rId3"/>
          <a:stretch>
            <a:fillRect/>
          </a:stretch>
        </p:blipFill>
        <p:spPr>
          <a:xfrm>
            <a:off x="347870" y="2228973"/>
            <a:ext cx="4214191" cy="3600534"/>
          </a:xfrm>
          <a:prstGeom prst="rect">
            <a:avLst/>
          </a:prstGeom>
        </p:spPr>
      </p:pic>
    </p:spTree>
    <p:extLst>
      <p:ext uri="{BB962C8B-B14F-4D97-AF65-F5344CB8AC3E}">
        <p14:creationId xmlns:p14="http://schemas.microsoft.com/office/powerpoint/2010/main" val="316432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FAC-F1D1-4D0B-98CA-8BD5EC131763}"/>
              </a:ext>
            </a:extLst>
          </p:cNvPr>
          <p:cNvSpPr>
            <a:spLocks noGrp="1"/>
          </p:cNvSpPr>
          <p:nvPr>
            <p:ph type="title"/>
          </p:nvPr>
        </p:nvSpPr>
        <p:spPr/>
        <p:txBody>
          <a:bodyPr/>
          <a:lstStyle/>
          <a:p>
            <a:r>
              <a:rPr lang="pt-BR" dirty="0" smtClean="0">
                <a:latin typeface="Calibri" panose="020F0502020204030204" pitchFamily="34" charset="0"/>
                <a:cs typeface="Calibri" panose="020F0502020204030204" pitchFamily="34" charset="0"/>
              </a:rPr>
              <a:t>Data types used in geoprocessing</a:t>
            </a:r>
            <a:endParaRPr lang="en-US" dirty="0"/>
          </a:p>
        </p:txBody>
      </p:sp>
      <p:sp>
        <p:nvSpPr>
          <p:cNvPr id="8" name="Content Placeholder 2">
            <a:extLst>
              <a:ext uri="{FF2B5EF4-FFF2-40B4-BE49-F238E27FC236}">
                <a16:creationId xmlns:a16="http://schemas.microsoft.com/office/drawing/2014/main" id="{179D518E-CB6F-4D52-9C71-22524CE17589}"/>
              </a:ext>
            </a:extLst>
          </p:cNvPr>
          <p:cNvSpPr>
            <a:spLocks noGrp="1"/>
          </p:cNvSpPr>
          <p:nvPr>
            <p:ph idx="1"/>
          </p:nvPr>
        </p:nvSpPr>
        <p:spPr>
          <a:xfrm>
            <a:off x="347870" y="1131683"/>
            <a:ext cx="11290852" cy="4871552"/>
          </a:xfrm>
        </p:spPr>
        <p:txBody>
          <a:bodyPr>
            <a:normAutofit/>
          </a:bodyPr>
          <a:lstStyle/>
          <a:p>
            <a:pPr marL="0" indent="0" algn="just">
              <a:buNone/>
            </a:pPr>
            <a:r>
              <a:rPr lang="en-US" b="1" dirty="0" smtClean="0">
                <a:cs typeface="Calibri" panose="020F0502020204030204" pitchFamily="34" charset="0"/>
              </a:rPr>
              <a:t>Vector data</a:t>
            </a:r>
          </a:p>
          <a:p>
            <a:pPr marL="0" indent="0" algn="just">
              <a:buNone/>
            </a:pPr>
            <a:endParaRPr lang="en-US" b="1" dirty="0" smtClean="0">
              <a:cs typeface="Calibri" panose="020F0502020204030204" pitchFamily="34" charset="0"/>
            </a:endParaRPr>
          </a:p>
          <a:p>
            <a:pPr lvl="1"/>
            <a:r>
              <a:rPr lang="en-US" dirty="0"/>
              <a:t>Vector data, instead of images, use specific types of geometry to represent </a:t>
            </a:r>
            <a:r>
              <a:rPr lang="en-US" dirty="0" smtClean="0"/>
              <a:t>the features </a:t>
            </a:r>
            <a:r>
              <a:rPr lang="en-US" dirty="0"/>
              <a:t>present in the real </a:t>
            </a:r>
            <a:r>
              <a:rPr lang="en-US" dirty="0" smtClean="0"/>
              <a:t>world.</a:t>
            </a:r>
          </a:p>
          <a:p>
            <a:pPr lvl="1"/>
            <a:endParaRPr lang="en-US" dirty="0" smtClean="0"/>
          </a:p>
          <a:p>
            <a:pPr lvl="1"/>
            <a:r>
              <a:rPr lang="pt-BR" dirty="0" smtClean="0">
                <a:latin typeface="Calibri" panose="020F0502020204030204" pitchFamily="34" charset="0"/>
                <a:cs typeface="Calibri" panose="020F0502020204030204" pitchFamily="34" charset="0"/>
              </a:rPr>
              <a:t>These geometries can be a single vertex (point), lines or areas (polygons).</a:t>
            </a:r>
          </a:p>
          <a:p>
            <a:pPr lvl="1"/>
            <a:endParaRPr lang="pt-BR" dirty="0" smtClean="0">
              <a:latin typeface="Calibri" panose="020F0502020204030204" pitchFamily="34" charset="0"/>
              <a:cs typeface="Calibri" panose="020F0502020204030204" pitchFamily="34" charset="0"/>
            </a:endParaRPr>
          </a:p>
          <a:p>
            <a:pPr lvl="1"/>
            <a:r>
              <a:rPr lang="pt-BR" dirty="0" smtClean="0">
                <a:latin typeface="Calibri" panose="020F0502020204030204" pitchFamily="34" charset="0"/>
                <a:cs typeface="Calibri" panose="020F0502020204030204" pitchFamily="34" charset="0"/>
              </a:rPr>
              <a:t>Examples of features that can be representend in vector data are powerplant and substation locations (points), power lines and roads (lines), neighbourhood boundaries and roof areas (polygon).</a:t>
            </a: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4325947"/>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char" id="{039CAF0B-CF2F-47D1-B83B-AB46F78824A2}" vid="{FA28EB15-8D75-4528-8506-09E5CA11E4C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5532</TotalTime>
  <Words>1022</Words>
  <Application>Microsoft Office PowerPoint</Application>
  <PresentationFormat>Widescreen</PresentationFormat>
  <Paragraphs>115</Paragraphs>
  <Slides>17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Tema de Office</vt:lpstr>
      <vt:lpstr>PowerPoint Presentation</vt:lpstr>
      <vt:lpstr>Summary</vt:lpstr>
      <vt:lpstr>What is GIS?</vt:lpstr>
      <vt:lpstr>Geographic Coordinate System (GCS)</vt:lpstr>
      <vt:lpstr>Coordinate Reference System (CRS)</vt:lpstr>
      <vt:lpstr>Coordinate Reference System (CRS)</vt:lpstr>
      <vt:lpstr>Data types used in geoprocessing</vt:lpstr>
      <vt:lpstr>Data types used in geoprocessing</vt:lpstr>
      <vt:lpstr>Data types used in geoprocessing</vt:lpstr>
      <vt:lpstr>Data types used in geoprocessing</vt:lpstr>
      <vt:lpstr>What is it used for?</vt:lpstr>
      <vt:lpstr>What is it used for?</vt:lpstr>
      <vt:lpstr>What is it used for?</vt:lpstr>
      <vt:lpstr>What is it used for?</vt:lpstr>
      <vt:lpstr>Let’s get to work!</vt:lpstr>
      <vt:lpstr>Exercise 4</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www.citcea.upc.edu Technology and knowledge transferred from the University to Industry</dc:title>
  <dc:creator>Jordi Giral</dc:creator>
  <cp:lastModifiedBy>Vinicius</cp:lastModifiedBy>
  <cp:revision>206</cp:revision>
  <dcterms:created xsi:type="dcterms:W3CDTF">2016-09-19T13:17:02Z</dcterms:created>
  <dcterms:modified xsi:type="dcterms:W3CDTF">2023-10-02T08:41:06Z</dcterms:modified>
</cp:coreProperties>
</file>