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5" r:id="rId2"/>
    <p:sldId id="256" r:id="rId3"/>
    <p:sldId id="324" r:id="rId4"/>
    <p:sldId id="325" r:id="rId5"/>
    <p:sldId id="263" r:id="rId6"/>
    <p:sldId id="264" r:id="rId7"/>
    <p:sldId id="285" r:id="rId8"/>
    <p:sldId id="318" r:id="rId9"/>
    <p:sldId id="301" r:id="rId10"/>
    <p:sldId id="319" r:id="rId11"/>
    <p:sldId id="291" r:id="rId12"/>
    <p:sldId id="317" r:id="rId13"/>
    <p:sldId id="289" r:id="rId14"/>
    <p:sldId id="315" r:id="rId15"/>
    <p:sldId id="287" r:id="rId16"/>
    <p:sldId id="316" r:id="rId17"/>
  </p:sldIdLst>
  <p:sldSz cx="6858000" cy="9144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02"/>
    <p:restoredTop sz="94728"/>
  </p:normalViewPr>
  <p:slideViewPr>
    <p:cSldViewPr>
      <p:cViewPr varScale="1">
        <p:scale>
          <a:sx n="73" d="100"/>
          <a:sy n="73" d="100"/>
        </p:scale>
        <p:origin x="2480" y="19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2840569"/>
            <a:ext cx="5829300" cy="1960033"/>
          </a:xfrm>
        </p:spPr>
        <p:txBody>
          <a:bodyPr/>
          <a:lstStyle/>
          <a:p>
            <a:r>
              <a:rPr lang="de-DE"/>
              <a:t>Titelmasterformat durch Klicken bearbeiten</a:t>
            </a:r>
          </a:p>
        </p:txBody>
      </p:sp>
      <p:sp>
        <p:nvSpPr>
          <p:cNvPr id="3" name="Unterti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50" y="366186"/>
            <a:ext cx="1543050" cy="7802033"/>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342900" y="366186"/>
            <a:ext cx="4514850" cy="780203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5875867"/>
            <a:ext cx="5829300" cy="181610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4290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48615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342901" y="2046817"/>
            <a:ext cx="3030141" cy="853016"/>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483770" y="2046817"/>
            <a:ext cx="3031331" cy="853016"/>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1" y="364067"/>
            <a:ext cx="2256235" cy="154940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42901" y="1913469"/>
            <a:ext cx="2256235" cy="6254751"/>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400801"/>
            <a:ext cx="4114800" cy="755651"/>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344216" y="817033"/>
            <a:ext cx="4114800" cy="54864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de-DE" dirty="0"/>
          </a:p>
        </p:txBody>
      </p:sp>
      <p:sp>
        <p:nvSpPr>
          <p:cNvPr id="4" name="Textplatzhalter 3"/>
          <p:cNvSpPr>
            <a:spLocks noGrp="1"/>
          </p:cNvSpPr>
          <p:nvPr>
            <p:ph type="body" sz="half" idx="2"/>
          </p:nvPr>
        </p:nvSpPr>
        <p:spPr>
          <a:xfrm>
            <a:off x="1344216" y="7156452"/>
            <a:ext cx="4114800" cy="1073149"/>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27.09.21</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‹Nº›</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pPr/>
              <a:t>27.09.21</a:t>
            </a:fld>
            <a:endParaRPr lang="de-DE" dirty="0"/>
          </a:p>
        </p:txBody>
      </p:sp>
      <p:sp>
        <p:nvSpPr>
          <p:cNvPr id="5" name="Fußzeilenplatzhalt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‹Nº›</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FF962-1F06-8847-B6BC-9562D3D57C68}"/>
              </a:ext>
            </a:extLst>
          </p:cNvPr>
          <p:cNvSpPr>
            <a:spLocks noGrp="1"/>
          </p:cNvSpPr>
          <p:nvPr>
            <p:ph type="title"/>
          </p:nvPr>
        </p:nvSpPr>
        <p:spPr/>
        <p:txBody>
          <a:bodyPr/>
          <a:lstStyle/>
          <a:p>
            <a:r>
              <a:rPr lang="en-GB" dirty="0"/>
              <a:t>Project template use case/SGAM</a:t>
            </a:r>
          </a:p>
        </p:txBody>
      </p:sp>
      <p:sp>
        <p:nvSpPr>
          <p:cNvPr id="3" name="Marcador de contenido 2">
            <a:extLst>
              <a:ext uri="{FF2B5EF4-FFF2-40B4-BE49-F238E27FC236}">
                <a16:creationId xmlns:a16="http://schemas.microsoft.com/office/drawing/2014/main" id="{B016FA1B-B2BC-9443-8133-7BCDC493F4C0}"/>
              </a:ext>
            </a:extLst>
          </p:cNvPr>
          <p:cNvSpPr>
            <a:spLocks noGrp="1"/>
          </p:cNvSpPr>
          <p:nvPr>
            <p:ph idx="1"/>
          </p:nvPr>
        </p:nvSpPr>
        <p:spPr/>
        <p:txBody>
          <a:bodyPr/>
          <a:lstStyle/>
          <a:p>
            <a:r>
              <a:rPr lang="en-GB" dirty="0"/>
              <a:t>Describe the following use case using the tables. </a:t>
            </a:r>
          </a:p>
          <a:p>
            <a:r>
              <a:rPr lang="en-GB" dirty="0"/>
              <a:t>Develop the SGAM model out of the use case</a:t>
            </a:r>
          </a:p>
          <a:p>
            <a:r>
              <a:rPr lang="en-GB" dirty="0"/>
              <a:t>You have certain freedom of interpretation</a:t>
            </a:r>
          </a:p>
          <a:p>
            <a:r>
              <a:rPr lang="en-GB" dirty="0"/>
              <a:t>Short is better than long</a:t>
            </a:r>
          </a:p>
        </p:txBody>
      </p:sp>
    </p:spTree>
    <p:extLst>
      <p:ext uri="{BB962C8B-B14F-4D97-AF65-F5344CB8AC3E}">
        <p14:creationId xmlns:p14="http://schemas.microsoft.com/office/powerpoint/2010/main" val="7892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04664" y="395536"/>
            <a:ext cx="6048672" cy="369332"/>
          </a:xfrm>
          <a:prstGeom prst="rect">
            <a:avLst/>
          </a:prstGeom>
        </p:spPr>
        <p:txBody>
          <a:bodyPr wrap="square">
            <a:spAutoFit/>
          </a:bodyPr>
          <a:lstStyle/>
          <a:p>
            <a:pPr algn="just"/>
            <a:r>
              <a:rPr lang="de-DE" b="1">
                <a:solidFill>
                  <a:prstClr val="black"/>
                </a:solidFill>
              </a:rPr>
              <a:t>Legend Layer E:</a:t>
            </a:r>
            <a:endParaRPr lang="en-US">
              <a:solidFill>
                <a:prstClr val="black"/>
              </a:solidFill>
            </a:endParaRPr>
          </a:p>
        </p:txBody>
      </p:sp>
      <p:graphicFrame>
        <p:nvGraphicFramePr>
          <p:cNvPr id="3" name="Tabelle 2"/>
          <p:cNvGraphicFramePr>
            <a:graphicFrameLocks noGrp="1"/>
          </p:cNvGraphicFramePr>
          <p:nvPr/>
        </p:nvGraphicFramePr>
        <p:xfrm>
          <a:off x="281136" y="1043608"/>
          <a:ext cx="6172200" cy="1872208"/>
        </p:xfrm>
        <a:graphic>
          <a:graphicData uri="http://schemas.openxmlformats.org/drawingml/2006/table">
            <a:tbl>
              <a:tblPr firstRow="1" firstCol="1" bandRow="1">
                <a:tableStyleId>{5940675A-B579-460E-94D1-54222C63F5DA}</a:tableStyleId>
              </a:tblPr>
              <a:tblGrid>
                <a:gridCol w="2067744">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182880">
                <a:tc>
                  <a:txBody>
                    <a:bodyPr/>
                    <a:lstStyle/>
                    <a:p>
                      <a:pPr>
                        <a:spcAft>
                          <a:spcPts val="0"/>
                        </a:spcAft>
                      </a:pPr>
                      <a:r>
                        <a:rPr lang="en-US" sz="1200" b="1">
                          <a:effectLst/>
                        </a:rPr>
                        <a:t>Symbol</a:t>
                      </a:r>
                      <a:endParaRPr lang="en-US" sz="1200" b="1">
                        <a:effectLst/>
                        <a:latin typeface="Arial"/>
                        <a:ea typeface="Times New Roman"/>
                        <a:cs typeface="Times New Roman"/>
                      </a:endParaRPr>
                    </a:p>
                  </a:txBody>
                  <a:tcPr marL="68166" marR="68166" marT="0" marB="0"/>
                </a:tc>
                <a:tc>
                  <a:txBody>
                    <a:bodyPr/>
                    <a:lstStyle/>
                    <a:p>
                      <a:pPr>
                        <a:spcAft>
                          <a:spcPts val="0"/>
                        </a:spcAft>
                      </a:pPr>
                      <a:r>
                        <a:rPr lang="en-US" sz="1200" b="1">
                          <a:effectLst/>
                        </a:rPr>
                        <a:t>Description</a:t>
                      </a:r>
                      <a:endParaRPr lang="en-US" sz="1200" b="1">
                        <a:effectLst/>
                        <a:latin typeface="Arial"/>
                        <a:ea typeface="Times New Roman"/>
                        <a:cs typeface="Times New Roman"/>
                      </a:endParaRPr>
                    </a:p>
                  </a:txBody>
                  <a:tcPr marL="68166" marR="68166" marT="0" marB="0"/>
                </a:tc>
                <a:extLst>
                  <a:ext uri="{0D108BD9-81ED-4DB2-BD59-A6C34878D82A}">
                    <a16:rowId xmlns:a16="http://schemas.microsoft.com/office/drawing/2014/main" val="10000"/>
                  </a:ext>
                </a:extLst>
              </a:tr>
              <a:tr h="168932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en-US" sz="1200">
                          <a:effectLst/>
                        </a:rPr>
                        <a:t>business objectives, business processes, economic and regulatory constraints</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1"/>
                  </a:ext>
                </a:extLst>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81" y="1619675"/>
            <a:ext cx="14763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982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pPr algn="l"/>
            <a:r>
              <a:rPr lang="de-DE"/>
              <a:t>Layer D: </a:t>
            </a:r>
            <a:r>
              <a:rPr lang="de-DE" err="1"/>
              <a:t>Function</a:t>
            </a:r>
            <a:endParaRPr lang="de-DE"/>
          </a:p>
        </p:txBody>
      </p:sp>
      <p:graphicFrame>
        <p:nvGraphicFramePr>
          <p:cNvPr id="5" name="Tabelle 4"/>
          <p:cNvGraphicFramePr>
            <a:graphicFrameLocks noGrp="1"/>
          </p:cNvGraphicFramePr>
          <p:nvPr/>
        </p:nvGraphicFramePr>
        <p:xfrm>
          <a:off x="332657" y="2123728"/>
          <a:ext cx="4824535" cy="4824534"/>
        </p:xfrm>
        <a:graphic>
          <a:graphicData uri="http://schemas.openxmlformats.org/drawingml/2006/table">
            <a:tbl>
              <a:tblPr firstRow="1" bandRow="1">
                <a:tableStyleId>{5940675A-B579-460E-94D1-54222C63F5DA}</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804089">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04089">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04089">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4089">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04089">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04089">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Textfeld 5"/>
          <p:cNvSpPr txBox="1">
            <a:spLocks/>
          </p:cNvSpPr>
          <p:nvPr/>
        </p:nvSpPr>
        <p:spPr>
          <a:xfrm rot="2700000">
            <a:off x="310511" y="7777803"/>
            <a:ext cx="1260000" cy="322160"/>
          </a:xfrm>
          <a:prstGeom prst="rect">
            <a:avLst/>
          </a:prstGeom>
          <a:noFill/>
        </p:spPr>
        <p:txBody>
          <a:bodyPr wrap="square" lIns="105684" tIns="52842" rIns="105684" bIns="52842" rtlCol="0">
            <a:spAutoFit/>
          </a:bodyPr>
          <a:lstStyle/>
          <a:p>
            <a:r>
              <a:rPr lang="de-DE" sz="1400">
                <a:solidFill>
                  <a:prstClr val="black"/>
                </a:solidFill>
              </a:rPr>
              <a:t>Generation</a:t>
            </a:r>
          </a:p>
        </p:txBody>
      </p:sp>
      <p:sp>
        <p:nvSpPr>
          <p:cNvPr id="7" name="Textfeld 6"/>
          <p:cNvSpPr txBox="1">
            <a:spLocks/>
          </p:cNvSpPr>
          <p:nvPr/>
        </p:nvSpPr>
        <p:spPr>
          <a:xfrm rot="2700000">
            <a:off x="1199362" y="7777803"/>
            <a:ext cx="1260000" cy="322160"/>
          </a:xfrm>
          <a:prstGeom prst="rect">
            <a:avLst/>
          </a:prstGeom>
          <a:noFill/>
        </p:spPr>
        <p:txBody>
          <a:bodyPr wrap="square" lIns="105684" tIns="52842" rIns="105684" bIns="52842" rtlCol="0">
            <a:spAutoFit/>
          </a:bodyPr>
          <a:lstStyle/>
          <a:p>
            <a:r>
              <a:rPr lang="de-DE" sz="1400">
                <a:solidFill>
                  <a:prstClr val="black"/>
                </a:solidFill>
              </a:rPr>
              <a:t>Transmission</a:t>
            </a:r>
          </a:p>
        </p:txBody>
      </p:sp>
      <p:sp>
        <p:nvSpPr>
          <p:cNvPr id="8" name="Textfeld 7"/>
          <p:cNvSpPr txBox="1">
            <a:spLocks/>
          </p:cNvSpPr>
          <p:nvPr/>
        </p:nvSpPr>
        <p:spPr>
          <a:xfrm rot="2700000">
            <a:off x="2307090" y="7777802"/>
            <a:ext cx="1260000" cy="322160"/>
          </a:xfrm>
          <a:prstGeom prst="rect">
            <a:avLst/>
          </a:prstGeom>
          <a:noFill/>
        </p:spPr>
        <p:txBody>
          <a:bodyPr wrap="square" lIns="105684" tIns="52842" rIns="105684" bIns="52842" rtlCol="0">
            <a:spAutoFit/>
          </a:bodyPr>
          <a:lstStyle/>
          <a:p>
            <a:r>
              <a:rPr lang="de-DE" sz="1400" b="1">
                <a:solidFill>
                  <a:prstClr val="black"/>
                </a:solidFill>
              </a:rPr>
              <a:t>Distribution</a:t>
            </a:r>
          </a:p>
        </p:txBody>
      </p:sp>
      <p:sp>
        <p:nvSpPr>
          <p:cNvPr id="9" name="Textfeld 8"/>
          <p:cNvSpPr txBox="1">
            <a:spLocks/>
          </p:cNvSpPr>
          <p:nvPr/>
        </p:nvSpPr>
        <p:spPr>
          <a:xfrm rot="2700000">
            <a:off x="3392647" y="7695879"/>
            <a:ext cx="1026000" cy="322160"/>
          </a:xfrm>
          <a:prstGeom prst="rect">
            <a:avLst/>
          </a:prstGeom>
          <a:noFill/>
        </p:spPr>
        <p:txBody>
          <a:bodyPr wrap="square" lIns="105684" tIns="52842" rIns="105684" bIns="52842" rtlCol="0">
            <a:spAutoFit/>
          </a:bodyPr>
          <a:lstStyle/>
          <a:p>
            <a:r>
              <a:rPr lang="de-DE" sz="1400" b="1">
                <a:solidFill>
                  <a:prstClr val="black"/>
                </a:solidFill>
              </a:rPr>
              <a:t>DER</a:t>
            </a:r>
          </a:p>
        </p:txBody>
      </p:sp>
      <p:sp>
        <p:nvSpPr>
          <p:cNvPr id="10" name="Textfeld 9"/>
          <p:cNvSpPr txBox="1">
            <a:spLocks/>
          </p:cNvSpPr>
          <p:nvPr/>
        </p:nvSpPr>
        <p:spPr>
          <a:xfrm rot="2700000">
            <a:off x="4357490" y="7666174"/>
            <a:ext cx="1026000" cy="537603"/>
          </a:xfrm>
          <a:prstGeom prst="rect">
            <a:avLst/>
          </a:prstGeom>
          <a:noFill/>
        </p:spPr>
        <p:txBody>
          <a:bodyPr wrap="square" lIns="105684" tIns="52842" rIns="105684" bIns="52842" rtlCol="0">
            <a:spAutoFit/>
          </a:bodyPr>
          <a:lstStyle/>
          <a:p>
            <a:r>
              <a:rPr lang="de-DE" sz="1400" b="1">
                <a:solidFill>
                  <a:prstClr val="black"/>
                </a:solidFill>
              </a:rPr>
              <a:t>Customer </a:t>
            </a:r>
            <a:r>
              <a:rPr lang="de-DE" sz="1400" b="1" err="1">
                <a:solidFill>
                  <a:prstClr val="black"/>
                </a:solidFill>
              </a:rPr>
              <a:t>Premise</a:t>
            </a:r>
            <a:endParaRPr lang="de-DE" sz="1400" b="1">
              <a:solidFill>
                <a:prstClr val="black"/>
              </a:solidFill>
            </a:endParaRPr>
          </a:p>
        </p:txBody>
      </p:sp>
      <p:graphicFrame>
        <p:nvGraphicFramePr>
          <p:cNvPr id="13" name="Tabelle 12"/>
          <p:cNvGraphicFramePr>
            <a:graphicFrameLocks noGrp="1"/>
          </p:cNvGraphicFramePr>
          <p:nvPr/>
        </p:nvGraphicFramePr>
        <p:xfrm>
          <a:off x="5517232" y="2123729"/>
          <a:ext cx="1080120" cy="4821766"/>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20000"/>
                    </a:ext>
                  </a:extLst>
                </a:gridCol>
              </a:tblGrid>
              <a:tr h="792088">
                <a:tc>
                  <a:txBody>
                    <a:bodyPr/>
                    <a:lstStyle/>
                    <a:p>
                      <a:r>
                        <a:rPr lang="de-DE" sz="1400"/>
                        <a:t>Market</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Enterprise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Operation</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Station</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Field</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err="1"/>
                        <a:t>Process</a:t>
                      </a:r>
                      <a:endParaRPr lang="de-DE" sz="1400"/>
                    </a:p>
                  </a:txBody>
                  <a:tcPr marL="103680" marR="103680" marT="54261" marB="54261" anchor="ctr"/>
                </a:tc>
                <a:extLst>
                  <a:ext uri="{0D108BD9-81ED-4DB2-BD59-A6C34878D82A}">
                    <a16:rowId xmlns:a16="http://schemas.microsoft.com/office/drawing/2014/main" val="10005"/>
                  </a:ext>
                </a:extLst>
              </a:tr>
            </a:tbl>
          </a:graphicData>
        </a:graphic>
      </p:graphicFrame>
      <p:graphicFrame>
        <p:nvGraphicFramePr>
          <p:cNvPr id="14" name="Tabelle 13"/>
          <p:cNvGraphicFramePr>
            <a:graphicFrameLocks noGrp="1"/>
          </p:cNvGraphicFramePr>
          <p:nvPr/>
        </p:nvGraphicFramePr>
        <p:xfrm>
          <a:off x="332657" y="7020273"/>
          <a:ext cx="4824535" cy="384071"/>
        </p:xfrm>
        <a:graphic>
          <a:graphicData uri="http://schemas.openxmlformats.org/drawingml/2006/table">
            <a:tbl>
              <a:tblPr firstRow="1" bandRow="1">
                <a:tableStyleId>{2D5ABB26-0587-4C30-8999-92F81FD0307C}</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384071">
                <a:tc>
                  <a:txBody>
                    <a:bodyPr/>
                    <a:lstStyle/>
                    <a:p>
                      <a:pPr algn="ctr"/>
                      <a:r>
                        <a:rPr lang="de-DE" sz="1400"/>
                        <a:t>1</a:t>
                      </a:r>
                    </a:p>
                  </a:txBody>
                  <a:tcPr marL="103680" marR="103680" marT="54261" marB="54261" anchor="ctr"/>
                </a:tc>
                <a:tc>
                  <a:txBody>
                    <a:bodyPr/>
                    <a:lstStyle/>
                    <a:p>
                      <a:pPr algn="ctr"/>
                      <a:r>
                        <a:rPr lang="de-DE" sz="1400"/>
                        <a:t>2</a:t>
                      </a:r>
                    </a:p>
                  </a:txBody>
                  <a:tcPr marL="103680" marR="103680" marT="54261" marB="54261" anchor="ctr"/>
                </a:tc>
                <a:tc>
                  <a:txBody>
                    <a:bodyPr/>
                    <a:lstStyle/>
                    <a:p>
                      <a:pPr algn="ctr"/>
                      <a:r>
                        <a:rPr lang="de-DE" sz="1400"/>
                        <a:t>3</a:t>
                      </a:r>
                    </a:p>
                  </a:txBody>
                  <a:tcPr marL="103680" marR="103680" marT="54261" marB="54261" anchor="ctr"/>
                </a:tc>
                <a:tc>
                  <a:txBody>
                    <a:bodyPr/>
                    <a:lstStyle/>
                    <a:p>
                      <a:pPr algn="ctr"/>
                      <a:r>
                        <a:rPr lang="de-DE" sz="1400"/>
                        <a:t>4</a:t>
                      </a:r>
                    </a:p>
                  </a:txBody>
                  <a:tcPr marL="103680" marR="103680" marT="54261" marB="54261" anchor="ctr"/>
                </a:tc>
                <a:tc>
                  <a:txBody>
                    <a:bodyPr/>
                    <a:lstStyle/>
                    <a:p>
                      <a:pPr algn="ctr"/>
                      <a:r>
                        <a:rPr lang="de-DE" sz="1400"/>
                        <a:t>5</a:t>
                      </a:r>
                    </a:p>
                  </a:txBody>
                  <a:tcPr marL="103680" marR="103680" marT="54261" marB="54261" anchor="ctr"/>
                </a:tc>
                <a:extLst>
                  <a:ext uri="{0D108BD9-81ED-4DB2-BD59-A6C34878D82A}">
                    <a16:rowId xmlns:a16="http://schemas.microsoft.com/office/drawing/2014/main" val="10000"/>
                  </a:ext>
                </a:extLst>
              </a:tr>
            </a:tbl>
          </a:graphicData>
        </a:graphic>
      </p:graphicFrame>
      <p:graphicFrame>
        <p:nvGraphicFramePr>
          <p:cNvPr id="15" name="Tabelle 14"/>
          <p:cNvGraphicFramePr>
            <a:graphicFrameLocks noGrp="1"/>
          </p:cNvGraphicFramePr>
          <p:nvPr/>
        </p:nvGraphicFramePr>
        <p:xfrm>
          <a:off x="5157193" y="2123729"/>
          <a:ext cx="337535" cy="4821766"/>
        </p:xfrm>
        <a:graphic>
          <a:graphicData uri="http://schemas.openxmlformats.org/drawingml/2006/table">
            <a:tbl>
              <a:tblPr firstRow="1" bandRow="1">
                <a:tableStyleId>{2D5ABB26-0587-4C30-8999-92F81FD0307C}</a:tableStyleId>
              </a:tblPr>
              <a:tblGrid>
                <a:gridCol w="337535">
                  <a:extLst>
                    <a:ext uri="{9D8B030D-6E8A-4147-A177-3AD203B41FA5}">
                      <a16:colId xmlns:a16="http://schemas.microsoft.com/office/drawing/2014/main" val="20000"/>
                    </a:ext>
                  </a:extLst>
                </a:gridCol>
              </a:tblGrid>
              <a:tr h="792088">
                <a:tc>
                  <a:txBody>
                    <a:bodyPr/>
                    <a:lstStyle/>
                    <a:p>
                      <a:r>
                        <a:rPr lang="de-DE" sz="1400"/>
                        <a:t>f</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d</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c</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b</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a:t>a</a:t>
                      </a:r>
                    </a:p>
                  </a:txBody>
                  <a:tcPr marL="103680" marR="103680" marT="54261" marB="5426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241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04664" y="395536"/>
            <a:ext cx="6048672" cy="369332"/>
          </a:xfrm>
          <a:prstGeom prst="rect">
            <a:avLst/>
          </a:prstGeom>
        </p:spPr>
        <p:txBody>
          <a:bodyPr wrap="square">
            <a:spAutoFit/>
          </a:bodyPr>
          <a:lstStyle/>
          <a:p>
            <a:pPr algn="just"/>
            <a:r>
              <a:rPr lang="de-DE" b="1">
                <a:solidFill>
                  <a:prstClr val="black"/>
                </a:solidFill>
              </a:rPr>
              <a:t>Legend Layer D:</a:t>
            </a:r>
            <a:endParaRPr lang="en-US">
              <a:solidFill>
                <a:prstClr val="black"/>
              </a:solidFill>
            </a:endParaRPr>
          </a:p>
        </p:txBody>
      </p:sp>
      <p:graphicFrame>
        <p:nvGraphicFramePr>
          <p:cNvPr id="3" name="Tabelle 2"/>
          <p:cNvGraphicFramePr>
            <a:graphicFrameLocks noGrp="1"/>
          </p:cNvGraphicFramePr>
          <p:nvPr/>
        </p:nvGraphicFramePr>
        <p:xfrm>
          <a:off x="281136" y="1043608"/>
          <a:ext cx="6172200" cy="1224136"/>
        </p:xfrm>
        <a:graphic>
          <a:graphicData uri="http://schemas.openxmlformats.org/drawingml/2006/table">
            <a:tbl>
              <a:tblPr firstRow="1" firstCol="1" bandRow="1">
                <a:tableStyleId>{5940675A-B579-460E-94D1-54222C63F5DA}</a:tableStyleId>
              </a:tblPr>
              <a:tblGrid>
                <a:gridCol w="1563688">
                  <a:extLst>
                    <a:ext uri="{9D8B030D-6E8A-4147-A177-3AD203B41FA5}">
                      <a16:colId xmlns:a16="http://schemas.microsoft.com/office/drawing/2014/main" val="20000"/>
                    </a:ext>
                  </a:extLst>
                </a:gridCol>
                <a:gridCol w="4608512">
                  <a:extLst>
                    <a:ext uri="{9D8B030D-6E8A-4147-A177-3AD203B41FA5}">
                      <a16:colId xmlns:a16="http://schemas.microsoft.com/office/drawing/2014/main" val="20001"/>
                    </a:ext>
                  </a:extLst>
                </a:gridCol>
              </a:tblGrid>
              <a:tr h="182880">
                <a:tc>
                  <a:txBody>
                    <a:bodyPr/>
                    <a:lstStyle/>
                    <a:p>
                      <a:pPr>
                        <a:spcAft>
                          <a:spcPts val="0"/>
                        </a:spcAft>
                      </a:pPr>
                      <a:r>
                        <a:rPr lang="en-US" sz="1200" b="1">
                          <a:effectLst/>
                        </a:rPr>
                        <a:t>Symbol</a:t>
                      </a:r>
                      <a:endParaRPr lang="en-US" sz="1200" b="1">
                        <a:effectLst/>
                        <a:latin typeface="Arial"/>
                        <a:ea typeface="Times New Roman"/>
                        <a:cs typeface="Times New Roman"/>
                      </a:endParaRPr>
                    </a:p>
                  </a:txBody>
                  <a:tcPr marL="68166" marR="68166" marT="0" marB="0"/>
                </a:tc>
                <a:tc>
                  <a:txBody>
                    <a:bodyPr/>
                    <a:lstStyle/>
                    <a:p>
                      <a:pPr>
                        <a:spcAft>
                          <a:spcPts val="0"/>
                        </a:spcAft>
                      </a:pPr>
                      <a:r>
                        <a:rPr lang="en-US" sz="1200" b="1">
                          <a:effectLst/>
                        </a:rPr>
                        <a:t>Description</a:t>
                      </a:r>
                      <a:endParaRPr lang="en-US" sz="1200" b="1">
                        <a:effectLst/>
                        <a:latin typeface="Arial"/>
                        <a:ea typeface="Times New Roman"/>
                        <a:cs typeface="Times New Roman"/>
                      </a:endParaRPr>
                    </a:p>
                  </a:txBody>
                  <a:tcPr marL="68166" marR="68166" marT="0" marB="0"/>
                </a:tc>
                <a:extLst>
                  <a:ext uri="{0D108BD9-81ED-4DB2-BD59-A6C34878D82A}">
                    <a16:rowId xmlns:a16="http://schemas.microsoft.com/office/drawing/2014/main" val="10000"/>
                  </a:ext>
                </a:extLst>
              </a:tr>
              <a:tr h="60920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function</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1"/>
                  </a:ext>
                </a:extLst>
              </a:tr>
              <a:tr h="43204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interrelation</a:t>
                      </a:r>
                      <a:r>
                        <a:rPr lang="de-DE" sz="1200">
                          <a:effectLst/>
                          <a:latin typeface="Arial"/>
                          <a:ea typeface="Times New Roman"/>
                          <a:cs typeface="Times New Roman"/>
                        </a:rPr>
                        <a:t> (</a:t>
                      </a:r>
                      <a:r>
                        <a:rPr lang="de-DE" sz="1200" err="1">
                          <a:effectLst/>
                          <a:latin typeface="Arial"/>
                          <a:ea typeface="Times New Roman"/>
                          <a:cs typeface="Times New Roman"/>
                        </a:rPr>
                        <a:t>exchanged</a:t>
                      </a:r>
                      <a:r>
                        <a:rPr lang="de-DE" sz="1200">
                          <a:effectLst/>
                          <a:latin typeface="Arial"/>
                          <a:ea typeface="Times New Roman"/>
                          <a:cs typeface="Times New Roman"/>
                        </a:rPr>
                        <a:t> </a:t>
                      </a:r>
                      <a:r>
                        <a:rPr lang="de-DE" sz="1200" err="1">
                          <a:effectLst/>
                          <a:latin typeface="Arial"/>
                          <a:ea typeface="Times New Roman"/>
                          <a:cs typeface="Times New Roman"/>
                        </a:rPr>
                        <a:t>information</a:t>
                      </a:r>
                      <a:r>
                        <a:rPr lang="de-DE" sz="1200">
                          <a:effectLst/>
                          <a:latin typeface="Arial"/>
                          <a:ea typeface="Times New Roman"/>
                          <a:cs typeface="Times New Roman"/>
                        </a:rPr>
                        <a:t>)</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2"/>
                  </a:ext>
                </a:extLst>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88" y="1331641"/>
            <a:ext cx="7620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38" y="2051723"/>
            <a:ext cx="571500" cy="2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589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pPr algn="l"/>
            <a:r>
              <a:rPr lang="de-DE"/>
              <a:t>Layer C: Information</a:t>
            </a:r>
          </a:p>
        </p:txBody>
      </p:sp>
      <p:graphicFrame>
        <p:nvGraphicFramePr>
          <p:cNvPr id="5" name="Tabelle 4"/>
          <p:cNvGraphicFramePr>
            <a:graphicFrameLocks noGrp="1"/>
          </p:cNvGraphicFramePr>
          <p:nvPr/>
        </p:nvGraphicFramePr>
        <p:xfrm>
          <a:off x="332657" y="2123728"/>
          <a:ext cx="4824535" cy="4824534"/>
        </p:xfrm>
        <a:graphic>
          <a:graphicData uri="http://schemas.openxmlformats.org/drawingml/2006/table">
            <a:tbl>
              <a:tblPr firstRow="1" bandRow="1">
                <a:tableStyleId>{5940675A-B579-460E-94D1-54222C63F5DA}</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804089">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04089">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04089">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4089">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04089">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04089">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Textfeld 5"/>
          <p:cNvSpPr txBox="1">
            <a:spLocks/>
          </p:cNvSpPr>
          <p:nvPr/>
        </p:nvSpPr>
        <p:spPr>
          <a:xfrm rot="2700000">
            <a:off x="310511" y="7777803"/>
            <a:ext cx="1260000" cy="322160"/>
          </a:xfrm>
          <a:prstGeom prst="rect">
            <a:avLst/>
          </a:prstGeom>
          <a:noFill/>
        </p:spPr>
        <p:txBody>
          <a:bodyPr wrap="square" lIns="105684" tIns="52842" rIns="105684" bIns="52842" rtlCol="0">
            <a:spAutoFit/>
          </a:bodyPr>
          <a:lstStyle/>
          <a:p>
            <a:r>
              <a:rPr lang="de-DE" sz="1400">
                <a:solidFill>
                  <a:prstClr val="black"/>
                </a:solidFill>
              </a:rPr>
              <a:t>Generation</a:t>
            </a:r>
          </a:p>
        </p:txBody>
      </p:sp>
      <p:sp>
        <p:nvSpPr>
          <p:cNvPr id="7" name="Textfeld 6"/>
          <p:cNvSpPr txBox="1">
            <a:spLocks/>
          </p:cNvSpPr>
          <p:nvPr/>
        </p:nvSpPr>
        <p:spPr>
          <a:xfrm rot="2700000">
            <a:off x="1199362" y="7777803"/>
            <a:ext cx="1260000" cy="322160"/>
          </a:xfrm>
          <a:prstGeom prst="rect">
            <a:avLst/>
          </a:prstGeom>
          <a:noFill/>
        </p:spPr>
        <p:txBody>
          <a:bodyPr wrap="square" lIns="105684" tIns="52842" rIns="105684" bIns="52842" rtlCol="0">
            <a:spAutoFit/>
          </a:bodyPr>
          <a:lstStyle/>
          <a:p>
            <a:r>
              <a:rPr lang="de-DE" sz="1400">
                <a:solidFill>
                  <a:prstClr val="black"/>
                </a:solidFill>
              </a:rPr>
              <a:t>Transmission</a:t>
            </a:r>
          </a:p>
        </p:txBody>
      </p:sp>
      <p:sp>
        <p:nvSpPr>
          <p:cNvPr id="8" name="Textfeld 7"/>
          <p:cNvSpPr txBox="1">
            <a:spLocks/>
          </p:cNvSpPr>
          <p:nvPr/>
        </p:nvSpPr>
        <p:spPr>
          <a:xfrm rot="2700000">
            <a:off x="2307090" y="7777802"/>
            <a:ext cx="1260000" cy="322160"/>
          </a:xfrm>
          <a:prstGeom prst="rect">
            <a:avLst/>
          </a:prstGeom>
          <a:noFill/>
        </p:spPr>
        <p:txBody>
          <a:bodyPr wrap="square" lIns="105684" tIns="52842" rIns="105684" bIns="52842" rtlCol="0">
            <a:spAutoFit/>
          </a:bodyPr>
          <a:lstStyle/>
          <a:p>
            <a:r>
              <a:rPr lang="de-DE" sz="1400" b="1">
                <a:solidFill>
                  <a:prstClr val="black"/>
                </a:solidFill>
              </a:rPr>
              <a:t>Distribution</a:t>
            </a:r>
          </a:p>
        </p:txBody>
      </p:sp>
      <p:sp>
        <p:nvSpPr>
          <p:cNvPr id="9" name="Textfeld 8"/>
          <p:cNvSpPr txBox="1">
            <a:spLocks/>
          </p:cNvSpPr>
          <p:nvPr/>
        </p:nvSpPr>
        <p:spPr>
          <a:xfrm rot="2700000">
            <a:off x="3392647" y="7695879"/>
            <a:ext cx="1026000" cy="322160"/>
          </a:xfrm>
          <a:prstGeom prst="rect">
            <a:avLst/>
          </a:prstGeom>
          <a:noFill/>
        </p:spPr>
        <p:txBody>
          <a:bodyPr wrap="square" lIns="105684" tIns="52842" rIns="105684" bIns="52842" rtlCol="0">
            <a:spAutoFit/>
          </a:bodyPr>
          <a:lstStyle/>
          <a:p>
            <a:r>
              <a:rPr lang="de-DE" sz="1400" b="1">
                <a:solidFill>
                  <a:prstClr val="black"/>
                </a:solidFill>
              </a:rPr>
              <a:t>DER</a:t>
            </a:r>
          </a:p>
        </p:txBody>
      </p:sp>
      <p:sp>
        <p:nvSpPr>
          <p:cNvPr id="10" name="Textfeld 9"/>
          <p:cNvSpPr txBox="1">
            <a:spLocks/>
          </p:cNvSpPr>
          <p:nvPr/>
        </p:nvSpPr>
        <p:spPr>
          <a:xfrm rot="2700000">
            <a:off x="4357490" y="7666174"/>
            <a:ext cx="1026000" cy="537603"/>
          </a:xfrm>
          <a:prstGeom prst="rect">
            <a:avLst/>
          </a:prstGeom>
          <a:noFill/>
        </p:spPr>
        <p:txBody>
          <a:bodyPr wrap="square" lIns="105684" tIns="52842" rIns="105684" bIns="52842" rtlCol="0">
            <a:spAutoFit/>
          </a:bodyPr>
          <a:lstStyle/>
          <a:p>
            <a:r>
              <a:rPr lang="de-DE" sz="1400" b="1">
                <a:solidFill>
                  <a:prstClr val="black"/>
                </a:solidFill>
              </a:rPr>
              <a:t>Customer </a:t>
            </a:r>
            <a:r>
              <a:rPr lang="de-DE" sz="1400" b="1" err="1">
                <a:solidFill>
                  <a:prstClr val="black"/>
                </a:solidFill>
              </a:rPr>
              <a:t>Premise</a:t>
            </a:r>
            <a:endParaRPr lang="de-DE" sz="1400" b="1">
              <a:solidFill>
                <a:prstClr val="black"/>
              </a:solidFill>
            </a:endParaRPr>
          </a:p>
        </p:txBody>
      </p:sp>
      <p:graphicFrame>
        <p:nvGraphicFramePr>
          <p:cNvPr id="13" name="Tabelle 12"/>
          <p:cNvGraphicFramePr>
            <a:graphicFrameLocks noGrp="1"/>
          </p:cNvGraphicFramePr>
          <p:nvPr/>
        </p:nvGraphicFramePr>
        <p:xfrm>
          <a:off x="5517232" y="2123729"/>
          <a:ext cx="1080120" cy="4821766"/>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20000"/>
                    </a:ext>
                  </a:extLst>
                </a:gridCol>
              </a:tblGrid>
              <a:tr h="792088">
                <a:tc>
                  <a:txBody>
                    <a:bodyPr/>
                    <a:lstStyle/>
                    <a:p>
                      <a:r>
                        <a:rPr lang="de-DE" sz="1400"/>
                        <a:t>Market</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Enterprise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Operation</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Station</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Field</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err="1"/>
                        <a:t>Process</a:t>
                      </a:r>
                      <a:endParaRPr lang="de-DE" sz="1400"/>
                    </a:p>
                  </a:txBody>
                  <a:tcPr marL="103680" marR="103680" marT="54261" marB="54261" anchor="ctr"/>
                </a:tc>
                <a:extLst>
                  <a:ext uri="{0D108BD9-81ED-4DB2-BD59-A6C34878D82A}">
                    <a16:rowId xmlns:a16="http://schemas.microsoft.com/office/drawing/2014/main" val="10005"/>
                  </a:ext>
                </a:extLst>
              </a:tr>
            </a:tbl>
          </a:graphicData>
        </a:graphic>
      </p:graphicFrame>
      <p:graphicFrame>
        <p:nvGraphicFramePr>
          <p:cNvPr id="14" name="Tabelle 13"/>
          <p:cNvGraphicFramePr>
            <a:graphicFrameLocks noGrp="1"/>
          </p:cNvGraphicFramePr>
          <p:nvPr/>
        </p:nvGraphicFramePr>
        <p:xfrm>
          <a:off x="332657" y="7020273"/>
          <a:ext cx="4824535" cy="384071"/>
        </p:xfrm>
        <a:graphic>
          <a:graphicData uri="http://schemas.openxmlformats.org/drawingml/2006/table">
            <a:tbl>
              <a:tblPr firstRow="1" bandRow="1">
                <a:tableStyleId>{2D5ABB26-0587-4C30-8999-92F81FD0307C}</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384071">
                <a:tc>
                  <a:txBody>
                    <a:bodyPr/>
                    <a:lstStyle/>
                    <a:p>
                      <a:pPr algn="ctr"/>
                      <a:r>
                        <a:rPr lang="de-DE" sz="1400"/>
                        <a:t>1</a:t>
                      </a:r>
                    </a:p>
                  </a:txBody>
                  <a:tcPr marL="103680" marR="103680" marT="54261" marB="54261" anchor="ctr"/>
                </a:tc>
                <a:tc>
                  <a:txBody>
                    <a:bodyPr/>
                    <a:lstStyle/>
                    <a:p>
                      <a:pPr algn="ctr"/>
                      <a:r>
                        <a:rPr lang="de-DE" sz="1400"/>
                        <a:t>2</a:t>
                      </a:r>
                    </a:p>
                  </a:txBody>
                  <a:tcPr marL="103680" marR="103680" marT="54261" marB="54261" anchor="ctr"/>
                </a:tc>
                <a:tc>
                  <a:txBody>
                    <a:bodyPr/>
                    <a:lstStyle/>
                    <a:p>
                      <a:pPr algn="ctr"/>
                      <a:r>
                        <a:rPr lang="de-DE" sz="1400"/>
                        <a:t>3</a:t>
                      </a:r>
                    </a:p>
                  </a:txBody>
                  <a:tcPr marL="103680" marR="103680" marT="54261" marB="54261" anchor="ctr"/>
                </a:tc>
                <a:tc>
                  <a:txBody>
                    <a:bodyPr/>
                    <a:lstStyle/>
                    <a:p>
                      <a:pPr algn="ctr"/>
                      <a:r>
                        <a:rPr lang="de-DE" sz="1400"/>
                        <a:t>4</a:t>
                      </a:r>
                    </a:p>
                  </a:txBody>
                  <a:tcPr marL="103680" marR="103680" marT="54261" marB="54261" anchor="ctr"/>
                </a:tc>
                <a:tc>
                  <a:txBody>
                    <a:bodyPr/>
                    <a:lstStyle/>
                    <a:p>
                      <a:pPr algn="ctr"/>
                      <a:r>
                        <a:rPr lang="de-DE" sz="1400"/>
                        <a:t>5</a:t>
                      </a:r>
                    </a:p>
                  </a:txBody>
                  <a:tcPr marL="103680" marR="103680" marT="54261" marB="54261" anchor="ctr"/>
                </a:tc>
                <a:extLst>
                  <a:ext uri="{0D108BD9-81ED-4DB2-BD59-A6C34878D82A}">
                    <a16:rowId xmlns:a16="http://schemas.microsoft.com/office/drawing/2014/main" val="10000"/>
                  </a:ext>
                </a:extLst>
              </a:tr>
            </a:tbl>
          </a:graphicData>
        </a:graphic>
      </p:graphicFrame>
      <p:graphicFrame>
        <p:nvGraphicFramePr>
          <p:cNvPr id="15" name="Tabelle 14"/>
          <p:cNvGraphicFramePr>
            <a:graphicFrameLocks noGrp="1"/>
          </p:cNvGraphicFramePr>
          <p:nvPr/>
        </p:nvGraphicFramePr>
        <p:xfrm>
          <a:off x="5157193" y="2123729"/>
          <a:ext cx="337535" cy="4821766"/>
        </p:xfrm>
        <a:graphic>
          <a:graphicData uri="http://schemas.openxmlformats.org/drawingml/2006/table">
            <a:tbl>
              <a:tblPr firstRow="1" bandRow="1">
                <a:tableStyleId>{2D5ABB26-0587-4C30-8999-92F81FD0307C}</a:tableStyleId>
              </a:tblPr>
              <a:tblGrid>
                <a:gridCol w="337535">
                  <a:extLst>
                    <a:ext uri="{9D8B030D-6E8A-4147-A177-3AD203B41FA5}">
                      <a16:colId xmlns:a16="http://schemas.microsoft.com/office/drawing/2014/main" val="20000"/>
                    </a:ext>
                  </a:extLst>
                </a:gridCol>
              </a:tblGrid>
              <a:tr h="792088">
                <a:tc>
                  <a:txBody>
                    <a:bodyPr/>
                    <a:lstStyle/>
                    <a:p>
                      <a:r>
                        <a:rPr lang="de-DE" sz="1400"/>
                        <a:t>f</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d</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c</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b</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a:t>a</a:t>
                      </a:r>
                    </a:p>
                  </a:txBody>
                  <a:tcPr marL="103680" marR="103680" marT="54261" marB="5426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609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04664" y="395536"/>
            <a:ext cx="6048672" cy="369332"/>
          </a:xfrm>
          <a:prstGeom prst="rect">
            <a:avLst/>
          </a:prstGeom>
        </p:spPr>
        <p:txBody>
          <a:bodyPr wrap="square">
            <a:spAutoFit/>
          </a:bodyPr>
          <a:lstStyle/>
          <a:p>
            <a:pPr algn="just"/>
            <a:r>
              <a:rPr lang="de-DE" b="1">
                <a:solidFill>
                  <a:prstClr val="black"/>
                </a:solidFill>
              </a:rPr>
              <a:t>Legend Layer C:</a:t>
            </a:r>
            <a:endParaRPr lang="en-US">
              <a:solidFill>
                <a:prstClr val="black"/>
              </a:solidFill>
            </a:endParaRPr>
          </a:p>
        </p:txBody>
      </p:sp>
      <p:graphicFrame>
        <p:nvGraphicFramePr>
          <p:cNvPr id="3" name="Tabelle 2"/>
          <p:cNvGraphicFramePr>
            <a:graphicFrameLocks noGrp="1"/>
          </p:cNvGraphicFramePr>
          <p:nvPr/>
        </p:nvGraphicFramePr>
        <p:xfrm>
          <a:off x="281136" y="1043608"/>
          <a:ext cx="6172200" cy="1944216"/>
        </p:xfrm>
        <a:graphic>
          <a:graphicData uri="http://schemas.openxmlformats.org/drawingml/2006/table">
            <a:tbl>
              <a:tblPr firstRow="1" firstCol="1" bandRow="1">
                <a:tableStyleId>{5940675A-B579-460E-94D1-54222C63F5DA}</a:tableStyleId>
              </a:tblPr>
              <a:tblGrid>
                <a:gridCol w="1419672">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182880">
                <a:tc>
                  <a:txBody>
                    <a:bodyPr/>
                    <a:lstStyle/>
                    <a:p>
                      <a:pPr>
                        <a:spcAft>
                          <a:spcPts val="0"/>
                        </a:spcAft>
                      </a:pPr>
                      <a:r>
                        <a:rPr lang="en-US" sz="1200" b="1">
                          <a:effectLst/>
                        </a:rPr>
                        <a:t>Symbol</a:t>
                      </a:r>
                      <a:endParaRPr lang="en-US" sz="1200" b="1">
                        <a:effectLst/>
                        <a:latin typeface="Arial"/>
                        <a:ea typeface="Times New Roman"/>
                        <a:cs typeface="Times New Roman"/>
                      </a:endParaRPr>
                    </a:p>
                  </a:txBody>
                  <a:tcPr marL="68166" marR="68166" marT="0" marB="0"/>
                </a:tc>
                <a:tc>
                  <a:txBody>
                    <a:bodyPr/>
                    <a:lstStyle/>
                    <a:p>
                      <a:pPr>
                        <a:spcAft>
                          <a:spcPts val="0"/>
                        </a:spcAft>
                      </a:pPr>
                      <a:r>
                        <a:rPr lang="en-US" sz="1200" b="1">
                          <a:effectLst/>
                        </a:rPr>
                        <a:t>Description</a:t>
                      </a:r>
                      <a:endParaRPr lang="en-US" sz="1200" b="1">
                        <a:effectLst/>
                        <a:latin typeface="Arial"/>
                        <a:ea typeface="Times New Roman"/>
                        <a:cs typeface="Times New Roman"/>
                      </a:endParaRPr>
                    </a:p>
                  </a:txBody>
                  <a:tcPr marL="68166" marR="68166" marT="0" marB="0"/>
                </a:tc>
                <a:extLst>
                  <a:ext uri="{0D108BD9-81ED-4DB2-BD59-A6C34878D82A}">
                    <a16:rowId xmlns:a16="http://schemas.microsoft.com/office/drawing/2014/main" val="10000"/>
                  </a:ext>
                </a:extLst>
              </a:tr>
              <a:tr h="60920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component</a:t>
                      </a:r>
                      <a:r>
                        <a:rPr lang="de-DE" sz="1200">
                          <a:effectLst/>
                          <a:latin typeface="Arial"/>
                          <a:ea typeface="Times New Roman"/>
                          <a:cs typeface="Times New Roman"/>
                        </a:rPr>
                        <a:t> (</a:t>
                      </a:r>
                      <a:r>
                        <a:rPr lang="de-DE" sz="1200" err="1">
                          <a:effectLst/>
                          <a:latin typeface="Arial"/>
                          <a:ea typeface="Times New Roman"/>
                          <a:cs typeface="Times New Roman"/>
                        </a:rPr>
                        <a:t>from</a:t>
                      </a:r>
                      <a:r>
                        <a:rPr lang="de-DE" sz="1200" baseline="0">
                          <a:effectLst/>
                          <a:latin typeface="Arial"/>
                          <a:ea typeface="Times New Roman"/>
                          <a:cs typeface="Times New Roman"/>
                        </a:rPr>
                        <a:t> </a:t>
                      </a:r>
                      <a:r>
                        <a:rPr lang="de-DE" sz="1200" baseline="0" err="1">
                          <a:effectLst/>
                          <a:latin typeface="Arial"/>
                          <a:ea typeface="Times New Roman"/>
                          <a:cs typeface="Times New Roman"/>
                        </a:rPr>
                        <a:t>Component</a:t>
                      </a:r>
                      <a:r>
                        <a:rPr lang="de-DE" sz="1200" baseline="0">
                          <a:effectLst/>
                          <a:latin typeface="Arial"/>
                          <a:ea typeface="Times New Roman"/>
                          <a:cs typeface="Times New Roman"/>
                        </a:rPr>
                        <a:t> Layer)</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1"/>
                  </a:ext>
                </a:extLst>
              </a:tr>
              <a:tr h="576064">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exchanged</a:t>
                      </a:r>
                      <a:r>
                        <a:rPr lang="de-DE" sz="1200">
                          <a:effectLst/>
                          <a:latin typeface="Arial"/>
                          <a:ea typeface="Times New Roman"/>
                          <a:cs typeface="Times New Roman"/>
                        </a:rPr>
                        <a:t> </a:t>
                      </a:r>
                      <a:r>
                        <a:rPr lang="de-DE" sz="1200" err="1">
                          <a:effectLst/>
                          <a:latin typeface="Arial"/>
                          <a:ea typeface="Times New Roman"/>
                          <a:cs typeface="Times New Roman"/>
                        </a:rPr>
                        <a:t>information</a:t>
                      </a:r>
                      <a:r>
                        <a:rPr lang="de-DE" sz="1200">
                          <a:effectLst/>
                          <a:latin typeface="Arial"/>
                          <a:ea typeface="Times New Roman"/>
                          <a:cs typeface="Times New Roman"/>
                        </a:rPr>
                        <a:t> </a:t>
                      </a:r>
                      <a:r>
                        <a:rPr lang="de-DE" sz="1200" err="1">
                          <a:effectLst/>
                          <a:latin typeface="Arial"/>
                          <a:ea typeface="Times New Roman"/>
                          <a:cs typeface="Times New Roman"/>
                        </a:rPr>
                        <a:t>objects</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2"/>
                  </a:ext>
                </a:extLst>
              </a:tr>
              <a:tr h="576064">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canonical</a:t>
                      </a:r>
                      <a:r>
                        <a:rPr lang="de-DE" sz="1200">
                          <a:effectLst/>
                          <a:latin typeface="Arial"/>
                          <a:ea typeface="Times New Roman"/>
                          <a:cs typeface="Times New Roman"/>
                        </a:rPr>
                        <a:t> </a:t>
                      </a:r>
                      <a:r>
                        <a:rPr lang="de-DE" sz="1200" err="1">
                          <a:effectLst/>
                          <a:latin typeface="Arial"/>
                          <a:ea typeface="Times New Roman"/>
                          <a:cs typeface="Times New Roman"/>
                        </a:rPr>
                        <a:t>data</a:t>
                      </a:r>
                      <a:r>
                        <a:rPr lang="de-DE" sz="1200">
                          <a:effectLst/>
                          <a:latin typeface="Arial"/>
                          <a:ea typeface="Times New Roman"/>
                          <a:cs typeface="Times New Roman"/>
                        </a:rPr>
                        <a:t> </a:t>
                      </a:r>
                      <a:r>
                        <a:rPr lang="de-DE" sz="1200" err="1">
                          <a:effectLst/>
                          <a:latin typeface="Arial"/>
                          <a:ea typeface="Times New Roman"/>
                          <a:cs typeface="Times New Roman"/>
                        </a:rPr>
                        <a:t>model</a:t>
                      </a:r>
                      <a:r>
                        <a:rPr lang="de-DE" sz="1200">
                          <a:effectLst/>
                          <a:latin typeface="Arial"/>
                          <a:ea typeface="Times New Roman"/>
                          <a:cs typeface="Times New Roman"/>
                        </a:rPr>
                        <a:t> (</a:t>
                      </a:r>
                      <a:r>
                        <a:rPr lang="de-DE" sz="1200" err="1">
                          <a:effectLst/>
                          <a:latin typeface="Arial"/>
                          <a:ea typeface="Times New Roman"/>
                          <a:cs typeface="Times New Roman"/>
                        </a:rPr>
                        <a:t>standards</a:t>
                      </a:r>
                      <a:r>
                        <a:rPr lang="de-DE" sz="1200">
                          <a:effectLst/>
                          <a:latin typeface="Arial"/>
                          <a:ea typeface="Times New Roman"/>
                          <a:cs typeface="Times New Roman"/>
                        </a:rPr>
                        <a:t>) </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3"/>
                  </a:ext>
                </a:extLst>
              </a:tr>
            </a:tbl>
          </a:graphicData>
        </a:graphic>
      </p:graphicFrame>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64" y="1331640"/>
            <a:ext cx="4953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744" y="1331640"/>
            <a:ext cx="352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23" y="1907704"/>
            <a:ext cx="7334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895" y="2483771"/>
            <a:ext cx="733425" cy="442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22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pPr algn="l"/>
            <a:r>
              <a:rPr lang="de-DE"/>
              <a:t>Layer B: Communication</a:t>
            </a:r>
          </a:p>
        </p:txBody>
      </p:sp>
      <p:graphicFrame>
        <p:nvGraphicFramePr>
          <p:cNvPr id="5" name="Tabelle 4"/>
          <p:cNvGraphicFramePr>
            <a:graphicFrameLocks noGrp="1"/>
          </p:cNvGraphicFramePr>
          <p:nvPr/>
        </p:nvGraphicFramePr>
        <p:xfrm>
          <a:off x="332657" y="2123728"/>
          <a:ext cx="4824535" cy="4824534"/>
        </p:xfrm>
        <a:graphic>
          <a:graphicData uri="http://schemas.openxmlformats.org/drawingml/2006/table">
            <a:tbl>
              <a:tblPr firstRow="1" bandRow="1">
                <a:tableStyleId>{5940675A-B579-460E-94D1-54222C63F5DA}</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804089">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04089">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04089">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4089">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04089">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04089">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accent3">
                          <a:lumMod val="50000"/>
                        </a:schemeClr>
                      </a:solidFill>
                      <a:prstDash val="solid"/>
                      <a:round/>
                      <a:headEnd type="none" w="med" len="med"/>
                      <a:tailEnd type="none" w="med" len="med"/>
                    </a:lnT>
                    <a:lnB w="381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Textfeld 5"/>
          <p:cNvSpPr txBox="1">
            <a:spLocks/>
          </p:cNvSpPr>
          <p:nvPr/>
        </p:nvSpPr>
        <p:spPr>
          <a:xfrm rot="2700000">
            <a:off x="310511" y="7777803"/>
            <a:ext cx="1260000" cy="322160"/>
          </a:xfrm>
          <a:prstGeom prst="rect">
            <a:avLst/>
          </a:prstGeom>
          <a:noFill/>
        </p:spPr>
        <p:txBody>
          <a:bodyPr wrap="square" lIns="105684" tIns="52842" rIns="105684" bIns="52842" rtlCol="0">
            <a:spAutoFit/>
          </a:bodyPr>
          <a:lstStyle/>
          <a:p>
            <a:r>
              <a:rPr lang="de-DE" sz="1400">
                <a:solidFill>
                  <a:prstClr val="black"/>
                </a:solidFill>
              </a:rPr>
              <a:t>Generation</a:t>
            </a:r>
          </a:p>
        </p:txBody>
      </p:sp>
      <p:sp>
        <p:nvSpPr>
          <p:cNvPr id="7" name="Textfeld 6"/>
          <p:cNvSpPr txBox="1">
            <a:spLocks/>
          </p:cNvSpPr>
          <p:nvPr/>
        </p:nvSpPr>
        <p:spPr>
          <a:xfrm rot="2700000">
            <a:off x="1199362" y="7777803"/>
            <a:ext cx="1260000" cy="322160"/>
          </a:xfrm>
          <a:prstGeom prst="rect">
            <a:avLst/>
          </a:prstGeom>
          <a:noFill/>
        </p:spPr>
        <p:txBody>
          <a:bodyPr wrap="square" lIns="105684" tIns="52842" rIns="105684" bIns="52842" rtlCol="0">
            <a:spAutoFit/>
          </a:bodyPr>
          <a:lstStyle/>
          <a:p>
            <a:r>
              <a:rPr lang="de-DE" sz="1400">
                <a:solidFill>
                  <a:prstClr val="black"/>
                </a:solidFill>
              </a:rPr>
              <a:t>Transmission</a:t>
            </a:r>
          </a:p>
        </p:txBody>
      </p:sp>
      <p:sp>
        <p:nvSpPr>
          <p:cNvPr id="8" name="Textfeld 7"/>
          <p:cNvSpPr txBox="1">
            <a:spLocks/>
          </p:cNvSpPr>
          <p:nvPr/>
        </p:nvSpPr>
        <p:spPr>
          <a:xfrm rot="2700000">
            <a:off x="2307090" y="7777802"/>
            <a:ext cx="1260000" cy="322160"/>
          </a:xfrm>
          <a:prstGeom prst="rect">
            <a:avLst/>
          </a:prstGeom>
          <a:noFill/>
        </p:spPr>
        <p:txBody>
          <a:bodyPr wrap="square" lIns="105684" tIns="52842" rIns="105684" bIns="52842" rtlCol="0">
            <a:spAutoFit/>
          </a:bodyPr>
          <a:lstStyle/>
          <a:p>
            <a:r>
              <a:rPr lang="de-DE" sz="1400" b="1">
                <a:solidFill>
                  <a:prstClr val="black"/>
                </a:solidFill>
              </a:rPr>
              <a:t>Distribution</a:t>
            </a:r>
          </a:p>
        </p:txBody>
      </p:sp>
      <p:sp>
        <p:nvSpPr>
          <p:cNvPr id="9" name="Textfeld 8"/>
          <p:cNvSpPr txBox="1">
            <a:spLocks/>
          </p:cNvSpPr>
          <p:nvPr/>
        </p:nvSpPr>
        <p:spPr>
          <a:xfrm rot="2700000">
            <a:off x="3392647" y="7695879"/>
            <a:ext cx="1026000" cy="322160"/>
          </a:xfrm>
          <a:prstGeom prst="rect">
            <a:avLst/>
          </a:prstGeom>
          <a:noFill/>
        </p:spPr>
        <p:txBody>
          <a:bodyPr wrap="square" lIns="105684" tIns="52842" rIns="105684" bIns="52842" rtlCol="0">
            <a:spAutoFit/>
          </a:bodyPr>
          <a:lstStyle/>
          <a:p>
            <a:r>
              <a:rPr lang="de-DE" sz="1400" b="1">
                <a:solidFill>
                  <a:prstClr val="black"/>
                </a:solidFill>
              </a:rPr>
              <a:t>DER</a:t>
            </a:r>
          </a:p>
        </p:txBody>
      </p:sp>
      <p:sp>
        <p:nvSpPr>
          <p:cNvPr id="10" name="Textfeld 9"/>
          <p:cNvSpPr txBox="1">
            <a:spLocks/>
          </p:cNvSpPr>
          <p:nvPr/>
        </p:nvSpPr>
        <p:spPr>
          <a:xfrm rot="2700000">
            <a:off x="4357490" y="7666174"/>
            <a:ext cx="1026000" cy="537603"/>
          </a:xfrm>
          <a:prstGeom prst="rect">
            <a:avLst/>
          </a:prstGeom>
          <a:noFill/>
        </p:spPr>
        <p:txBody>
          <a:bodyPr wrap="square" lIns="105684" tIns="52842" rIns="105684" bIns="52842" rtlCol="0">
            <a:spAutoFit/>
          </a:bodyPr>
          <a:lstStyle/>
          <a:p>
            <a:r>
              <a:rPr lang="de-DE" sz="1400" b="1">
                <a:solidFill>
                  <a:prstClr val="black"/>
                </a:solidFill>
              </a:rPr>
              <a:t>Customer </a:t>
            </a:r>
            <a:r>
              <a:rPr lang="de-DE" sz="1400" b="1" err="1">
                <a:solidFill>
                  <a:prstClr val="black"/>
                </a:solidFill>
              </a:rPr>
              <a:t>Premise</a:t>
            </a:r>
            <a:endParaRPr lang="de-DE" sz="1400" b="1">
              <a:solidFill>
                <a:prstClr val="black"/>
              </a:solidFill>
            </a:endParaRPr>
          </a:p>
        </p:txBody>
      </p:sp>
      <p:graphicFrame>
        <p:nvGraphicFramePr>
          <p:cNvPr id="13" name="Tabelle 12"/>
          <p:cNvGraphicFramePr>
            <a:graphicFrameLocks noGrp="1"/>
          </p:cNvGraphicFramePr>
          <p:nvPr/>
        </p:nvGraphicFramePr>
        <p:xfrm>
          <a:off x="5517232" y="2123729"/>
          <a:ext cx="1080120" cy="4821766"/>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20000"/>
                    </a:ext>
                  </a:extLst>
                </a:gridCol>
              </a:tblGrid>
              <a:tr h="792088">
                <a:tc>
                  <a:txBody>
                    <a:bodyPr/>
                    <a:lstStyle/>
                    <a:p>
                      <a:r>
                        <a:rPr lang="de-DE" sz="1400"/>
                        <a:t>Market</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Enterprise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Operation</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Station</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Field</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err="1"/>
                        <a:t>Process</a:t>
                      </a:r>
                      <a:endParaRPr lang="de-DE" sz="1400"/>
                    </a:p>
                  </a:txBody>
                  <a:tcPr marL="103680" marR="103680" marT="54261" marB="54261" anchor="ctr"/>
                </a:tc>
                <a:extLst>
                  <a:ext uri="{0D108BD9-81ED-4DB2-BD59-A6C34878D82A}">
                    <a16:rowId xmlns:a16="http://schemas.microsoft.com/office/drawing/2014/main" val="10005"/>
                  </a:ext>
                </a:extLst>
              </a:tr>
            </a:tbl>
          </a:graphicData>
        </a:graphic>
      </p:graphicFrame>
      <p:graphicFrame>
        <p:nvGraphicFramePr>
          <p:cNvPr id="14" name="Tabelle 13"/>
          <p:cNvGraphicFramePr>
            <a:graphicFrameLocks noGrp="1"/>
          </p:cNvGraphicFramePr>
          <p:nvPr/>
        </p:nvGraphicFramePr>
        <p:xfrm>
          <a:off x="332657" y="7020273"/>
          <a:ext cx="4824535" cy="384071"/>
        </p:xfrm>
        <a:graphic>
          <a:graphicData uri="http://schemas.openxmlformats.org/drawingml/2006/table">
            <a:tbl>
              <a:tblPr firstRow="1" bandRow="1">
                <a:tableStyleId>{2D5ABB26-0587-4C30-8999-92F81FD0307C}</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384071">
                <a:tc>
                  <a:txBody>
                    <a:bodyPr/>
                    <a:lstStyle/>
                    <a:p>
                      <a:pPr algn="ctr"/>
                      <a:r>
                        <a:rPr lang="de-DE" sz="1400"/>
                        <a:t>1</a:t>
                      </a:r>
                    </a:p>
                  </a:txBody>
                  <a:tcPr marL="103680" marR="103680" marT="54261" marB="54261" anchor="ctr"/>
                </a:tc>
                <a:tc>
                  <a:txBody>
                    <a:bodyPr/>
                    <a:lstStyle/>
                    <a:p>
                      <a:pPr algn="ctr"/>
                      <a:r>
                        <a:rPr lang="de-DE" sz="1400"/>
                        <a:t>2</a:t>
                      </a:r>
                    </a:p>
                  </a:txBody>
                  <a:tcPr marL="103680" marR="103680" marT="54261" marB="54261" anchor="ctr"/>
                </a:tc>
                <a:tc>
                  <a:txBody>
                    <a:bodyPr/>
                    <a:lstStyle/>
                    <a:p>
                      <a:pPr algn="ctr"/>
                      <a:r>
                        <a:rPr lang="de-DE" sz="1400"/>
                        <a:t>3</a:t>
                      </a:r>
                    </a:p>
                  </a:txBody>
                  <a:tcPr marL="103680" marR="103680" marT="54261" marB="54261" anchor="ctr"/>
                </a:tc>
                <a:tc>
                  <a:txBody>
                    <a:bodyPr/>
                    <a:lstStyle/>
                    <a:p>
                      <a:pPr algn="ctr"/>
                      <a:r>
                        <a:rPr lang="de-DE" sz="1400"/>
                        <a:t>4</a:t>
                      </a:r>
                    </a:p>
                  </a:txBody>
                  <a:tcPr marL="103680" marR="103680" marT="54261" marB="54261" anchor="ctr"/>
                </a:tc>
                <a:tc>
                  <a:txBody>
                    <a:bodyPr/>
                    <a:lstStyle/>
                    <a:p>
                      <a:pPr algn="ctr"/>
                      <a:r>
                        <a:rPr lang="de-DE" sz="1400"/>
                        <a:t>5</a:t>
                      </a:r>
                    </a:p>
                  </a:txBody>
                  <a:tcPr marL="103680" marR="103680" marT="54261" marB="54261" anchor="ctr"/>
                </a:tc>
                <a:extLst>
                  <a:ext uri="{0D108BD9-81ED-4DB2-BD59-A6C34878D82A}">
                    <a16:rowId xmlns:a16="http://schemas.microsoft.com/office/drawing/2014/main" val="10000"/>
                  </a:ext>
                </a:extLst>
              </a:tr>
            </a:tbl>
          </a:graphicData>
        </a:graphic>
      </p:graphicFrame>
      <p:graphicFrame>
        <p:nvGraphicFramePr>
          <p:cNvPr id="15" name="Tabelle 14"/>
          <p:cNvGraphicFramePr>
            <a:graphicFrameLocks noGrp="1"/>
          </p:cNvGraphicFramePr>
          <p:nvPr/>
        </p:nvGraphicFramePr>
        <p:xfrm>
          <a:off x="5157193" y="2123729"/>
          <a:ext cx="337535" cy="4821766"/>
        </p:xfrm>
        <a:graphic>
          <a:graphicData uri="http://schemas.openxmlformats.org/drawingml/2006/table">
            <a:tbl>
              <a:tblPr firstRow="1" bandRow="1">
                <a:tableStyleId>{2D5ABB26-0587-4C30-8999-92F81FD0307C}</a:tableStyleId>
              </a:tblPr>
              <a:tblGrid>
                <a:gridCol w="337535">
                  <a:extLst>
                    <a:ext uri="{9D8B030D-6E8A-4147-A177-3AD203B41FA5}">
                      <a16:colId xmlns:a16="http://schemas.microsoft.com/office/drawing/2014/main" val="20000"/>
                    </a:ext>
                  </a:extLst>
                </a:gridCol>
              </a:tblGrid>
              <a:tr h="792088">
                <a:tc>
                  <a:txBody>
                    <a:bodyPr/>
                    <a:lstStyle/>
                    <a:p>
                      <a:r>
                        <a:rPr lang="de-DE" sz="1400"/>
                        <a:t>f</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d</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c</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b</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a:t>a</a:t>
                      </a:r>
                    </a:p>
                  </a:txBody>
                  <a:tcPr marL="103680" marR="103680" marT="54261" marB="5426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1386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04664" y="395536"/>
            <a:ext cx="6048672" cy="369332"/>
          </a:xfrm>
          <a:prstGeom prst="rect">
            <a:avLst/>
          </a:prstGeom>
        </p:spPr>
        <p:txBody>
          <a:bodyPr wrap="square">
            <a:spAutoFit/>
          </a:bodyPr>
          <a:lstStyle/>
          <a:p>
            <a:pPr algn="just"/>
            <a:r>
              <a:rPr lang="de-DE" b="1">
                <a:solidFill>
                  <a:prstClr val="black"/>
                </a:solidFill>
              </a:rPr>
              <a:t>Legend Layer B:</a:t>
            </a:r>
            <a:endParaRPr lang="en-US">
              <a:solidFill>
                <a:prstClr val="black"/>
              </a:solidFill>
            </a:endParaRPr>
          </a:p>
        </p:txBody>
      </p:sp>
      <p:graphicFrame>
        <p:nvGraphicFramePr>
          <p:cNvPr id="3" name="Tabelle 2"/>
          <p:cNvGraphicFramePr>
            <a:graphicFrameLocks noGrp="1"/>
          </p:cNvGraphicFramePr>
          <p:nvPr/>
        </p:nvGraphicFramePr>
        <p:xfrm>
          <a:off x="281136" y="1043608"/>
          <a:ext cx="6172200" cy="3168352"/>
        </p:xfrm>
        <a:graphic>
          <a:graphicData uri="http://schemas.openxmlformats.org/drawingml/2006/table">
            <a:tbl>
              <a:tblPr firstRow="1" firstCol="1" bandRow="1">
                <a:tableStyleId>{5940675A-B579-460E-94D1-54222C63F5DA}</a:tableStyleId>
              </a:tblPr>
              <a:tblGrid>
                <a:gridCol w="1347664">
                  <a:extLst>
                    <a:ext uri="{9D8B030D-6E8A-4147-A177-3AD203B41FA5}">
                      <a16:colId xmlns:a16="http://schemas.microsoft.com/office/drawing/2014/main" val="20000"/>
                    </a:ext>
                  </a:extLst>
                </a:gridCol>
                <a:gridCol w="4824536">
                  <a:extLst>
                    <a:ext uri="{9D8B030D-6E8A-4147-A177-3AD203B41FA5}">
                      <a16:colId xmlns:a16="http://schemas.microsoft.com/office/drawing/2014/main" val="20001"/>
                    </a:ext>
                  </a:extLst>
                </a:gridCol>
              </a:tblGrid>
              <a:tr h="182880">
                <a:tc>
                  <a:txBody>
                    <a:bodyPr/>
                    <a:lstStyle/>
                    <a:p>
                      <a:pPr>
                        <a:spcAft>
                          <a:spcPts val="0"/>
                        </a:spcAft>
                      </a:pPr>
                      <a:r>
                        <a:rPr lang="en-US" sz="1200" b="1">
                          <a:effectLst/>
                        </a:rPr>
                        <a:t>Symbol</a:t>
                      </a:r>
                      <a:endParaRPr lang="en-US" sz="1200" b="1">
                        <a:effectLst/>
                        <a:latin typeface="Arial"/>
                        <a:ea typeface="Times New Roman"/>
                        <a:cs typeface="Times New Roman"/>
                      </a:endParaRPr>
                    </a:p>
                  </a:txBody>
                  <a:tcPr marL="68166" marR="68166" marT="0" marB="0"/>
                </a:tc>
                <a:tc>
                  <a:txBody>
                    <a:bodyPr/>
                    <a:lstStyle/>
                    <a:p>
                      <a:pPr>
                        <a:spcAft>
                          <a:spcPts val="0"/>
                        </a:spcAft>
                      </a:pPr>
                      <a:r>
                        <a:rPr lang="en-US" sz="1200" b="1">
                          <a:effectLst/>
                        </a:rPr>
                        <a:t>Description</a:t>
                      </a:r>
                      <a:endParaRPr lang="en-US" sz="1200" b="1">
                        <a:effectLst/>
                        <a:latin typeface="Arial"/>
                        <a:ea typeface="Times New Roman"/>
                        <a:cs typeface="Times New Roman"/>
                      </a:endParaRPr>
                    </a:p>
                  </a:txBody>
                  <a:tcPr marL="68166" marR="68166" marT="0" marB="0"/>
                </a:tc>
                <a:extLst>
                  <a:ext uri="{0D108BD9-81ED-4DB2-BD59-A6C34878D82A}">
                    <a16:rowId xmlns:a16="http://schemas.microsoft.com/office/drawing/2014/main" val="10000"/>
                  </a:ext>
                </a:extLst>
              </a:tr>
              <a:tr h="1545312">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err="1">
                          <a:effectLst/>
                          <a:latin typeface="Arial"/>
                          <a:ea typeface="Times New Roman"/>
                          <a:cs typeface="Times New Roman"/>
                        </a:rPr>
                        <a:t>component</a:t>
                      </a:r>
                      <a:r>
                        <a:rPr lang="de-DE" sz="1200">
                          <a:effectLst/>
                          <a:latin typeface="Arial"/>
                          <a:ea typeface="Times New Roman"/>
                          <a:cs typeface="Times New Roman"/>
                        </a:rPr>
                        <a:t> (</a:t>
                      </a:r>
                      <a:r>
                        <a:rPr lang="de-DE" sz="1200" err="1">
                          <a:effectLst/>
                          <a:latin typeface="Arial"/>
                          <a:ea typeface="Times New Roman"/>
                          <a:cs typeface="Times New Roman"/>
                        </a:rPr>
                        <a:t>from</a:t>
                      </a:r>
                      <a:r>
                        <a:rPr lang="de-DE" sz="1200" baseline="0">
                          <a:effectLst/>
                          <a:latin typeface="Arial"/>
                          <a:ea typeface="Times New Roman"/>
                          <a:cs typeface="Times New Roman"/>
                        </a:rPr>
                        <a:t> </a:t>
                      </a:r>
                      <a:r>
                        <a:rPr lang="de-DE" sz="1200" baseline="0" err="1">
                          <a:effectLst/>
                          <a:latin typeface="Arial"/>
                          <a:ea typeface="Times New Roman"/>
                          <a:cs typeface="Times New Roman"/>
                        </a:rPr>
                        <a:t>Component</a:t>
                      </a:r>
                      <a:r>
                        <a:rPr lang="de-DE" sz="1200" baseline="0">
                          <a:effectLst/>
                          <a:latin typeface="Arial"/>
                          <a:ea typeface="Times New Roman"/>
                          <a:cs typeface="Times New Roman"/>
                        </a:rPr>
                        <a:t> Layer)</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1"/>
                  </a:ext>
                </a:extLst>
              </a:tr>
              <a:tr h="648072">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Arial"/>
                          <a:ea typeface="Times New Roman"/>
                          <a:cs typeface="Times New Roman"/>
                        </a:rPr>
                        <a:t>communication protocols for the data exchange</a:t>
                      </a:r>
                      <a:r>
                        <a:rPr lang="en-US" sz="1200" baseline="0">
                          <a:effectLst/>
                          <a:latin typeface="Arial"/>
                          <a:ea typeface="Times New Roman"/>
                          <a:cs typeface="Times New Roman"/>
                        </a:rPr>
                        <a:t> (area)</a:t>
                      </a:r>
                      <a:r>
                        <a:rPr lang="de-DE" sz="1200" baseline="0">
                          <a:effectLst/>
                          <a:latin typeface="Arial"/>
                          <a:ea typeface="Times New Roman"/>
                          <a:cs typeface="Times New Roman"/>
                        </a:rPr>
                        <a:t> </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2"/>
                  </a:ext>
                </a:extLst>
              </a:tr>
              <a:tr h="79208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en-US" sz="1200">
                          <a:effectLst/>
                          <a:latin typeface="Arial"/>
                          <a:ea typeface="Times New Roman"/>
                          <a:cs typeface="Times New Roman"/>
                        </a:rPr>
                        <a:t>communication protocols for the data exchange (point-to-point)</a:t>
                      </a:r>
                    </a:p>
                  </a:txBody>
                  <a:tcPr marL="68166" marR="68166" marT="0" marB="0" anchor="ctr"/>
                </a:tc>
                <a:extLst>
                  <a:ext uri="{0D108BD9-81ED-4DB2-BD59-A6C34878D82A}">
                    <a16:rowId xmlns:a16="http://schemas.microsoft.com/office/drawing/2014/main" val="10003"/>
                  </a:ext>
                </a:extLst>
              </a:tr>
            </a:tbl>
          </a:graphicData>
        </a:graphic>
      </p:graphicFrame>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64" y="1331640"/>
            <a:ext cx="4953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66" y="1750740"/>
            <a:ext cx="4857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738" y="1293540"/>
            <a:ext cx="352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504" y="2291235"/>
            <a:ext cx="4762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461" y="1824511"/>
            <a:ext cx="5143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36" y="2915819"/>
            <a:ext cx="11334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823" y="3491882"/>
            <a:ext cx="952500" cy="62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795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Use</a:t>
            </a:r>
            <a:r>
              <a:rPr lang="de-DE" dirty="0"/>
              <a:t> </a:t>
            </a:r>
            <a:r>
              <a:rPr lang="de-DE" dirty="0" err="1"/>
              <a:t>case</a:t>
            </a:r>
            <a:r>
              <a:rPr lang="de-DE" dirty="0"/>
              <a:t>/SGAM-Template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65B11-BED3-9B40-B676-FC8039975DA2}"/>
              </a:ext>
            </a:extLst>
          </p:cNvPr>
          <p:cNvSpPr>
            <a:spLocks noGrp="1"/>
          </p:cNvSpPr>
          <p:nvPr>
            <p:ph type="title"/>
          </p:nvPr>
        </p:nvSpPr>
        <p:spPr>
          <a:xfrm>
            <a:off x="342900" y="366184"/>
            <a:ext cx="6172200" cy="605416"/>
          </a:xfrm>
        </p:spPr>
        <p:txBody>
          <a:bodyPr>
            <a:normAutofit/>
          </a:bodyPr>
          <a:lstStyle/>
          <a:p>
            <a:r>
              <a:rPr lang="es-ES" sz="3200" err="1"/>
              <a:t>Scope</a:t>
            </a:r>
            <a:r>
              <a:rPr lang="es-ES" sz="3200"/>
              <a:t> and </a:t>
            </a:r>
            <a:r>
              <a:rPr lang="es-ES" sz="3200" err="1"/>
              <a:t>objectives</a:t>
            </a:r>
            <a:r>
              <a:rPr lang="es-ES" sz="3200"/>
              <a:t> of [UC </a:t>
            </a:r>
            <a:r>
              <a:rPr lang="es-ES" sz="3200" err="1"/>
              <a:t>name</a:t>
            </a:r>
            <a:r>
              <a:rPr lang="es-ES" sz="3200"/>
              <a:t>] </a:t>
            </a:r>
            <a:endParaRPr lang="en-GB" sz="3200"/>
          </a:p>
        </p:txBody>
      </p:sp>
      <p:graphicFrame>
        <p:nvGraphicFramePr>
          <p:cNvPr id="5" name="Marcador de contenido 4">
            <a:extLst>
              <a:ext uri="{FF2B5EF4-FFF2-40B4-BE49-F238E27FC236}">
                <a16:creationId xmlns:a16="http://schemas.microsoft.com/office/drawing/2014/main" id="{31235094-8305-5448-AE1E-6EC0034F6FFA}"/>
              </a:ext>
            </a:extLst>
          </p:cNvPr>
          <p:cNvGraphicFramePr>
            <a:graphicFrameLocks noGrp="1"/>
          </p:cNvGraphicFramePr>
          <p:nvPr>
            <p:ph idx="1"/>
            <p:extLst>
              <p:ext uri="{D42A27DB-BD31-4B8C-83A1-F6EECF244321}">
                <p14:modId xmlns:p14="http://schemas.microsoft.com/office/powerpoint/2010/main" val="255764765"/>
              </p:ext>
            </p:extLst>
          </p:nvPr>
        </p:nvGraphicFramePr>
        <p:xfrm>
          <a:off x="548680" y="1259632"/>
          <a:ext cx="5424170" cy="4608512"/>
        </p:xfrm>
        <a:graphic>
          <a:graphicData uri="http://schemas.openxmlformats.org/drawingml/2006/table">
            <a:tbl>
              <a:tblPr firstRow="1" firstCol="1" bandRow="1"/>
              <a:tblGrid>
                <a:gridCol w="1373505">
                  <a:extLst>
                    <a:ext uri="{9D8B030D-6E8A-4147-A177-3AD203B41FA5}">
                      <a16:colId xmlns:a16="http://schemas.microsoft.com/office/drawing/2014/main" val="3180323007"/>
                    </a:ext>
                  </a:extLst>
                </a:gridCol>
                <a:gridCol w="4050665">
                  <a:extLst>
                    <a:ext uri="{9D8B030D-6E8A-4147-A177-3AD203B41FA5}">
                      <a16:colId xmlns:a16="http://schemas.microsoft.com/office/drawing/2014/main" val="3161215544"/>
                    </a:ext>
                  </a:extLst>
                </a:gridCol>
              </a:tblGrid>
              <a:tr h="466029">
                <a:tc>
                  <a:txBody>
                    <a:bodyPr/>
                    <a:lstStyle/>
                    <a:p>
                      <a:pPr algn="just">
                        <a:spcAft>
                          <a:spcPts val="0"/>
                        </a:spcAft>
                      </a:pPr>
                      <a:r>
                        <a:rPr lang="en-GB" sz="900" b="1" i="1">
                          <a:solidFill>
                            <a:srgbClr val="000000"/>
                          </a:solidFill>
                          <a:effectLst/>
                          <a:latin typeface="Arial" panose="020B0604020202020204" pitchFamily="34" charset="0"/>
                          <a:ea typeface="Century Gothic" panose="020B0502020202020204" pitchFamily="34" charset="0"/>
                          <a:cs typeface="Arial" panose="020B0604020202020204" pitchFamily="34" charset="0"/>
                        </a:rPr>
                        <a:t>Name</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algn="just">
                        <a:spcAft>
                          <a:spcPts val="0"/>
                        </a:spcAft>
                      </a:pPr>
                      <a:r>
                        <a:rPr lang="en-GB" sz="1000" b="1">
                          <a:solidFill>
                            <a:srgbClr val="000000"/>
                          </a:solidFill>
                          <a:effectLst/>
                          <a:latin typeface="Arial" panose="020B0604020202020204" pitchFamily="34" charset="0"/>
                          <a:ea typeface="Century Gothic" panose="020B0502020202020204" pitchFamily="34" charset="0"/>
                          <a:cs typeface="Arial" panose="020B0604020202020204" pitchFamily="34" charset="0"/>
                        </a:rPr>
                        <a:t> </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772027403"/>
                  </a:ext>
                </a:extLst>
              </a:tr>
              <a:tr h="345207">
                <a:tc>
                  <a:txBody>
                    <a:bodyPr/>
                    <a:lstStyle/>
                    <a:p>
                      <a:pPr algn="just">
                        <a:spcAft>
                          <a:spcPts val="0"/>
                        </a:spcAft>
                      </a:pPr>
                      <a:r>
                        <a:rPr lang="en-GB" sz="900" b="1" i="1">
                          <a:solidFill>
                            <a:srgbClr val="000000"/>
                          </a:solidFill>
                          <a:effectLst/>
                          <a:latin typeface="Arial" panose="020B0604020202020204" pitchFamily="34" charset="0"/>
                          <a:ea typeface="Century Gothic" panose="020B0502020202020204" pitchFamily="34" charset="0"/>
                          <a:cs typeface="Arial" panose="020B0604020202020204" pitchFamily="34" charset="0"/>
                        </a:rPr>
                        <a:t>Scope</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nchor="ctr">
                    <a:lnL>
                      <a:noFill/>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a:noFill/>
                    </a:lnB>
                    <a:solidFill>
                      <a:srgbClr val="FFFFFF"/>
                    </a:solidFill>
                  </a:tcPr>
                </a:tc>
                <a:tc>
                  <a:txBody>
                    <a:bodyPr/>
                    <a:lstStyle/>
                    <a:p>
                      <a:pPr>
                        <a:spcAft>
                          <a:spcPts val="0"/>
                        </a:spcAft>
                      </a:pPr>
                      <a:r>
                        <a:rPr lang="en-GB" sz="1000" dirty="0">
                          <a:solidFill>
                            <a:srgbClr val="000000"/>
                          </a:solidFill>
                          <a:effectLst/>
                          <a:latin typeface="Arial" panose="020B0604020202020204" pitchFamily="34" charset="0"/>
                          <a:ea typeface="Century Gothic" panose="020B0502020202020204" pitchFamily="34" charset="0"/>
                          <a:cs typeface="Calibri" panose="020F0502020204030204" pitchFamily="34" charset="0"/>
                        </a:rPr>
                        <a:t>The scope defines the limits/boundaries of the use case. </a:t>
                      </a:r>
                      <a:endParaRPr lang="es-ES" sz="1200" dirty="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746678236"/>
                  </a:ext>
                </a:extLst>
              </a:tr>
              <a:tr h="345207">
                <a:tc>
                  <a:txBody>
                    <a:bodyPr/>
                    <a:lstStyle/>
                    <a:p>
                      <a:pPr algn="just">
                        <a:spcAft>
                          <a:spcPts val="0"/>
                        </a:spcAft>
                      </a:pPr>
                      <a:r>
                        <a:rPr lang="en-GB" sz="900" b="1" i="1">
                          <a:solidFill>
                            <a:srgbClr val="000000"/>
                          </a:solidFill>
                          <a:effectLst/>
                          <a:latin typeface="Arial" panose="020B0604020202020204" pitchFamily="34" charset="0"/>
                          <a:ea typeface="Century Gothic" panose="020B0502020202020204" pitchFamily="34" charset="0"/>
                          <a:cs typeface="Arial" panose="020B0604020202020204" pitchFamily="34" charset="0"/>
                        </a:rPr>
                        <a:t>Objective</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nchor="ctr">
                    <a:lnL>
                      <a:noFill/>
                    </a:lnL>
                    <a:lnR w="12700" cap="flat" cmpd="sng" algn="ctr">
                      <a:solidFill>
                        <a:srgbClr val="666666"/>
                      </a:solidFill>
                      <a:prstDash val="solid"/>
                      <a:round/>
                      <a:headEnd type="none" w="med" len="med"/>
                      <a:tailEnd type="none" w="med" len="med"/>
                    </a:lnR>
                    <a:lnT>
                      <a:noFill/>
                    </a:lnT>
                    <a:lnB>
                      <a:noFill/>
                    </a:lnB>
                    <a:solidFill>
                      <a:srgbClr val="FFFFFF"/>
                    </a:solidFill>
                  </a:tcPr>
                </a:tc>
                <a:tc>
                  <a:txBody>
                    <a:bodyPr/>
                    <a:lstStyle/>
                    <a:p>
                      <a:pPr>
                        <a:spcAft>
                          <a:spcPts val="0"/>
                        </a:spcAft>
                      </a:pPr>
                      <a:r>
                        <a:rPr lang="en-GB" sz="1000" dirty="0">
                          <a:solidFill>
                            <a:srgbClr val="000000"/>
                          </a:solidFill>
                          <a:effectLst/>
                          <a:latin typeface="Arial" panose="020B0604020202020204" pitchFamily="34" charset="0"/>
                          <a:ea typeface="Century Gothic" panose="020B0502020202020204" pitchFamily="34" charset="0"/>
                          <a:cs typeface="Calibri" panose="020F0502020204030204" pitchFamily="34" charset="0"/>
                        </a:rPr>
                        <a:t>Lists the objectives of the use case.</a:t>
                      </a:r>
                      <a:endParaRPr lang="es-ES" sz="1200" dirty="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299306529"/>
                  </a:ext>
                </a:extLst>
              </a:tr>
              <a:tr h="1726034">
                <a:tc>
                  <a:txBody>
                    <a:bodyPr/>
                    <a:lstStyle/>
                    <a:p>
                      <a:pPr algn="just">
                        <a:spcAft>
                          <a:spcPts val="0"/>
                        </a:spcAft>
                      </a:pPr>
                      <a:r>
                        <a:rPr lang="en-GB" sz="900" b="1" i="1">
                          <a:solidFill>
                            <a:srgbClr val="000000"/>
                          </a:solidFill>
                          <a:effectLst/>
                          <a:latin typeface="Arial" panose="020B0604020202020204" pitchFamily="34" charset="0"/>
                          <a:ea typeface="Century Gothic" panose="020B0502020202020204" pitchFamily="34" charset="0"/>
                          <a:cs typeface="Arial" panose="020B0604020202020204" pitchFamily="34" charset="0"/>
                        </a:rPr>
                        <a:t>Related Grid Problems</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nchor="ctr">
                    <a:lnL>
                      <a:noFill/>
                    </a:lnL>
                    <a:lnR w="12700" cap="flat" cmpd="sng" algn="ctr">
                      <a:solidFill>
                        <a:srgbClr val="666666"/>
                      </a:solidFill>
                      <a:prstDash val="solid"/>
                      <a:round/>
                      <a:headEnd type="none" w="med" len="med"/>
                      <a:tailEnd type="none" w="med" len="med"/>
                    </a:lnR>
                    <a:lnT>
                      <a:noFill/>
                    </a:lnT>
                    <a:lnB>
                      <a:noFill/>
                    </a:lnB>
                    <a:solidFill>
                      <a:srgbClr val="FFFFFF"/>
                    </a:solidFill>
                  </a:tcPr>
                </a:tc>
                <a:tc>
                  <a:txBody>
                    <a:bodyPr/>
                    <a:lstStyle/>
                    <a:p>
                      <a:pPr>
                        <a:spcAft>
                          <a:spcPts val="0"/>
                        </a:spcAft>
                      </a:pPr>
                      <a:r>
                        <a:rPr lang="en-GB" sz="1000">
                          <a:solidFill>
                            <a:srgbClr val="000000"/>
                          </a:solidFill>
                          <a:effectLst/>
                          <a:latin typeface="Arial" panose="020B0604020202020204" pitchFamily="34" charset="0"/>
                          <a:ea typeface="Century Gothic" panose="020B0502020202020204" pitchFamily="34" charset="0"/>
                          <a:cs typeface="Calibri" panose="020F0502020204030204" pitchFamily="34" charset="0"/>
                        </a:rPr>
                        <a:t>Provides a description or reference with some rationale for the suggested use case. Usually the business case is related to several use cases. Therefore, an external reference or link to a business case/business requirements might be more efficient and can be added here. </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142834456"/>
                  </a:ext>
                </a:extLst>
              </a:tr>
              <a:tr h="1035621">
                <a:tc>
                  <a:txBody>
                    <a:bodyPr/>
                    <a:lstStyle/>
                    <a:p>
                      <a:pPr algn="just">
                        <a:spcAft>
                          <a:spcPts val="0"/>
                        </a:spcAft>
                      </a:pPr>
                      <a:r>
                        <a:rPr lang="en-GB" sz="900" b="1" i="1">
                          <a:solidFill>
                            <a:srgbClr val="000000"/>
                          </a:solidFill>
                          <a:effectLst/>
                          <a:latin typeface="Arial" panose="020B0604020202020204" pitchFamily="34" charset="0"/>
                          <a:ea typeface="Century Gothic" panose="020B0502020202020204" pitchFamily="34" charset="0"/>
                          <a:cs typeface="Calibri" panose="020F0502020204030204" pitchFamily="34" charset="0"/>
                        </a:rPr>
                        <a:t>Relation to other use cases </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p>
                      <a:pPr algn="just">
                        <a:spcAft>
                          <a:spcPts val="0"/>
                        </a:spcAft>
                      </a:pPr>
                      <a:r>
                        <a:rPr lang="en-GB" sz="900" b="1" i="1">
                          <a:solidFill>
                            <a:srgbClr val="000000"/>
                          </a:solidFill>
                          <a:effectLst/>
                          <a:latin typeface="Arial" panose="020B0604020202020204" pitchFamily="34" charset="0"/>
                          <a:ea typeface="Century Gothic" panose="020B0502020202020204" pitchFamily="34" charset="0"/>
                          <a:cs typeface="Arial" panose="020B0604020202020204" pitchFamily="34" charset="0"/>
                        </a:rPr>
                        <a:t> </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nchor="ctr">
                    <a:lnL>
                      <a:noFill/>
                    </a:lnL>
                    <a:lnR w="12700" cap="flat" cmpd="sng" algn="ctr">
                      <a:solidFill>
                        <a:srgbClr val="666666"/>
                      </a:solidFill>
                      <a:prstDash val="solid"/>
                      <a:round/>
                      <a:headEnd type="none" w="med" len="med"/>
                      <a:tailEnd type="none" w="med" len="med"/>
                    </a:lnR>
                    <a:lnT>
                      <a:noFill/>
                    </a:lnT>
                    <a:lnB>
                      <a:noFill/>
                    </a:lnB>
                    <a:solidFill>
                      <a:srgbClr val="FFFFFF"/>
                    </a:solidFill>
                  </a:tcPr>
                </a:tc>
                <a:tc>
                  <a:txBody>
                    <a:bodyPr/>
                    <a:lstStyle/>
                    <a:p>
                      <a:pPr>
                        <a:spcAft>
                          <a:spcPts val="0"/>
                        </a:spcAft>
                      </a:pPr>
                      <a:r>
                        <a:rPr lang="en-GB" sz="1000">
                          <a:solidFill>
                            <a:srgbClr val="000000"/>
                          </a:solidFill>
                          <a:effectLst/>
                          <a:latin typeface="Arial" panose="020B0604020202020204" pitchFamily="34" charset="0"/>
                          <a:ea typeface="Century Gothic" panose="020B0502020202020204" pitchFamily="34" charset="0"/>
                          <a:cs typeface="Calibri" panose="020F0502020204030204" pitchFamily="34" charset="0"/>
                        </a:rPr>
                        <a:t>Does the use case relate to higher or lower level use cases, e.g. use case concept or business use case? Is there a consistent relationship of refinement (specialization) between roles and actors? </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63244135"/>
                  </a:ext>
                </a:extLst>
              </a:tr>
              <a:tr h="345207">
                <a:tc>
                  <a:txBody>
                    <a:bodyPr/>
                    <a:lstStyle/>
                    <a:p>
                      <a:pPr algn="just">
                        <a:spcAft>
                          <a:spcPts val="0"/>
                        </a:spcAft>
                      </a:pPr>
                      <a:r>
                        <a:rPr lang="en-GB" sz="900" b="1" i="1">
                          <a:solidFill>
                            <a:srgbClr val="000000"/>
                          </a:solidFill>
                          <a:effectLst/>
                          <a:latin typeface="Arial" panose="020B0604020202020204" pitchFamily="34" charset="0"/>
                          <a:ea typeface="Century Gothic" panose="020B0502020202020204" pitchFamily="34" charset="0"/>
                          <a:cs typeface="Calibri" panose="020F0502020204030204" pitchFamily="34" charset="0"/>
                        </a:rPr>
                        <a:t>Viewpoint</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nchor="ctr">
                    <a:lnL>
                      <a:noFill/>
                    </a:lnL>
                    <a:lnR w="12700" cap="flat" cmpd="sng" algn="ctr">
                      <a:solidFill>
                        <a:srgbClr val="666666"/>
                      </a:solidFill>
                      <a:prstDash val="solid"/>
                      <a:round/>
                      <a:headEnd type="none" w="med" len="med"/>
                      <a:tailEnd type="none" w="med" len="med"/>
                    </a:lnR>
                    <a:lnT>
                      <a:noFill/>
                    </a:lnT>
                    <a:lnB>
                      <a:noFill/>
                    </a:lnB>
                    <a:solidFill>
                      <a:srgbClr val="FFFFFF"/>
                    </a:solidFill>
                  </a:tcPr>
                </a:tc>
                <a:tc>
                  <a:txBody>
                    <a:bodyPr/>
                    <a:lstStyle/>
                    <a:p>
                      <a:pPr>
                        <a:spcAft>
                          <a:spcPts val="0"/>
                        </a:spcAft>
                      </a:pPr>
                      <a:r>
                        <a:rPr lang="en-GB" sz="1000">
                          <a:solidFill>
                            <a:srgbClr val="000000"/>
                          </a:solidFill>
                          <a:effectLst/>
                          <a:latin typeface="Arial" panose="020B0604020202020204" pitchFamily="34" charset="0"/>
                          <a:ea typeface="Century Gothic" panose="020B0502020202020204" pitchFamily="34" charset="0"/>
                          <a:cs typeface="Calibri" panose="020F0502020204030204" pitchFamily="34" charset="0"/>
                        </a:rPr>
                        <a:t>Business / Technical </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737767407"/>
                  </a:ext>
                </a:extLst>
              </a:tr>
              <a:tr h="345207">
                <a:tc>
                  <a:txBody>
                    <a:bodyPr/>
                    <a:lstStyle/>
                    <a:p>
                      <a:pPr algn="just">
                        <a:spcAft>
                          <a:spcPts val="0"/>
                        </a:spcAft>
                      </a:pPr>
                      <a:r>
                        <a:rPr lang="en-GB" sz="900" b="1" i="1">
                          <a:solidFill>
                            <a:srgbClr val="000000"/>
                          </a:solidFill>
                          <a:effectLst/>
                          <a:latin typeface="Arial" panose="020B0604020202020204" pitchFamily="34" charset="0"/>
                          <a:ea typeface="Century Gothic" panose="020B0502020202020204" pitchFamily="34" charset="0"/>
                          <a:cs typeface="Calibri" panose="020F0502020204030204" pitchFamily="34" charset="0"/>
                        </a:rPr>
                        <a:t>Type</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nchor="ctr">
                    <a:lnL>
                      <a:noFill/>
                    </a:lnL>
                    <a:lnR w="12700" cap="flat" cmpd="sng" algn="ctr">
                      <a:solidFill>
                        <a:srgbClr val="666666"/>
                      </a:solidFill>
                      <a:prstDash val="solid"/>
                      <a:round/>
                      <a:headEnd type="none" w="med" len="med"/>
                      <a:tailEnd type="none" w="med" len="med"/>
                    </a:lnR>
                    <a:lnT>
                      <a:noFill/>
                    </a:lnT>
                    <a:lnB>
                      <a:noFill/>
                    </a:lnB>
                    <a:solidFill>
                      <a:srgbClr val="FFFFFF"/>
                    </a:solidFill>
                  </a:tcPr>
                </a:tc>
                <a:tc>
                  <a:txBody>
                    <a:bodyPr/>
                    <a:lstStyle/>
                    <a:p>
                      <a:pPr>
                        <a:spcAft>
                          <a:spcPts val="0"/>
                        </a:spcAft>
                      </a:pPr>
                      <a:r>
                        <a:rPr lang="en-GB" sz="1000" dirty="0">
                          <a:solidFill>
                            <a:srgbClr val="000000"/>
                          </a:solidFill>
                          <a:effectLst/>
                          <a:latin typeface="Arial" panose="020B0604020202020204" pitchFamily="34" charset="0"/>
                          <a:ea typeface="Century Gothic" panose="020B0502020202020204" pitchFamily="34" charset="0"/>
                          <a:cs typeface="Calibri" panose="020F0502020204030204" pitchFamily="34" charset="0"/>
                        </a:rPr>
                        <a:t>HLUC / PUC</a:t>
                      </a:r>
                      <a:endParaRPr lang="es-ES" sz="1200" dirty="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199297674"/>
                  </a:ext>
                </a:extLst>
              </a:tr>
            </a:tbl>
          </a:graphicData>
        </a:graphic>
      </p:graphicFrame>
    </p:spTree>
    <p:extLst>
      <p:ext uri="{BB962C8B-B14F-4D97-AF65-F5344CB8AC3E}">
        <p14:creationId xmlns:p14="http://schemas.microsoft.com/office/powerpoint/2010/main" val="251812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65B11-BED3-9B40-B676-FC8039975DA2}"/>
              </a:ext>
            </a:extLst>
          </p:cNvPr>
          <p:cNvSpPr>
            <a:spLocks noGrp="1"/>
          </p:cNvSpPr>
          <p:nvPr>
            <p:ph type="title"/>
          </p:nvPr>
        </p:nvSpPr>
        <p:spPr>
          <a:xfrm>
            <a:off x="342900" y="366184"/>
            <a:ext cx="6172200" cy="605416"/>
          </a:xfrm>
        </p:spPr>
        <p:txBody>
          <a:bodyPr>
            <a:normAutofit/>
          </a:bodyPr>
          <a:lstStyle/>
          <a:p>
            <a:r>
              <a:rPr lang="es-ES" sz="3200" err="1"/>
              <a:t>Narratives</a:t>
            </a:r>
            <a:r>
              <a:rPr lang="es-ES" sz="3200"/>
              <a:t> of [UC </a:t>
            </a:r>
            <a:r>
              <a:rPr lang="es-ES" sz="3200" err="1"/>
              <a:t>name</a:t>
            </a:r>
            <a:r>
              <a:rPr lang="es-ES" sz="3200"/>
              <a:t>]</a:t>
            </a:r>
            <a:endParaRPr lang="en-GB" sz="3200"/>
          </a:p>
        </p:txBody>
      </p:sp>
      <p:graphicFrame>
        <p:nvGraphicFramePr>
          <p:cNvPr id="7" name="Tabla 6">
            <a:extLst>
              <a:ext uri="{FF2B5EF4-FFF2-40B4-BE49-F238E27FC236}">
                <a16:creationId xmlns:a16="http://schemas.microsoft.com/office/drawing/2014/main" id="{18D02E63-0228-0844-A54D-8A38748DD2B7}"/>
              </a:ext>
            </a:extLst>
          </p:cNvPr>
          <p:cNvGraphicFramePr>
            <a:graphicFrameLocks noGrp="1"/>
          </p:cNvGraphicFramePr>
          <p:nvPr>
            <p:extLst>
              <p:ext uri="{D42A27DB-BD31-4B8C-83A1-F6EECF244321}">
                <p14:modId xmlns:p14="http://schemas.microsoft.com/office/powerpoint/2010/main" val="3879702286"/>
              </p:ext>
            </p:extLst>
          </p:nvPr>
        </p:nvGraphicFramePr>
        <p:xfrm>
          <a:off x="709612" y="1331640"/>
          <a:ext cx="5438775" cy="5272516"/>
        </p:xfrm>
        <a:graphic>
          <a:graphicData uri="http://schemas.openxmlformats.org/drawingml/2006/table">
            <a:tbl>
              <a:tblPr/>
              <a:tblGrid>
                <a:gridCol w="5438775">
                  <a:extLst>
                    <a:ext uri="{9D8B030D-6E8A-4147-A177-3AD203B41FA5}">
                      <a16:colId xmlns:a16="http://schemas.microsoft.com/office/drawing/2014/main" val="1020777556"/>
                    </a:ext>
                  </a:extLst>
                </a:gridCol>
              </a:tblGrid>
              <a:tr h="146780">
                <a:tc>
                  <a:txBody>
                    <a:bodyPr/>
                    <a:lstStyle/>
                    <a:p>
                      <a:pPr algn="just">
                        <a:lnSpc>
                          <a:spcPct val="107000"/>
                        </a:lnSpc>
                        <a:spcAft>
                          <a:spcPts val="800"/>
                        </a:spcAft>
                      </a:pPr>
                      <a:r>
                        <a:rPr lang="en-GB" sz="900" b="1" i="1">
                          <a:solidFill>
                            <a:srgbClr val="000000"/>
                          </a:solidFill>
                          <a:effectLst/>
                          <a:latin typeface="Arial" panose="020B0604020202020204" pitchFamily="34" charset="0"/>
                          <a:ea typeface="Century Gothic" panose="020B0502020202020204" pitchFamily="34" charset="0"/>
                          <a:cs typeface="Arial" panose="020B0604020202020204" pitchFamily="34" charset="0"/>
                        </a:rPr>
                        <a:t>Short Description </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15232904"/>
                  </a:ext>
                </a:extLst>
              </a:tr>
              <a:tr h="1348359">
                <a:tc>
                  <a:txBody>
                    <a:bodyPr/>
                    <a:lstStyle/>
                    <a:p>
                      <a:pPr algn="l">
                        <a:lnSpc>
                          <a:spcPct val="107000"/>
                        </a:lnSpc>
                        <a:spcAft>
                          <a:spcPts val="800"/>
                        </a:spcAft>
                      </a:pPr>
                      <a:r>
                        <a:rPr lang="en-GB" sz="900">
                          <a:solidFill>
                            <a:srgbClr val="000000"/>
                          </a:solidFill>
                          <a:effectLst/>
                          <a:latin typeface="Arial" panose="020B0604020202020204" pitchFamily="34" charset="0"/>
                          <a:ea typeface="Century Gothic" panose="020B0502020202020204" pitchFamily="34" charset="0"/>
                          <a:cs typeface="Arial" panose="020B0604020202020204" pitchFamily="34" charset="0"/>
                        </a:rPr>
                        <a:t>Short text intended to summarize the main idea as service for the reader who is searching for a use case or looking for an overview. Recommendation: This short description should have not more than 150 words. The narrative Describes the intent of the actor in performing the use case, relevant actions and explain key concepts on the domain.</a:t>
                      </a:r>
                    </a:p>
                    <a:p>
                      <a:pPr algn="l">
                        <a:lnSpc>
                          <a:spcPct val="107000"/>
                        </a:lnSpc>
                        <a:spcAft>
                          <a:spcPts val="800"/>
                        </a:spcAft>
                      </a:pPr>
                      <a:endParaRPr lang="en-GB" sz="900">
                        <a:solidFill>
                          <a:srgbClr val="000000"/>
                        </a:solidFill>
                        <a:effectLst/>
                        <a:latin typeface="Arial" panose="020B0604020202020204" pitchFamily="34" charset="0"/>
                        <a:ea typeface="Century Gothic" panose="020B0502020202020204" pitchFamily="34" charset="0"/>
                        <a:cs typeface="Arial" panose="020B0604020202020204" pitchFamily="34" charset="0"/>
                      </a:endParaRPr>
                    </a:p>
                    <a:p>
                      <a:pPr algn="l">
                        <a:lnSpc>
                          <a:spcPct val="107000"/>
                        </a:lnSpc>
                        <a:spcAft>
                          <a:spcPts val="800"/>
                        </a:spcAft>
                      </a:pPr>
                      <a:endParaRPr lang="en-GB" sz="900">
                        <a:solidFill>
                          <a:srgbClr val="000000"/>
                        </a:solidFill>
                        <a:effectLst/>
                        <a:latin typeface="Arial" panose="020B0604020202020204" pitchFamily="34" charset="0"/>
                        <a:ea typeface="Century Gothic" panose="020B0502020202020204" pitchFamily="34" charset="0"/>
                        <a:cs typeface="Arial" panose="020B0604020202020204" pitchFamily="34" charset="0"/>
                      </a:endParaRPr>
                    </a:p>
                    <a:p>
                      <a:pPr algn="l">
                        <a:lnSpc>
                          <a:spcPct val="107000"/>
                        </a:lnSpc>
                        <a:spcAft>
                          <a:spcPts val="800"/>
                        </a:spcAft>
                      </a:pP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40518"/>
                  </a:ext>
                </a:extLst>
              </a:tr>
              <a:tr h="146780">
                <a:tc>
                  <a:txBody>
                    <a:bodyPr/>
                    <a:lstStyle/>
                    <a:p>
                      <a:pPr algn="just">
                        <a:lnSpc>
                          <a:spcPct val="107000"/>
                        </a:lnSpc>
                        <a:spcAft>
                          <a:spcPts val="800"/>
                        </a:spcAft>
                      </a:pPr>
                      <a:r>
                        <a:rPr lang="en-GB" sz="900" b="1" i="1">
                          <a:solidFill>
                            <a:srgbClr val="000000"/>
                          </a:solidFill>
                          <a:effectLst/>
                          <a:latin typeface="Arial" panose="020B0604020202020204" pitchFamily="34" charset="0"/>
                          <a:ea typeface="Century Gothic" panose="020B0502020202020204" pitchFamily="34" charset="0"/>
                          <a:cs typeface="Arial" panose="020B0604020202020204" pitchFamily="34" charset="0"/>
                        </a:rPr>
                        <a:t>Complete Description </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02449858"/>
                  </a:ext>
                </a:extLst>
              </a:tr>
              <a:tr h="3278077">
                <a:tc>
                  <a:txBody>
                    <a:bodyPr/>
                    <a:lstStyle/>
                    <a:p>
                      <a:pPr>
                        <a:lnSpc>
                          <a:spcPct val="107000"/>
                        </a:lnSpc>
                        <a:spcAft>
                          <a:spcPts val="0"/>
                        </a:spcAft>
                      </a:pPr>
                      <a:r>
                        <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rPr>
                        <a:t>Provides a complete narrative of the use case from a user’s point of view, describing what occurs when, why, with what expectation, and under what conditions. This narrative should be written in plain text so that non-domain experts can understand it. The complete description of the Use Case can range from a few sentences to a few pages. </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p>
                      <a:pPr>
                        <a:lnSpc>
                          <a:spcPct val="107000"/>
                        </a:lnSpc>
                        <a:spcAft>
                          <a:spcPts val="0"/>
                        </a:spcAft>
                      </a:pPr>
                      <a:r>
                        <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rPr>
                        <a:t> </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p>
                      <a:pPr>
                        <a:lnSpc>
                          <a:spcPct val="107000"/>
                        </a:lnSpc>
                        <a:spcAft>
                          <a:spcPts val="0"/>
                        </a:spcAft>
                      </a:pPr>
                      <a:r>
                        <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rPr>
                        <a:t>This section often helps the domain expert to think through the user requirements for the function before getting into the details required by the next sections of the Use Case. </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p>
                      <a:pPr>
                        <a:lnSpc>
                          <a:spcPct val="107000"/>
                        </a:lnSpc>
                        <a:spcAft>
                          <a:spcPts val="0"/>
                        </a:spcAft>
                      </a:pPr>
                      <a:r>
                        <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rPr>
                        <a:t> </a:t>
                      </a: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endParaRPr>
                    </a:p>
                    <a:p>
                      <a:pPr>
                        <a:lnSpc>
                          <a:spcPct val="107000"/>
                        </a:lnSpc>
                        <a:spcAft>
                          <a:spcPts val="0"/>
                        </a:spcAft>
                      </a:pP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790565"/>
                  </a:ext>
                </a:extLst>
              </a:tr>
              <a:tr h="146780">
                <a:tc>
                  <a:txBody>
                    <a:bodyPr/>
                    <a:lstStyle/>
                    <a:p>
                      <a:pPr algn="just">
                        <a:lnSpc>
                          <a:spcPct val="107000"/>
                        </a:lnSpc>
                        <a:spcAft>
                          <a:spcPts val="800"/>
                        </a:spcAft>
                      </a:pPr>
                      <a:r>
                        <a:rPr lang="en-GB" sz="900" b="1">
                          <a:solidFill>
                            <a:srgbClr val="000000"/>
                          </a:solidFill>
                          <a:effectLst/>
                          <a:latin typeface="Arial" panose="020B0604020202020204" pitchFamily="34" charset="0"/>
                          <a:ea typeface="Century Gothic" panose="020B0502020202020204" pitchFamily="34" charset="0"/>
                          <a:cs typeface="Arial" panose="020B0604020202020204" pitchFamily="34" charset="0"/>
                        </a:rPr>
                        <a:t>General Remarks </a:t>
                      </a:r>
                      <a:endParaRPr lang="es-ES" sz="1000">
                        <a:effectLst/>
                        <a:latin typeface="Arial" panose="020B0604020202020204" pitchFamily="34" charset="0"/>
                        <a:ea typeface="Century Gothic" panose="020B0502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27762855"/>
                  </a:ext>
                </a:extLst>
              </a:tr>
              <a:tr h="205740">
                <a:tc>
                  <a:txBody>
                    <a:bodyPr/>
                    <a:lstStyle/>
                    <a:p>
                      <a:pPr marL="457200">
                        <a:lnSpc>
                          <a:spcPct val="107000"/>
                        </a:lnSpc>
                        <a:spcAft>
                          <a:spcPts val="0"/>
                        </a:spcAft>
                      </a:pPr>
                      <a:r>
                        <a:rPr lang="en-GB" sz="900">
                          <a:solidFill>
                            <a:srgbClr val="000000"/>
                          </a:solidFill>
                          <a:effectLst/>
                          <a:latin typeface="Arial" panose="020B0604020202020204" pitchFamily="34" charset="0"/>
                          <a:ea typeface="Century Gothic" panose="020B0502020202020204" pitchFamily="34" charset="0"/>
                          <a:cs typeface="Calibri" panose="020F0502020204030204" pitchFamily="34" charset="0"/>
                        </a:rPr>
                        <a:t> </a:t>
                      </a:r>
                      <a:endParaRPr lang="es-ES" sz="1200">
                        <a:solidFill>
                          <a:srgbClr val="000000"/>
                        </a:solidFill>
                        <a:effectLst/>
                        <a:latin typeface="Calibri" panose="020F0502020204030204" pitchFamily="34" charset="0"/>
                        <a:ea typeface="Century Gothic" panose="020B050202020202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7316525"/>
                  </a:ext>
                </a:extLst>
              </a:tr>
            </a:tbl>
          </a:graphicData>
        </a:graphic>
      </p:graphicFrame>
    </p:spTree>
    <p:extLst>
      <p:ext uri="{BB962C8B-B14F-4D97-AF65-F5344CB8AC3E}">
        <p14:creationId xmlns:p14="http://schemas.microsoft.com/office/powerpoint/2010/main" val="160489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SGAM-Vorlage\A_Component.jpg"/>
          <p:cNvPicPr>
            <a:picLocks noChangeAspect="1" noChangeArrowheads="1"/>
          </p:cNvPicPr>
          <p:nvPr/>
        </p:nvPicPr>
        <p:blipFill>
          <a:blip r:embed="rId2" cstate="print"/>
          <a:stretch>
            <a:fillRect/>
          </a:stretch>
        </p:blipFill>
        <p:spPr bwMode="auto">
          <a:xfrm>
            <a:off x="1845290" y="5363848"/>
            <a:ext cx="3725247" cy="3730752"/>
          </a:xfrm>
          <a:prstGeom prst="rect">
            <a:avLst/>
          </a:prstGeom>
          <a:noFill/>
          <a:scene3d>
            <a:camera prst="orthographicFront">
              <a:rot lat="1800000" lon="18000000" rev="18000000"/>
            </a:camera>
            <a:lightRig rig="threePt" dir="t"/>
          </a:scene3d>
        </p:spPr>
      </p:pic>
      <p:pic>
        <p:nvPicPr>
          <p:cNvPr id="1027" name="Picture 3" descr="H:\SGAM-Vorlage\B_Communication.jpg"/>
          <p:cNvPicPr>
            <a:picLocks noChangeAspect="1" noChangeArrowheads="1"/>
          </p:cNvPicPr>
          <p:nvPr/>
        </p:nvPicPr>
        <p:blipFill>
          <a:blip r:embed="rId3" cstate="print"/>
          <a:stretch>
            <a:fillRect/>
          </a:stretch>
        </p:blipFill>
        <p:spPr bwMode="auto">
          <a:xfrm>
            <a:off x="1845290" y="4283848"/>
            <a:ext cx="3725247" cy="3730752"/>
          </a:xfrm>
          <a:prstGeom prst="rect">
            <a:avLst/>
          </a:prstGeom>
          <a:noFill/>
          <a:scene3d>
            <a:camera prst="orthographicFront">
              <a:rot lat="1800000" lon="18000000" rev="18000000"/>
            </a:camera>
            <a:lightRig rig="threePt" dir="t"/>
          </a:scene3d>
        </p:spPr>
      </p:pic>
      <p:pic>
        <p:nvPicPr>
          <p:cNvPr id="1028" name="Picture 4" descr="H:\SGAM-Vorlage\C_Information.jpg"/>
          <p:cNvPicPr>
            <a:picLocks noChangeAspect="1" noChangeArrowheads="1"/>
          </p:cNvPicPr>
          <p:nvPr/>
        </p:nvPicPr>
        <p:blipFill>
          <a:blip r:embed="rId4" cstate="print"/>
          <a:stretch>
            <a:fillRect/>
          </a:stretch>
        </p:blipFill>
        <p:spPr bwMode="auto">
          <a:xfrm>
            <a:off x="1845290" y="3203848"/>
            <a:ext cx="3725247" cy="3730752"/>
          </a:xfrm>
          <a:prstGeom prst="rect">
            <a:avLst/>
          </a:prstGeom>
          <a:noFill/>
          <a:scene3d>
            <a:camera prst="orthographicFront">
              <a:rot lat="1800000" lon="18000000" rev="18000000"/>
            </a:camera>
            <a:lightRig rig="threePt" dir="t"/>
          </a:scene3d>
        </p:spPr>
      </p:pic>
      <p:pic>
        <p:nvPicPr>
          <p:cNvPr id="1029" name="Picture 5" descr="H:\SGAM-Vorlage\D_Function.jpg"/>
          <p:cNvPicPr>
            <a:picLocks noChangeAspect="1" noChangeArrowheads="1"/>
          </p:cNvPicPr>
          <p:nvPr/>
        </p:nvPicPr>
        <p:blipFill>
          <a:blip r:embed="rId5" cstate="print"/>
          <a:stretch>
            <a:fillRect/>
          </a:stretch>
        </p:blipFill>
        <p:spPr bwMode="auto">
          <a:xfrm>
            <a:off x="1845290" y="2123848"/>
            <a:ext cx="3725247" cy="3730752"/>
          </a:xfrm>
          <a:prstGeom prst="rect">
            <a:avLst/>
          </a:prstGeom>
          <a:noFill/>
          <a:scene3d>
            <a:camera prst="orthographicFront">
              <a:rot lat="1800000" lon="18000000" rev="18000000"/>
            </a:camera>
            <a:lightRig rig="threePt" dir="t"/>
          </a:scene3d>
        </p:spPr>
      </p:pic>
      <p:pic>
        <p:nvPicPr>
          <p:cNvPr id="1030" name="Picture 6" descr="H:\SGAM-Vorlage\E_Business.jpg"/>
          <p:cNvPicPr>
            <a:picLocks noChangeAspect="1" noChangeArrowheads="1"/>
          </p:cNvPicPr>
          <p:nvPr/>
        </p:nvPicPr>
        <p:blipFill>
          <a:blip r:embed="rId6" cstate="print"/>
          <a:stretch>
            <a:fillRect/>
          </a:stretch>
        </p:blipFill>
        <p:spPr bwMode="auto">
          <a:xfrm>
            <a:off x="1845290" y="1043848"/>
            <a:ext cx="3725247" cy="3730752"/>
          </a:xfrm>
          <a:prstGeom prst="rect">
            <a:avLst/>
          </a:prstGeom>
          <a:noFill/>
          <a:scene3d>
            <a:camera prst="orthographicFront">
              <a:rot lat="1800000" lon="18000000" rev="18000000"/>
            </a:camera>
            <a:lightRig rig="threePt" dir="t"/>
          </a:scene3d>
        </p:spPr>
      </p:pic>
      <p:sp>
        <p:nvSpPr>
          <p:cNvPr id="8" name="Rechteck 7"/>
          <p:cNvSpPr/>
          <p:nvPr/>
        </p:nvSpPr>
        <p:spPr>
          <a:xfrm>
            <a:off x="4581128" y="6516216"/>
            <a:ext cx="1512168" cy="2592288"/>
          </a:xfrm>
          <a:prstGeom prst="rect">
            <a:avLst/>
          </a:prstGeom>
          <a:noFill/>
          <a:ln>
            <a:noFill/>
          </a:ln>
          <a:scene3d>
            <a:camera prst="orthographicFront">
              <a:rot lat="1800000" lon="1800000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75000"/>
                    <a:lumOff val="25000"/>
                  </a:schemeClr>
                </a:solidFill>
              </a:rPr>
              <a:t>Market</a:t>
            </a:r>
          </a:p>
          <a:p>
            <a:endParaRPr lang="en-US" sz="2000" dirty="0">
              <a:solidFill>
                <a:schemeClr val="tx1">
                  <a:lumMod val="75000"/>
                  <a:lumOff val="25000"/>
                </a:schemeClr>
              </a:solidFill>
            </a:endParaRPr>
          </a:p>
          <a:p>
            <a:r>
              <a:rPr lang="en-US" sz="2000" dirty="0">
                <a:solidFill>
                  <a:schemeClr val="tx1">
                    <a:lumMod val="75000"/>
                    <a:lumOff val="25000"/>
                  </a:schemeClr>
                </a:solidFill>
              </a:rPr>
              <a:t>Enterprise</a:t>
            </a:r>
          </a:p>
          <a:p>
            <a:endParaRPr lang="en-US" sz="2000" dirty="0">
              <a:solidFill>
                <a:schemeClr val="tx1">
                  <a:lumMod val="75000"/>
                  <a:lumOff val="25000"/>
                </a:schemeClr>
              </a:solidFill>
            </a:endParaRPr>
          </a:p>
          <a:p>
            <a:r>
              <a:rPr lang="en-US" sz="2000" dirty="0">
                <a:solidFill>
                  <a:schemeClr val="tx1">
                    <a:lumMod val="75000"/>
                    <a:lumOff val="25000"/>
                  </a:schemeClr>
                </a:solidFill>
              </a:rPr>
              <a:t>Operation</a:t>
            </a:r>
          </a:p>
          <a:p>
            <a:endParaRPr lang="en-US" sz="2000" dirty="0">
              <a:solidFill>
                <a:schemeClr val="tx1">
                  <a:lumMod val="75000"/>
                  <a:lumOff val="25000"/>
                </a:schemeClr>
              </a:solidFill>
            </a:endParaRPr>
          </a:p>
          <a:p>
            <a:r>
              <a:rPr lang="en-US" sz="2000" dirty="0">
                <a:solidFill>
                  <a:schemeClr val="tx1">
                    <a:lumMod val="75000"/>
                    <a:lumOff val="25000"/>
                  </a:schemeClr>
                </a:solidFill>
              </a:rPr>
              <a:t>Station</a:t>
            </a:r>
          </a:p>
          <a:p>
            <a:endParaRPr lang="en-US" sz="2000" dirty="0">
              <a:solidFill>
                <a:schemeClr val="tx1">
                  <a:lumMod val="75000"/>
                  <a:lumOff val="25000"/>
                </a:schemeClr>
              </a:solidFill>
            </a:endParaRPr>
          </a:p>
          <a:p>
            <a:r>
              <a:rPr lang="en-US" sz="2000" dirty="0">
                <a:solidFill>
                  <a:schemeClr val="tx1">
                    <a:lumMod val="75000"/>
                    <a:lumOff val="25000"/>
                  </a:schemeClr>
                </a:solidFill>
              </a:rPr>
              <a:t>Field</a:t>
            </a:r>
          </a:p>
          <a:p>
            <a:endParaRPr lang="en-US" sz="2000" dirty="0">
              <a:solidFill>
                <a:schemeClr val="tx1">
                  <a:lumMod val="75000"/>
                  <a:lumOff val="25000"/>
                </a:schemeClr>
              </a:solidFill>
            </a:endParaRPr>
          </a:p>
          <a:p>
            <a:r>
              <a:rPr lang="en-US" sz="2000" dirty="0">
                <a:solidFill>
                  <a:schemeClr val="tx1">
                    <a:lumMod val="75000"/>
                    <a:lumOff val="25000"/>
                  </a:schemeClr>
                </a:solidFill>
              </a:rPr>
              <a:t>Process</a:t>
            </a:r>
          </a:p>
        </p:txBody>
      </p:sp>
      <p:sp>
        <p:nvSpPr>
          <p:cNvPr id="9" name="Rechteck 8"/>
          <p:cNvSpPr/>
          <p:nvPr/>
        </p:nvSpPr>
        <p:spPr>
          <a:xfrm>
            <a:off x="692697" y="6876256"/>
            <a:ext cx="2016224" cy="3096344"/>
          </a:xfrm>
          <a:prstGeom prst="rect">
            <a:avLst/>
          </a:prstGeom>
          <a:noFill/>
          <a:ln>
            <a:noFill/>
          </a:ln>
          <a:scene3d>
            <a:camera prst="orthographicFront">
              <a:rot lat="2400000" lon="3000000" rev="4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a:solidFill>
                  <a:schemeClr val="tx1">
                    <a:lumMod val="75000"/>
                    <a:lumOff val="25000"/>
                  </a:schemeClr>
                </a:solidFill>
              </a:rPr>
              <a:t>Generation</a:t>
            </a:r>
          </a:p>
          <a:p>
            <a:pPr algn="r"/>
            <a:endParaRPr lang="en-US" sz="2000" dirty="0">
              <a:solidFill>
                <a:schemeClr val="tx1">
                  <a:lumMod val="75000"/>
                  <a:lumOff val="25000"/>
                </a:schemeClr>
              </a:solidFill>
            </a:endParaRPr>
          </a:p>
          <a:p>
            <a:pPr algn="r"/>
            <a:r>
              <a:rPr lang="en-US" sz="2000" dirty="0">
                <a:solidFill>
                  <a:schemeClr val="tx1">
                    <a:lumMod val="75000"/>
                    <a:lumOff val="25000"/>
                  </a:schemeClr>
                </a:solidFill>
              </a:rPr>
              <a:t>Transmission</a:t>
            </a:r>
          </a:p>
          <a:p>
            <a:pPr algn="r"/>
            <a:endParaRPr lang="en-US" sz="2000" dirty="0">
              <a:solidFill>
                <a:schemeClr val="tx1">
                  <a:lumMod val="75000"/>
                  <a:lumOff val="25000"/>
                </a:schemeClr>
              </a:solidFill>
            </a:endParaRPr>
          </a:p>
          <a:p>
            <a:pPr algn="r"/>
            <a:r>
              <a:rPr lang="en-US" sz="2000" dirty="0">
                <a:solidFill>
                  <a:schemeClr val="tx1">
                    <a:lumMod val="75000"/>
                    <a:lumOff val="25000"/>
                  </a:schemeClr>
                </a:solidFill>
              </a:rPr>
              <a:t>Distribution</a:t>
            </a:r>
          </a:p>
          <a:p>
            <a:pPr algn="r"/>
            <a:endParaRPr lang="en-US" sz="2000" dirty="0">
              <a:solidFill>
                <a:schemeClr val="tx1">
                  <a:lumMod val="75000"/>
                  <a:lumOff val="25000"/>
                </a:schemeClr>
              </a:solidFill>
            </a:endParaRPr>
          </a:p>
          <a:p>
            <a:pPr algn="r"/>
            <a:r>
              <a:rPr lang="en-US" sz="2000" dirty="0">
                <a:solidFill>
                  <a:schemeClr val="tx1">
                    <a:lumMod val="75000"/>
                    <a:lumOff val="25000"/>
                  </a:schemeClr>
                </a:solidFill>
              </a:rPr>
              <a:t>DER</a:t>
            </a:r>
          </a:p>
          <a:p>
            <a:pPr algn="r"/>
            <a:endParaRPr lang="en-US" sz="2000" dirty="0">
              <a:solidFill>
                <a:schemeClr val="tx1">
                  <a:lumMod val="75000"/>
                  <a:lumOff val="25000"/>
                </a:schemeClr>
              </a:solidFill>
            </a:endParaRPr>
          </a:p>
          <a:p>
            <a:pPr algn="r"/>
            <a:r>
              <a:rPr lang="en-US" sz="2000" dirty="0">
                <a:solidFill>
                  <a:schemeClr val="tx1">
                    <a:lumMod val="75000"/>
                    <a:lumOff val="25000"/>
                  </a:schemeClr>
                </a:solidFill>
              </a:rPr>
              <a:t>Customer</a:t>
            </a:r>
          </a:p>
        </p:txBody>
      </p:sp>
      <p:graphicFrame>
        <p:nvGraphicFramePr>
          <p:cNvPr id="11" name="Tabelle 10"/>
          <p:cNvGraphicFramePr>
            <a:graphicFrameLocks noGrp="1"/>
          </p:cNvGraphicFramePr>
          <p:nvPr/>
        </p:nvGraphicFramePr>
        <p:xfrm>
          <a:off x="188640" y="2267743"/>
          <a:ext cx="1440160" cy="5374885"/>
        </p:xfrm>
        <a:graphic>
          <a:graphicData uri="http://schemas.openxmlformats.org/drawingml/2006/table">
            <a:tbl>
              <a:tblPr firstRow="1" bandRow="1">
                <a:tableStyleId>{2D5ABB26-0587-4C30-8999-92F81FD0307C}</a:tableStyleId>
              </a:tblPr>
              <a:tblGrid>
                <a:gridCol w="1440160">
                  <a:extLst>
                    <a:ext uri="{9D8B030D-6E8A-4147-A177-3AD203B41FA5}">
                      <a16:colId xmlns:a16="http://schemas.microsoft.com/office/drawing/2014/main" val="20000"/>
                    </a:ext>
                  </a:extLst>
                </a:gridCol>
              </a:tblGrid>
              <a:tr h="1008114">
                <a:tc>
                  <a:txBody>
                    <a:bodyPr/>
                    <a:lstStyle/>
                    <a:p>
                      <a:pPr algn="ctr"/>
                      <a:r>
                        <a:rPr lang="en-US" sz="1400" noProof="0" dirty="0"/>
                        <a:t>Business</a:t>
                      </a:r>
                    </a:p>
                  </a:txBody>
                  <a:tcPr marL="103680" marR="103680" marT="54261" marB="54261" anchor="ctr"/>
                </a:tc>
                <a:extLst>
                  <a:ext uri="{0D108BD9-81ED-4DB2-BD59-A6C34878D82A}">
                    <a16:rowId xmlns:a16="http://schemas.microsoft.com/office/drawing/2014/main" val="10000"/>
                  </a:ext>
                </a:extLst>
              </a:tr>
              <a:tr h="1080120">
                <a:tc>
                  <a:txBody>
                    <a:bodyPr/>
                    <a:lstStyle/>
                    <a:p>
                      <a:pPr algn="ctr"/>
                      <a:r>
                        <a:rPr lang="en-US" sz="1400" noProof="0" dirty="0"/>
                        <a:t>Function</a:t>
                      </a:r>
                    </a:p>
                  </a:txBody>
                  <a:tcPr marL="103680" marR="103680" marT="54261" marB="54261" anchor="ctr"/>
                </a:tc>
                <a:extLst>
                  <a:ext uri="{0D108BD9-81ED-4DB2-BD59-A6C34878D82A}">
                    <a16:rowId xmlns:a16="http://schemas.microsoft.com/office/drawing/2014/main" val="10001"/>
                  </a:ext>
                </a:extLst>
              </a:tr>
              <a:tr h="1080120">
                <a:tc>
                  <a:txBody>
                    <a:bodyPr/>
                    <a:lstStyle/>
                    <a:p>
                      <a:pPr algn="ctr"/>
                      <a:r>
                        <a:rPr lang="en-US" sz="1400" noProof="0" dirty="0"/>
                        <a:t>Information</a:t>
                      </a:r>
                    </a:p>
                  </a:txBody>
                  <a:tcPr marL="103680" marR="103680" marT="54261" marB="54261" anchor="ctr"/>
                </a:tc>
                <a:extLst>
                  <a:ext uri="{0D108BD9-81ED-4DB2-BD59-A6C34878D82A}">
                    <a16:rowId xmlns:a16="http://schemas.microsoft.com/office/drawing/2014/main" val="10002"/>
                  </a:ext>
                </a:extLst>
              </a:tr>
              <a:tr h="1080120">
                <a:tc>
                  <a:txBody>
                    <a:bodyPr/>
                    <a:lstStyle/>
                    <a:p>
                      <a:pPr algn="ctr"/>
                      <a:r>
                        <a:rPr lang="en-US" sz="1400" noProof="0" dirty="0"/>
                        <a:t>Communication</a:t>
                      </a:r>
                    </a:p>
                  </a:txBody>
                  <a:tcPr marL="103680" marR="103680" marT="54261" marB="54261" anchor="ctr"/>
                </a:tc>
                <a:extLst>
                  <a:ext uri="{0D108BD9-81ED-4DB2-BD59-A6C34878D82A}">
                    <a16:rowId xmlns:a16="http://schemas.microsoft.com/office/drawing/2014/main" val="10003"/>
                  </a:ext>
                </a:extLst>
              </a:tr>
              <a:tr h="1126411">
                <a:tc>
                  <a:txBody>
                    <a:bodyPr/>
                    <a:lstStyle/>
                    <a:p>
                      <a:pPr algn="ctr"/>
                      <a:r>
                        <a:rPr lang="en-US" sz="1400" noProof="0" dirty="0"/>
                        <a:t>Component</a:t>
                      </a:r>
                    </a:p>
                  </a:txBody>
                  <a:tcPr marL="103680" marR="103680" marT="54261" marB="54261" anchor="ctr"/>
                </a:tc>
                <a:extLst>
                  <a:ext uri="{0D108BD9-81ED-4DB2-BD59-A6C34878D82A}">
                    <a16:rowId xmlns:a16="http://schemas.microsoft.com/office/drawing/2014/main" val="10004"/>
                  </a:ext>
                </a:extLst>
              </a:tr>
            </a:tbl>
          </a:graphicData>
        </a:graphic>
      </p:graphicFrame>
      <p:sp>
        <p:nvSpPr>
          <p:cNvPr id="10" name="Rechteck 9"/>
          <p:cNvSpPr/>
          <p:nvPr/>
        </p:nvSpPr>
        <p:spPr>
          <a:xfrm>
            <a:off x="332656" y="386244"/>
            <a:ext cx="6048672" cy="923330"/>
          </a:xfrm>
          <a:prstGeom prst="rect">
            <a:avLst/>
          </a:prstGeom>
        </p:spPr>
        <p:txBody>
          <a:bodyPr wrap="square">
            <a:spAutoFit/>
          </a:bodyPr>
          <a:lstStyle/>
          <a:p>
            <a:pPr algn="just"/>
            <a:r>
              <a:rPr lang="en-US" b="1" dirty="0"/>
              <a:t>SGAM-Layers:</a:t>
            </a:r>
          </a:p>
          <a:p>
            <a:pPr algn="just"/>
            <a:endParaRPr lang="en-US" b="1" dirty="0"/>
          </a:p>
          <a:p>
            <a:pPr algn="just"/>
            <a:r>
              <a:rPr lang="en-US" dirty="0"/>
              <a:t>The layers will be described during the application process.</a:t>
            </a:r>
          </a:p>
        </p:txBody>
      </p:sp>
    </p:spTree>
    <p:extLst>
      <p:ext uri="{BB962C8B-B14F-4D97-AF65-F5344CB8AC3E}">
        <p14:creationId xmlns:p14="http://schemas.microsoft.com/office/powerpoint/2010/main" val="230912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SGAM-Vorlage\A_Component.jpg"/>
          <p:cNvPicPr>
            <a:picLocks noChangeAspect="1" noChangeArrowheads="1"/>
          </p:cNvPicPr>
          <p:nvPr/>
        </p:nvPicPr>
        <p:blipFill>
          <a:blip r:embed="rId2" cstate="print">
            <a:lum bright="20000"/>
          </a:blip>
          <a:stretch>
            <a:fillRect/>
          </a:stretch>
        </p:blipFill>
        <p:spPr bwMode="auto">
          <a:xfrm>
            <a:off x="1845290" y="5075816"/>
            <a:ext cx="3725247" cy="3730752"/>
          </a:xfrm>
          <a:prstGeom prst="rect">
            <a:avLst/>
          </a:prstGeom>
          <a:noFill/>
          <a:scene3d>
            <a:camera prst="orthographicFront">
              <a:rot lat="1800000" lon="18000000" rev="18000000"/>
            </a:camera>
            <a:lightRig rig="threePt" dir="t"/>
          </a:scene3d>
        </p:spPr>
      </p:pic>
      <p:pic>
        <p:nvPicPr>
          <p:cNvPr id="1027" name="Picture 3" descr="H:\SGAM-Vorlage\B_Communication.jpg"/>
          <p:cNvPicPr>
            <a:picLocks noChangeAspect="1" noChangeArrowheads="1"/>
          </p:cNvPicPr>
          <p:nvPr/>
        </p:nvPicPr>
        <p:blipFill>
          <a:blip r:embed="rId3" cstate="print">
            <a:lum bright="20000"/>
          </a:blip>
          <a:stretch>
            <a:fillRect/>
          </a:stretch>
        </p:blipFill>
        <p:spPr bwMode="auto">
          <a:xfrm>
            <a:off x="1845290" y="3995816"/>
            <a:ext cx="3725247" cy="3730752"/>
          </a:xfrm>
          <a:prstGeom prst="rect">
            <a:avLst/>
          </a:prstGeom>
          <a:noFill/>
          <a:scene3d>
            <a:camera prst="orthographicFront">
              <a:rot lat="1800000" lon="18000000" rev="18000000"/>
            </a:camera>
            <a:lightRig rig="threePt" dir="t"/>
          </a:scene3d>
        </p:spPr>
      </p:pic>
      <p:pic>
        <p:nvPicPr>
          <p:cNvPr id="1028" name="Picture 4" descr="H:\SGAM-Vorlage\C_Information.jpg"/>
          <p:cNvPicPr>
            <a:picLocks noChangeAspect="1" noChangeArrowheads="1"/>
          </p:cNvPicPr>
          <p:nvPr/>
        </p:nvPicPr>
        <p:blipFill>
          <a:blip r:embed="rId4" cstate="print">
            <a:lum bright="20000"/>
          </a:blip>
          <a:stretch>
            <a:fillRect/>
          </a:stretch>
        </p:blipFill>
        <p:spPr bwMode="auto">
          <a:xfrm>
            <a:off x="1845290" y="2915816"/>
            <a:ext cx="3725247" cy="3730752"/>
          </a:xfrm>
          <a:prstGeom prst="rect">
            <a:avLst/>
          </a:prstGeom>
          <a:noFill/>
          <a:scene3d>
            <a:camera prst="orthographicFront">
              <a:rot lat="1800000" lon="18000000" rev="18000000"/>
            </a:camera>
            <a:lightRig rig="threePt" dir="t"/>
          </a:scene3d>
        </p:spPr>
      </p:pic>
      <p:pic>
        <p:nvPicPr>
          <p:cNvPr id="1029" name="Picture 5" descr="H:\SGAM-Vorlage\D_Function.jpg"/>
          <p:cNvPicPr>
            <a:picLocks noChangeAspect="1" noChangeArrowheads="1"/>
          </p:cNvPicPr>
          <p:nvPr/>
        </p:nvPicPr>
        <p:blipFill>
          <a:blip r:embed="rId5" cstate="print">
            <a:lum bright="20000"/>
          </a:blip>
          <a:stretch>
            <a:fillRect/>
          </a:stretch>
        </p:blipFill>
        <p:spPr bwMode="auto">
          <a:xfrm>
            <a:off x="1845290" y="1835816"/>
            <a:ext cx="3725247" cy="3730752"/>
          </a:xfrm>
          <a:prstGeom prst="rect">
            <a:avLst/>
          </a:prstGeom>
          <a:noFill/>
          <a:scene3d>
            <a:camera prst="orthographicFront">
              <a:rot lat="1800000" lon="18000000" rev="18000000"/>
            </a:camera>
            <a:lightRig rig="threePt" dir="t"/>
          </a:scene3d>
        </p:spPr>
      </p:pic>
      <p:pic>
        <p:nvPicPr>
          <p:cNvPr id="1030" name="Picture 6" descr="H:\SGAM-Vorlage\E_Business.jpg"/>
          <p:cNvPicPr>
            <a:picLocks noChangeAspect="1" noChangeArrowheads="1"/>
          </p:cNvPicPr>
          <p:nvPr/>
        </p:nvPicPr>
        <p:blipFill>
          <a:blip r:embed="rId6" cstate="print">
            <a:lum bright="20000"/>
          </a:blip>
          <a:stretch>
            <a:fillRect/>
          </a:stretch>
        </p:blipFill>
        <p:spPr bwMode="auto">
          <a:xfrm>
            <a:off x="1845290" y="755816"/>
            <a:ext cx="3725247" cy="3730752"/>
          </a:xfrm>
          <a:prstGeom prst="rect">
            <a:avLst/>
          </a:prstGeom>
          <a:noFill/>
          <a:scene3d>
            <a:camera prst="orthographicFront">
              <a:rot lat="1800000" lon="18000000" rev="18000000"/>
            </a:camera>
            <a:lightRig rig="threePt" dir="t"/>
          </a:scene3d>
        </p:spPr>
      </p:pic>
      <p:sp>
        <p:nvSpPr>
          <p:cNvPr id="8" name="Rechteck 7"/>
          <p:cNvSpPr/>
          <p:nvPr/>
        </p:nvSpPr>
        <p:spPr>
          <a:xfrm>
            <a:off x="2780928" y="4499993"/>
            <a:ext cx="1512168" cy="4248472"/>
          </a:xfrm>
          <a:prstGeom prst="rect">
            <a:avLst/>
          </a:prstGeom>
          <a:noFill/>
          <a:ln>
            <a:noFill/>
          </a:ln>
          <a:scene3d>
            <a:camera prst="orthographicFront">
              <a:rot lat="1800000" lon="1800000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err="1">
                <a:solidFill>
                  <a:schemeClr val="tx1">
                    <a:lumMod val="75000"/>
                    <a:lumOff val="25000"/>
                  </a:schemeClr>
                </a:solidFill>
              </a:rPr>
              <a:t>Zones</a:t>
            </a:r>
            <a:endParaRPr lang="de-DE" sz="2000" b="1" dirty="0">
              <a:solidFill>
                <a:schemeClr val="tx1">
                  <a:lumMod val="75000"/>
                  <a:lumOff val="25000"/>
                </a:schemeClr>
              </a:solidFill>
            </a:endParaRPr>
          </a:p>
          <a:p>
            <a:endParaRPr lang="de-DE" sz="2000" b="1" dirty="0">
              <a:solidFill>
                <a:schemeClr val="tx1">
                  <a:lumMod val="75000"/>
                  <a:lumOff val="25000"/>
                </a:schemeClr>
              </a:solidFill>
            </a:endParaRPr>
          </a:p>
          <a:p>
            <a:r>
              <a:rPr lang="de-DE" sz="2000" b="1" dirty="0">
                <a:solidFill>
                  <a:schemeClr val="tx1">
                    <a:lumMod val="75000"/>
                    <a:lumOff val="25000"/>
                  </a:schemeClr>
                </a:solidFill>
              </a:rPr>
              <a:t>f</a:t>
            </a:r>
          </a:p>
          <a:p>
            <a:endParaRPr lang="de-DE" sz="2000" b="1" dirty="0">
              <a:solidFill>
                <a:schemeClr val="tx1">
                  <a:lumMod val="75000"/>
                  <a:lumOff val="25000"/>
                </a:schemeClr>
              </a:solidFill>
            </a:endParaRPr>
          </a:p>
          <a:p>
            <a:r>
              <a:rPr lang="de-DE" sz="2000" b="1" dirty="0" err="1">
                <a:solidFill>
                  <a:schemeClr val="tx1">
                    <a:lumMod val="75000"/>
                    <a:lumOff val="25000"/>
                  </a:schemeClr>
                </a:solidFill>
              </a:rPr>
              <a:t>e</a:t>
            </a:r>
            <a:endParaRPr lang="de-DE" sz="2000" b="1" dirty="0">
              <a:solidFill>
                <a:schemeClr val="tx1">
                  <a:lumMod val="75000"/>
                  <a:lumOff val="25000"/>
                </a:schemeClr>
              </a:solidFill>
            </a:endParaRPr>
          </a:p>
          <a:p>
            <a:endParaRPr lang="de-DE" sz="2000" b="1" dirty="0">
              <a:solidFill>
                <a:schemeClr val="tx1">
                  <a:lumMod val="75000"/>
                  <a:lumOff val="25000"/>
                </a:schemeClr>
              </a:solidFill>
            </a:endParaRPr>
          </a:p>
          <a:p>
            <a:r>
              <a:rPr lang="de-DE" sz="2000" b="1" dirty="0">
                <a:solidFill>
                  <a:schemeClr val="tx1">
                    <a:lumMod val="75000"/>
                    <a:lumOff val="25000"/>
                  </a:schemeClr>
                </a:solidFill>
              </a:rPr>
              <a:t>d</a:t>
            </a:r>
          </a:p>
          <a:p>
            <a:endParaRPr lang="de-DE" sz="2000" b="1" dirty="0">
              <a:solidFill>
                <a:schemeClr val="tx1">
                  <a:lumMod val="75000"/>
                  <a:lumOff val="25000"/>
                </a:schemeClr>
              </a:solidFill>
            </a:endParaRPr>
          </a:p>
          <a:p>
            <a:r>
              <a:rPr lang="de-DE" sz="2000" b="1" dirty="0">
                <a:solidFill>
                  <a:schemeClr val="tx1">
                    <a:lumMod val="75000"/>
                    <a:lumOff val="25000"/>
                  </a:schemeClr>
                </a:solidFill>
              </a:rPr>
              <a:t>c</a:t>
            </a:r>
          </a:p>
          <a:p>
            <a:endParaRPr lang="de-DE" sz="2000" b="1" dirty="0">
              <a:solidFill>
                <a:schemeClr val="tx1">
                  <a:lumMod val="75000"/>
                  <a:lumOff val="25000"/>
                </a:schemeClr>
              </a:solidFill>
            </a:endParaRPr>
          </a:p>
          <a:p>
            <a:r>
              <a:rPr lang="de-DE" sz="2000" b="1" dirty="0">
                <a:solidFill>
                  <a:schemeClr val="tx1">
                    <a:lumMod val="75000"/>
                    <a:lumOff val="25000"/>
                  </a:schemeClr>
                </a:solidFill>
              </a:rPr>
              <a:t>b</a:t>
            </a:r>
          </a:p>
          <a:p>
            <a:endParaRPr lang="de-DE" sz="2000" b="1" dirty="0">
              <a:solidFill>
                <a:schemeClr val="tx1">
                  <a:lumMod val="75000"/>
                  <a:lumOff val="25000"/>
                </a:schemeClr>
              </a:solidFill>
            </a:endParaRPr>
          </a:p>
          <a:p>
            <a:r>
              <a:rPr lang="de-DE" sz="2000" b="1" dirty="0">
                <a:solidFill>
                  <a:schemeClr val="tx1">
                    <a:lumMod val="75000"/>
                    <a:lumOff val="25000"/>
                  </a:schemeClr>
                </a:solidFill>
              </a:rPr>
              <a:t>a</a:t>
            </a:r>
          </a:p>
        </p:txBody>
      </p:sp>
      <p:sp>
        <p:nvSpPr>
          <p:cNvPr id="9" name="Rechteck 8"/>
          <p:cNvSpPr/>
          <p:nvPr/>
        </p:nvSpPr>
        <p:spPr>
          <a:xfrm>
            <a:off x="-459432" y="7596336"/>
            <a:ext cx="5760640" cy="576064"/>
          </a:xfrm>
          <a:prstGeom prst="rect">
            <a:avLst/>
          </a:prstGeom>
          <a:noFill/>
          <a:ln>
            <a:noFill/>
          </a:ln>
          <a:scene3d>
            <a:camera prst="orthographicFront">
              <a:rot lat="1800000" lon="1800000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DE" sz="2000" b="1">
                <a:solidFill>
                  <a:schemeClr val="tx1">
                    <a:lumMod val="75000"/>
                    <a:lumOff val="25000"/>
                  </a:schemeClr>
                </a:solidFill>
              </a:rPr>
              <a:t>1           2          3          4          5          Domains</a:t>
            </a:r>
          </a:p>
        </p:txBody>
      </p:sp>
      <p:graphicFrame>
        <p:nvGraphicFramePr>
          <p:cNvPr id="11" name="Tabelle 10"/>
          <p:cNvGraphicFramePr>
            <a:graphicFrameLocks noGrp="1"/>
          </p:cNvGraphicFramePr>
          <p:nvPr/>
        </p:nvGraphicFramePr>
        <p:xfrm>
          <a:off x="188640" y="971600"/>
          <a:ext cx="1440160" cy="6382999"/>
        </p:xfrm>
        <a:graphic>
          <a:graphicData uri="http://schemas.openxmlformats.org/drawingml/2006/table">
            <a:tbl>
              <a:tblPr firstRow="1" bandRow="1">
                <a:tableStyleId>{2D5ABB26-0587-4C30-8999-92F81FD0307C}</a:tableStyleId>
              </a:tblPr>
              <a:tblGrid>
                <a:gridCol w="1440160">
                  <a:extLst>
                    <a:ext uri="{9D8B030D-6E8A-4147-A177-3AD203B41FA5}">
                      <a16:colId xmlns:a16="http://schemas.microsoft.com/office/drawing/2014/main" val="20000"/>
                    </a:ext>
                  </a:extLst>
                </a:gridCol>
              </a:tblGrid>
              <a:tr h="1008114">
                <a:tc>
                  <a:txBody>
                    <a:bodyPr/>
                    <a:lstStyle/>
                    <a:p>
                      <a:pPr algn="ctr"/>
                      <a:r>
                        <a:rPr lang="de-DE" sz="1400" err="1"/>
                        <a:t>Interoperability</a:t>
                      </a:r>
                      <a:endParaRPr lang="de-DE" sz="1400"/>
                    </a:p>
                    <a:p>
                      <a:pPr algn="ctr"/>
                      <a:r>
                        <a:rPr lang="de-DE" sz="1400" err="1"/>
                        <a:t>Layers</a:t>
                      </a:r>
                      <a:endParaRPr lang="de-DE" sz="1400"/>
                    </a:p>
                  </a:txBody>
                  <a:tcPr marL="103680" marR="103680" marT="54261" marB="54261" anchor="ctr"/>
                </a:tc>
                <a:extLst>
                  <a:ext uri="{0D108BD9-81ED-4DB2-BD59-A6C34878D82A}">
                    <a16:rowId xmlns:a16="http://schemas.microsoft.com/office/drawing/2014/main" val="10000"/>
                  </a:ext>
                </a:extLst>
              </a:tr>
              <a:tr h="1008114">
                <a:tc>
                  <a:txBody>
                    <a:bodyPr/>
                    <a:lstStyle/>
                    <a:p>
                      <a:pPr algn="ctr"/>
                      <a:r>
                        <a:rPr lang="de-DE" sz="1400"/>
                        <a:t>E</a:t>
                      </a:r>
                    </a:p>
                  </a:txBody>
                  <a:tcPr marL="103680" marR="103680" marT="54261" marB="54261" anchor="ctr"/>
                </a:tc>
                <a:extLst>
                  <a:ext uri="{0D108BD9-81ED-4DB2-BD59-A6C34878D82A}">
                    <a16:rowId xmlns:a16="http://schemas.microsoft.com/office/drawing/2014/main" val="10001"/>
                  </a:ext>
                </a:extLst>
              </a:tr>
              <a:tr h="1080120">
                <a:tc>
                  <a:txBody>
                    <a:bodyPr/>
                    <a:lstStyle/>
                    <a:p>
                      <a:pPr algn="ctr"/>
                      <a:r>
                        <a:rPr lang="de-DE" sz="1400"/>
                        <a:t>D</a:t>
                      </a:r>
                    </a:p>
                  </a:txBody>
                  <a:tcPr marL="103680" marR="103680" marT="54261" marB="54261" anchor="ctr"/>
                </a:tc>
                <a:extLst>
                  <a:ext uri="{0D108BD9-81ED-4DB2-BD59-A6C34878D82A}">
                    <a16:rowId xmlns:a16="http://schemas.microsoft.com/office/drawing/2014/main" val="10002"/>
                  </a:ext>
                </a:extLst>
              </a:tr>
              <a:tr h="1080120">
                <a:tc>
                  <a:txBody>
                    <a:bodyPr/>
                    <a:lstStyle/>
                    <a:p>
                      <a:pPr algn="ctr"/>
                      <a:r>
                        <a:rPr lang="de-DE" sz="1400"/>
                        <a:t>C</a:t>
                      </a:r>
                    </a:p>
                  </a:txBody>
                  <a:tcPr marL="103680" marR="103680" marT="54261" marB="54261" anchor="ctr"/>
                </a:tc>
                <a:extLst>
                  <a:ext uri="{0D108BD9-81ED-4DB2-BD59-A6C34878D82A}">
                    <a16:rowId xmlns:a16="http://schemas.microsoft.com/office/drawing/2014/main" val="10003"/>
                  </a:ext>
                </a:extLst>
              </a:tr>
              <a:tr h="1080120">
                <a:tc>
                  <a:txBody>
                    <a:bodyPr/>
                    <a:lstStyle/>
                    <a:p>
                      <a:pPr algn="ctr"/>
                      <a:r>
                        <a:rPr lang="de-DE" sz="1400"/>
                        <a:t>B</a:t>
                      </a:r>
                    </a:p>
                  </a:txBody>
                  <a:tcPr marL="103680" marR="103680" marT="54261" marB="54261" anchor="ctr"/>
                </a:tc>
                <a:extLst>
                  <a:ext uri="{0D108BD9-81ED-4DB2-BD59-A6C34878D82A}">
                    <a16:rowId xmlns:a16="http://schemas.microsoft.com/office/drawing/2014/main" val="10004"/>
                  </a:ext>
                </a:extLst>
              </a:tr>
              <a:tr h="1126411">
                <a:tc>
                  <a:txBody>
                    <a:bodyPr/>
                    <a:lstStyle/>
                    <a:p>
                      <a:pPr algn="ctr"/>
                      <a:r>
                        <a:rPr lang="de-DE" sz="1400"/>
                        <a:t>A</a:t>
                      </a:r>
                    </a:p>
                  </a:txBody>
                  <a:tcPr marL="103680" marR="103680" marT="54261" marB="54261" anchor="ctr"/>
                </a:tc>
                <a:extLst>
                  <a:ext uri="{0D108BD9-81ED-4DB2-BD59-A6C34878D82A}">
                    <a16:rowId xmlns:a16="http://schemas.microsoft.com/office/drawing/2014/main" val="10005"/>
                  </a:ext>
                </a:extLst>
              </a:tr>
            </a:tbl>
          </a:graphicData>
        </a:graphic>
      </p:graphicFrame>
      <p:cxnSp>
        <p:nvCxnSpPr>
          <p:cNvPr id="12" name="Gerade Verbindung mit Pfeil 11"/>
          <p:cNvCxnSpPr/>
          <p:nvPr/>
        </p:nvCxnSpPr>
        <p:spPr>
          <a:xfrm>
            <a:off x="1268760" y="7308304"/>
            <a:ext cx="2376000" cy="82800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1268761" y="5652120"/>
            <a:ext cx="2880320" cy="1656184"/>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1268760" y="1547664"/>
            <a:ext cx="0" cy="576064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5" name="Gruppieren 4"/>
          <p:cNvGrpSpPr/>
          <p:nvPr/>
        </p:nvGrpSpPr>
        <p:grpSpPr>
          <a:xfrm>
            <a:off x="3861048" y="2483768"/>
            <a:ext cx="2921364" cy="1584048"/>
            <a:chOff x="3861048" y="2483768"/>
            <a:chExt cx="2921364" cy="1584048"/>
          </a:xfrm>
        </p:grpSpPr>
        <p:sp>
          <p:nvSpPr>
            <p:cNvPr id="2" name="Legende mit Linie 1 1"/>
            <p:cNvSpPr/>
            <p:nvPr/>
          </p:nvSpPr>
          <p:spPr>
            <a:xfrm>
              <a:off x="6021288" y="2483768"/>
              <a:ext cx="723440" cy="510648"/>
            </a:xfrm>
            <a:prstGeom prst="borderCallout1">
              <a:avLst>
                <a:gd name="adj1" fmla="val 18750"/>
                <a:gd name="adj2" fmla="val -8333"/>
                <a:gd name="adj3" fmla="val 297163"/>
                <a:gd name="adj4" fmla="val -290242"/>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llipse 2"/>
            <p:cNvSpPr/>
            <p:nvPr/>
          </p:nvSpPr>
          <p:spPr>
            <a:xfrm>
              <a:off x="3861048" y="3923816"/>
              <a:ext cx="144016" cy="144000"/>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5983604" y="2508259"/>
              <a:ext cx="798808" cy="461665"/>
            </a:xfrm>
            <a:prstGeom prst="rect">
              <a:avLst/>
            </a:prstGeom>
            <a:noFill/>
          </p:spPr>
          <p:txBody>
            <a:bodyPr wrap="none" rtlCol="0">
              <a:spAutoFit/>
            </a:bodyPr>
            <a:lstStyle/>
            <a:p>
              <a:pPr algn="ctr"/>
              <a:r>
                <a:rPr lang="de-DE" sz="1200"/>
                <a:t>Identifier:</a:t>
              </a:r>
            </a:p>
            <a:p>
              <a:pPr algn="ctr"/>
              <a:r>
                <a:rPr lang="de-DE" sz="1200" b="1" u="sng"/>
                <a:t>D4c</a:t>
              </a:r>
              <a:endParaRPr lang="en-US" sz="1200" b="1" u="sng"/>
            </a:p>
          </p:txBody>
        </p:sp>
      </p:grpSp>
    </p:spTree>
    <p:extLst>
      <p:ext uri="{BB962C8B-B14F-4D97-AF65-F5344CB8AC3E}">
        <p14:creationId xmlns:p14="http://schemas.microsoft.com/office/powerpoint/2010/main" val="55952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pPr algn="l"/>
            <a:r>
              <a:rPr lang="de-DE"/>
              <a:t>Layer A: </a:t>
            </a:r>
            <a:r>
              <a:rPr lang="de-DE" err="1"/>
              <a:t>Component</a:t>
            </a:r>
            <a:endParaRPr lang="de-DE"/>
          </a:p>
        </p:txBody>
      </p:sp>
      <p:graphicFrame>
        <p:nvGraphicFramePr>
          <p:cNvPr id="5" name="Tabelle 4"/>
          <p:cNvGraphicFramePr>
            <a:graphicFrameLocks noGrp="1"/>
          </p:cNvGraphicFramePr>
          <p:nvPr/>
        </p:nvGraphicFramePr>
        <p:xfrm>
          <a:off x="332657" y="2123728"/>
          <a:ext cx="4824535" cy="4824534"/>
        </p:xfrm>
        <a:graphic>
          <a:graphicData uri="http://schemas.openxmlformats.org/drawingml/2006/table">
            <a:tbl>
              <a:tblPr firstRow="1" bandRow="1">
                <a:tableStyleId>{5940675A-B579-460E-94D1-54222C63F5DA}</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804089">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04089">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04089">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4089">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04089">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04089">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38100" cap="flat" cmpd="sng" algn="ctr">
                      <a:solidFill>
                        <a:schemeClr val="bg1">
                          <a:lumMod val="50000"/>
                        </a:schemeClr>
                      </a:solidFill>
                      <a:prstDash val="solid"/>
                      <a:round/>
                      <a:headEnd type="none" w="med" len="med"/>
                      <a:tailEnd type="none" w="med" len="med"/>
                    </a:lnL>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Textfeld 5"/>
          <p:cNvSpPr txBox="1">
            <a:spLocks/>
          </p:cNvSpPr>
          <p:nvPr/>
        </p:nvSpPr>
        <p:spPr>
          <a:xfrm rot="2700000">
            <a:off x="310511" y="7777803"/>
            <a:ext cx="1260000" cy="322160"/>
          </a:xfrm>
          <a:prstGeom prst="rect">
            <a:avLst/>
          </a:prstGeom>
          <a:noFill/>
        </p:spPr>
        <p:txBody>
          <a:bodyPr wrap="square" lIns="105684" tIns="52842" rIns="105684" bIns="52842" rtlCol="0">
            <a:spAutoFit/>
          </a:bodyPr>
          <a:lstStyle/>
          <a:p>
            <a:r>
              <a:rPr lang="de-DE" sz="1400">
                <a:solidFill>
                  <a:prstClr val="black"/>
                </a:solidFill>
              </a:rPr>
              <a:t>Generation</a:t>
            </a:r>
          </a:p>
        </p:txBody>
      </p:sp>
      <p:sp>
        <p:nvSpPr>
          <p:cNvPr id="7" name="Textfeld 6"/>
          <p:cNvSpPr txBox="1">
            <a:spLocks/>
          </p:cNvSpPr>
          <p:nvPr/>
        </p:nvSpPr>
        <p:spPr>
          <a:xfrm rot="2700000">
            <a:off x="1199362" y="7777803"/>
            <a:ext cx="1260000" cy="322160"/>
          </a:xfrm>
          <a:prstGeom prst="rect">
            <a:avLst/>
          </a:prstGeom>
          <a:noFill/>
        </p:spPr>
        <p:txBody>
          <a:bodyPr wrap="square" lIns="105684" tIns="52842" rIns="105684" bIns="52842" rtlCol="0">
            <a:spAutoFit/>
          </a:bodyPr>
          <a:lstStyle/>
          <a:p>
            <a:r>
              <a:rPr lang="de-DE" sz="1400">
                <a:solidFill>
                  <a:prstClr val="black"/>
                </a:solidFill>
              </a:rPr>
              <a:t>Transmission</a:t>
            </a:r>
          </a:p>
        </p:txBody>
      </p:sp>
      <p:sp>
        <p:nvSpPr>
          <p:cNvPr id="8" name="Textfeld 7"/>
          <p:cNvSpPr txBox="1">
            <a:spLocks/>
          </p:cNvSpPr>
          <p:nvPr/>
        </p:nvSpPr>
        <p:spPr>
          <a:xfrm rot="2700000">
            <a:off x="2307090" y="7777802"/>
            <a:ext cx="1260000" cy="322160"/>
          </a:xfrm>
          <a:prstGeom prst="rect">
            <a:avLst/>
          </a:prstGeom>
          <a:noFill/>
        </p:spPr>
        <p:txBody>
          <a:bodyPr wrap="square" lIns="105684" tIns="52842" rIns="105684" bIns="52842" rtlCol="0">
            <a:spAutoFit/>
          </a:bodyPr>
          <a:lstStyle/>
          <a:p>
            <a:r>
              <a:rPr lang="de-DE" sz="1400" b="1">
                <a:solidFill>
                  <a:prstClr val="black"/>
                </a:solidFill>
              </a:rPr>
              <a:t>Distribution</a:t>
            </a:r>
          </a:p>
        </p:txBody>
      </p:sp>
      <p:sp>
        <p:nvSpPr>
          <p:cNvPr id="9" name="Textfeld 8"/>
          <p:cNvSpPr txBox="1">
            <a:spLocks/>
          </p:cNvSpPr>
          <p:nvPr/>
        </p:nvSpPr>
        <p:spPr>
          <a:xfrm rot="2700000">
            <a:off x="3392647" y="7695879"/>
            <a:ext cx="1026000" cy="322160"/>
          </a:xfrm>
          <a:prstGeom prst="rect">
            <a:avLst/>
          </a:prstGeom>
          <a:noFill/>
        </p:spPr>
        <p:txBody>
          <a:bodyPr wrap="square" lIns="105684" tIns="52842" rIns="105684" bIns="52842" rtlCol="0">
            <a:spAutoFit/>
          </a:bodyPr>
          <a:lstStyle/>
          <a:p>
            <a:r>
              <a:rPr lang="de-DE" sz="1400" b="1">
                <a:solidFill>
                  <a:prstClr val="black"/>
                </a:solidFill>
              </a:rPr>
              <a:t>DER</a:t>
            </a:r>
          </a:p>
        </p:txBody>
      </p:sp>
      <p:sp>
        <p:nvSpPr>
          <p:cNvPr id="10" name="Textfeld 9"/>
          <p:cNvSpPr txBox="1">
            <a:spLocks/>
          </p:cNvSpPr>
          <p:nvPr/>
        </p:nvSpPr>
        <p:spPr>
          <a:xfrm rot="2700000">
            <a:off x="4357490" y="7666174"/>
            <a:ext cx="1026000" cy="537603"/>
          </a:xfrm>
          <a:prstGeom prst="rect">
            <a:avLst/>
          </a:prstGeom>
          <a:noFill/>
        </p:spPr>
        <p:txBody>
          <a:bodyPr wrap="square" lIns="105684" tIns="52842" rIns="105684" bIns="52842" rtlCol="0">
            <a:spAutoFit/>
          </a:bodyPr>
          <a:lstStyle/>
          <a:p>
            <a:r>
              <a:rPr lang="de-DE" sz="1400" b="1">
                <a:solidFill>
                  <a:prstClr val="black"/>
                </a:solidFill>
              </a:rPr>
              <a:t>Customer </a:t>
            </a:r>
            <a:r>
              <a:rPr lang="de-DE" sz="1400" b="1" err="1">
                <a:solidFill>
                  <a:prstClr val="black"/>
                </a:solidFill>
              </a:rPr>
              <a:t>Premise</a:t>
            </a:r>
            <a:endParaRPr lang="de-DE" sz="1400" b="1">
              <a:solidFill>
                <a:prstClr val="black"/>
              </a:solidFill>
            </a:endParaRPr>
          </a:p>
        </p:txBody>
      </p:sp>
      <p:graphicFrame>
        <p:nvGraphicFramePr>
          <p:cNvPr id="11" name="Tabelle 10"/>
          <p:cNvGraphicFramePr>
            <a:graphicFrameLocks noGrp="1"/>
          </p:cNvGraphicFramePr>
          <p:nvPr/>
        </p:nvGraphicFramePr>
        <p:xfrm>
          <a:off x="5157193" y="2123729"/>
          <a:ext cx="337535" cy="4821766"/>
        </p:xfrm>
        <a:graphic>
          <a:graphicData uri="http://schemas.openxmlformats.org/drawingml/2006/table">
            <a:tbl>
              <a:tblPr firstRow="1" bandRow="1">
                <a:tableStyleId>{2D5ABB26-0587-4C30-8999-92F81FD0307C}</a:tableStyleId>
              </a:tblPr>
              <a:tblGrid>
                <a:gridCol w="337535">
                  <a:extLst>
                    <a:ext uri="{9D8B030D-6E8A-4147-A177-3AD203B41FA5}">
                      <a16:colId xmlns:a16="http://schemas.microsoft.com/office/drawing/2014/main" val="20000"/>
                    </a:ext>
                  </a:extLst>
                </a:gridCol>
              </a:tblGrid>
              <a:tr h="792088">
                <a:tc>
                  <a:txBody>
                    <a:bodyPr/>
                    <a:lstStyle/>
                    <a:p>
                      <a:r>
                        <a:rPr lang="de-DE" sz="1400"/>
                        <a:t>f</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d</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c</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b</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a:t>a</a:t>
                      </a:r>
                    </a:p>
                  </a:txBody>
                  <a:tcPr marL="103680" marR="103680" marT="54261" marB="54261" anchor="ctr"/>
                </a:tc>
                <a:extLst>
                  <a:ext uri="{0D108BD9-81ED-4DB2-BD59-A6C34878D82A}">
                    <a16:rowId xmlns:a16="http://schemas.microsoft.com/office/drawing/2014/main" val="10005"/>
                  </a:ext>
                </a:extLst>
              </a:tr>
            </a:tbl>
          </a:graphicData>
        </a:graphic>
      </p:graphicFrame>
      <p:graphicFrame>
        <p:nvGraphicFramePr>
          <p:cNvPr id="12" name="Tabelle 11"/>
          <p:cNvGraphicFramePr>
            <a:graphicFrameLocks noGrp="1"/>
          </p:cNvGraphicFramePr>
          <p:nvPr/>
        </p:nvGraphicFramePr>
        <p:xfrm>
          <a:off x="332657" y="7020273"/>
          <a:ext cx="4824535" cy="384071"/>
        </p:xfrm>
        <a:graphic>
          <a:graphicData uri="http://schemas.openxmlformats.org/drawingml/2006/table">
            <a:tbl>
              <a:tblPr firstRow="1" bandRow="1">
                <a:tableStyleId>{2D5ABB26-0587-4C30-8999-92F81FD0307C}</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384071">
                <a:tc>
                  <a:txBody>
                    <a:bodyPr/>
                    <a:lstStyle/>
                    <a:p>
                      <a:pPr algn="ctr"/>
                      <a:r>
                        <a:rPr lang="de-DE" sz="1400"/>
                        <a:t>1</a:t>
                      </a:r>
                    </a:p>
                  </a:txBody>
                  <a:tcPr marL="103680" marR="103680" marT="54261" marB="54261" anchor="ctr"/>
                </a:tc>
                <a:tc>
                  <a:txBody>
                    <a:bodyPr/>
                    <a:lstStyle/>
                    <a:p>
                      <a:pPr algn="ctr"/>
                      <a:r>
                        <a:rPr lang="de-DE" sz="1400"/>
                        <a:t>2</a:t>
                      </a:r>
                    </a:p>
                  </a:txBody>
                  <a:tcPr marL="103680" marR="103680" marT="54261" marB="54261" anchor="ctr"/>
                </a:tc>
                <a:tc>
                  <a:txBody>
                    <a:bodyPr/>
                    <a:lstStyle/>
                    <a:p>
                      <a:pPr algn="ctr"/>
                      <a:r>
                        <a:rPr lang="de-DE" sz="1400"/>
                        <a:t>3</a:t>
                      </a:r>
                    </a:p>
                  </a:txBody>
                  <a:tcPr marL="103680" marR="103680" marT="54261" marB="54261" anchor="ctr"/>
                </a:tc>
                <a:tc>
                  <a:txBody>
                    <a:bodyPr/>
                    <a:lstStyle/>
                    <a:p>
                      <a:pPr algn="ctr"/>
                      <a:r>
                        <a:rPr lang="de-DE" sz="1400"/>
                        <a:t>4</a:t>
                      </a:r>
                    </a:p>
                  </a:txBody>
                  <a:tcPr marL="103680" marR="103680" marT="54261" marB="54261" anchor="ctr"/>
                </a:tc>
                <a:tc>
                  <a:txBody>
                    <a:bodyPr/>
                    <a:lstStyle/>
                    <a:p>
                      <a:pPr algn="ctr"/>
                      <a:r>
                        <a:rPr lang="de-DE" sz="1400"/>
                        <a:t>5</a:t>
                      </a:r>
                    </a:p>
                  </a:txBody>
                  <a:tcPr marL="103680" marR="103680" marT="54261" marB="54261" anchor="ctr"/>
                </a:tc>
                <a:extLst>
                  <a:ext uri="{0D108BD9-81ED-4DB2-BD59-A6C34878D82A}">
                    <a16:rowId xmlns:a16="http://schemas.microsoft.com/office/drawing/2014/main" val="10000"/>
                  </a:ext>
                </a:extLst>
              </a:tr>
            </a:tbl>
          </a:graphicData>
        </a:graphic>
      </p:graphicFrame>
      <p:graphicFrame>
        <p:nvGraphicFramePr>
          <p:cNvPr id="13" name="Tabelle 12"/>
          <p:cNvGraphicFramePr>
            <a:graphicFrameLocks noGrp="1"/>
          </p:cNvGraphicFramePr>
          <p:nvPr/>
        </p:nvGraphicFramePr>
        <p:xfrm>
          <a:off x="5517232" y="2123729"/>
          <a:ext cx="1080120" cy="4821766"/>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20000"/>
                    </a:ext>
                  </a:extLst>
                </a:gridCol>
              </a:tblGrid>
              <a:tr h="792088">
                <a:tc>
                  <a:txBody>
                    <a:bodyPr/>
                    <a:lstStyle/>
                    <a:p>
                      <a:r>
                        <a:rPr lang="de-DE" sz="1400"/>
                        <a:t>Market</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Enterprise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Operation</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Station</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Field</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err="1"/>
                        <a:t>Process</a:t>
                      </a:r>
                      <a:endParaRPr lang="de-DE" sz="1400"/>
                    </a:p>
                  </a:txBody>
                  <a:tcPr marL="103680" marR="103680" marT="54261" marB="5426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5221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04664" y="395536"/>
            <a:ext cx="6048672" cy="369332"/>
          </a:xfrm>
          <a:prstGeom prst="rect">
            <a:avLst/>
          </a:prstGeom>
        </p:spPr>
        <p:txBody>
          <a:bodyPr wrap="square">
            <a:spAutoFit/>
          </a:bodyPr>
          <a:lstStyle/>
          <a:p>
            <a:pPr algn="just"/>
            <a:r>
              <a:rPr lang="de-DE" b="1">
                <a:solidFill>
                  <a:prstClr val="black"/>
                </a:solidFill>
              </a:rPr>
              <a:t>Legend Layer A:</a:t>
            </a:r>
            <a:endParaRPr lang="en-US">
              <a:solidFill>
                <a:prstClr val="black"/>
              </a:solidFill>
            </a:endParaRPr>
          </a:p>
        </p:txBody>
      </p:sp>
      <p:graphicFrame>
        <p:nvGraphicFramePr>
          <p:cNvPr id="3" name="Tabelle 2"/>
          <p:cNvGraphicFramePr>
            <a:graphicFrameLocks noGrp="1"/>
          </p:cNvGraphicFramePr>
          <p:nvPr/>
        </p:nvGraphicFramePr>
        <p:xfrm>
          <a:off x="281136" y="1043608"/>
          <a:ext cx="6172200" cy="6840760"/>
        </p:xfrm>
        <a:graphic>
          <a:graphicData uri="http://schemas.openxmlformats.org/drawingml/2006/table">
            <a:tbl>
              <a:tblPr firstRow="1" firstCol="1" bandRow="1">
                <a:tableStyleId>{5940675A-B579-460E-94D1-54222C63F5DA}</a:tableStyleId>
              </a:tblPr>
              <a:tblGrid>
                <a:gridCol w="1141784">
                  <a:extLst>
                    <a:ext uri="{9D8B030D-6E8A-4147-A177-3AD203B41FA5}">
                      <a16:colId xmlns:a16="http://schemas.microsoft.com/office/drawing/2014/main" val="20000"/>
                    </a:ext>
                  </a:extLst>
                </a:gridCol>
                <a:gridCol w="5030416">
                  <a:extLst>
                    <a:ext uri="{9D8B030D-6E8A-4147-A177-3AD203B41FA5}">
                      <a16:colId xmlns:a16="http://schemas.microsoft.com/office/drawing/2014/main" val="20001"/>
                    </a:ext>
                  </a:extLst>
                </a:gridCol>
              </a:tblGrid>
              <a:tr h="182880">
                <a:tc>
                  <a:txBody>
                    <a:bodyPr/>
                    <a:lstStyle/>
                    <a:p>
                      <a:pPr>
                        <a:spcAft>
                          <a:spcPts val="0"/>
                        </a:spcAft>
                      </a:pPr>
                      <a:r>
                        <a:rPr lang="en-US" sz="1200" b="1">
                          <a:effectLst/>
                        </a:rPr>
                        <a:t>Symbol</a:t>
                      </a:r>
                      <a:endParaRPr lang="en-US" sz="1200" b="1">
                        <a:effectLst/>
                        <a:latin typeface="Arial"/>
                        <a:ea typeface="Times New Roman"/>
                        <a:cs typeface="Times New Roman"/>
                      </a:endParaRPr>
                    </a:p>
                  </a:txBody>
                  <a:tcPr marL="68166" marR="68166" marT="0" marB="0"/>
                </a:tc>
                <a:tc>
                  <a:txBody>
                    <a:bodyPr/>
                    <a:lstStyle/>
                    <a:p>
                      <a:pPr>
                        <a:spcAft>
                          <a:spcPts val="0"/>
                        </a:spcAft>
                      </a:pPr>
                      <a:r>
                        <a:rPr lang="en-US" sz="1200" b="1">
                          <a:effectLst/>
                        </a:rPr>
                        <a:t>Description</a:t>
                      </a:r>
                      <a:endParaRPr lang="en-US" sz="1200" b="1">
                        <a:effectLst/>
                        <a:latin typeface="Arial"/>
                        <a:ea typeface="Times New Roman"/>
                        <a:cs typeface="Times New Roman"/>
                      </a:endParaRPr>
                    </a:p>
                  </a:txBody>
                  <a:tcPr marL="68166" marR="68166" marT="0" marB="0"/>
                </a:tc>
                <a:extLst>
                  <a:ext uri="{0D108BD9-81ED-4DB2-BD59-A6C34878D82A}">
                    <a16:rowId xmlns:a16="http://schemas.microsoft.com/office/drawing/2014/main" val="10000"/>
                  </a:ext>
                </a:extLst>
              </a:tr>
              <a:tr h="537200">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computer</a:t>
                      </a:r>
                      <a:r>
                        <a:rPr lang="de-DE" sz="1200">
                          <a:effectLst/>
                          <a:latin typeface="Arial"/>
                          <a:ea typeface="Times New Roman"/>
                          <a:cs typeface="Times New Roman"/>
                        </a:rPr>
                        <a:t> (CRM,</a:t>
                      </a:r>
                      <a:r>
                        <a:rPr lang="de-DE" sz="1200" baseline="0">
                          <a:effectLst/>
                          <a:latin typeface="Arial"/>
                          <a:ea typeface="Times New Roman"/>
                          <a:cs typeface="Times New Roman"/>
                        </a:rPr>
                        <a:t> DMS, HES, etc.</a:t>
                      </a:r>
                      <a:r>
                        <a:rPr lang="de-DE" sz="1200">
                          <a:effectLst/>
                          <a:latin typeface="Arial"/>
                          <a:ea typeface="Times New Roman"/>
                          <a:cs typeface="Times New Roman"/>
                        </a:rPr>
                        <a:t>)</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1"/>
                  </a:ext>
                </a:extLst>
              </a:tr>
              <a:tr h="576064">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gateway</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2"/>
                  </a:ext>
                </a:extLst>
              </a:tr>
              <a:tr h="648072">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a:effectLst/>
                          <a:latin typeface="Arial"/>
                          <a:ea typeface="Times New Roman"/>
                          <a:cs typeface="Times New Roman"/>
                        </a:rPr>
                        <a:t>HMI</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3"/>
                  </a:ext>
                </a:extLst>
              </a:tr>
              <a:tr h="576064">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data</a:t>
                      </a:r>
                      <a:r>
                        <a:rPr lang="de-DE" sz="1200">
                          <a:effectLst/>
                          <a:latin typeface="Arial"/>
                          <a:ea typeface="Times New Roman"/>
                          <a:cs typeface="Times New Roman"/>
                        </a:rPr>
                        <a:t> </a:t>
                      </a:r>
                      <a:r>
                        <a:rPr lang="de-DE" sz="1200" err="1">
                          <a:effectLst/>
                          <a:latin typeface="Arial"/>
                          <a:ea typeface="Times New Roman"/>
                          <a:cs typeface="Times New Roman"/>
                        </a:rPr>
                        <a:t>collector</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4"/>
                  </a:ext>
                </a:extLst>
              </a:tr>
              <a:tr h="504056">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controller</a:t>
                      </a:r>
                      <a:r>
                        <a:rPr lang="de-DE" sz="1200">
                          <a:effectLst/>
                          <a:latin typeface="Arial"/>
                          <a:ea typeface="Times New Roman"/>
                          <a:cs typeface="Times New Roman"/>
                        </a:rPr>
                        <a:t> </a:t>
                      </a:r>
                      <a:r>
                        <a:rPr lang="de-DE" sz="1200" err="1">
                          <a:effectLst/>
                          <a:latin typeface="Arial"/>
                          <a:ea typeface="Times New Roman"/>
                          <a:cs typeface="Times New Roman"/>
                        </a:rPr>
                        <a:t>and</a:t>
                      </a:r>
                      <a:r>
                        <a:rPr lang="de-DE" sz="1200" baseline="0">
                          <a:effectLst/>
                          <a:latin typeface="Arial"/>
                          <a:ea typeface="Times New Roman"/>
                          <a:cs typeface="Times New Roman"/>
                        </a:rPr>
                        <a:t> IED</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5"/>
                  </a:ext>
                </a:extLst>
              </a:tr>
              <a:tr h="720080">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transmitter</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6"/>
                  </a:ext>
                </a:extLst>
              </a:tr>
              <a:tr h="43204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generator</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7"/>
                  </a:ext>
                </a:extLst>
              </a:tr>
              <a:tr h="43204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substation</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8"/>
                  </a:ext>
                </a:extLst>
              </a:tr>
              <a:tr h="43204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baseline="0" err="1">
                          <a:effectLst/>
                          <a:latin typeface="Arial"/>
                          <a:ea typeface="Times New Roman"/>
                          <a:cs typeface="Times New Roman"/>
                        </a:rPr>
                        <a:t>information</a:t>
                      </a:r>
                      <a:r>
                        <a:rPr lang="de-DE" sz="1200" baseline="0">
                          <a:effectLst/>
                          <a:latin typeface="Arial"/>
                          <a:ea typeface="Times New Roman"/>
                          <a:cs typeface="Times New Roman"/>
                        </a:rPr>
                        <a:t> </a:t>
                      </a:r>
                      <a:r>
                        <a:rPr lang="de-DE" sz="1200" baseline="0" err="1">
                          <a:effectLst/>
                          <a:latin typeface="Arial"/>
                          <a:ea typeface="Times New Roman"/>
                          <a:cs typeface="Times New Roman"/>
                        </a:rPr>
                        <a:t>flow</a:t>
                      </a:r>
                      <a:r>
                        <a:rPr lang="de-DE" sz="1200" baseline="0">
                          <a:effectLst/>
                          <a:latin typeface="Arial"/>
                          <a:ea typeface="Times New Roman"/>
                          <a:cs typeface="Times New Roman"/>
                        </a:rPr>
                        <a:t> (</a:t>
                      </a:r>
                      <a:r>
                        <a:rPr lang="de-DE" sz="1200" baseline="0" err="1">
                          <a:effectLst/>
                          <a:latin typeface="Arial"/>
                          <a:ea typeface="Times New Roman"/>
                          <a:cs typeface="Times New Roman"/>
                        </a:rPr>
                        <a:t>wired</a:t>
                      </a:r>
                      <a:r>
                        <a:rPr lang="de-DE" sz="1200" baseline="0">
                          <a:effectLst/>
                          <a:latin typeface="Arial"/>
                          <a:ea typeface="Times New Roman"/>
                          <a:cs typeface="Times New Roman"/>
                        </a:rPr>
                        <a:t>)</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09"/>
                  </a:ext>
                </a:extLst>
              </a:tr>
              <a:tr h="504056">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aseline="0" err="1">
                          <a:effectLst/>
                          <a:latin typeface="Arial"/>
                          <a:ea typeface="Times New Roman"/>
                          <a:cs typeface="Times New Roman"/>
                        </a:rPr>
                        <a:t>information</a:t>
                      </a:r>
                      <a:r>
                        <a:rPr lang="de-DE" sz="1200" baseline="0">
                          <a:effectLst/>
                          <a:latin typeface="Arial"/>
                          <a:ea typeface="Times New Roman"/>
                          <a:cs typeface="Times New Roman"/>
                        </a:rPr>
                        <a:t> </a:t>
                      </a:r>
                      <a:r>
                        <a:rPr lang="de-DE" sz="1200" baseline="0" err="1">
                          <a:effectLst/>
                          <a:latin typeface="Arial"/>
                          <a:ea typeface="Times New Roman"/>
                          <a:cs typeface="Times New Roman"/>
                        </a:rPr>
                        <a:t>flow</a:t>
                      </a:r>
                      <a:r>
                        <a:rPr lang="de-DE" sz="1200" baseline="0">
                          <a:effectLst/>
                          <a:latin typeface="Arial"/>
                          <a:ea typeface="Times New Roman"/>
                          <a:cs typeface="Times New Roman"/>
                        </a:rPr>
                        <a:t> (</a:t>
                      </a:r>
                      <a:r>
                        <a:rPr lang="de-DE" sz="1200" baseline="0" err="1">
                          <a:effectLst/>
                          <a:latin typeface="Arial"/>
                          <a:ea typeface="Times New Roman"/>
                          <a:cs typeface="Times New Roman"/>
                        </a:rPr>
                        <a:t>wireless</a:t>
                      </a:r>
                      <a:r>
                        <a:rPr lang="de-DE" sz="1200" baseline="0">
                          <a:effectLst/>
                          <a:latin typeface="Arial"/>
                          <a:ea typeface="Times New Roman"/>
                          <a:cs typeface="Times New Roman"/>
                        </a:rPr>
                        <a:t>)</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10"/>
                  </a:ext>
                </a:extLst>
              </a:tr>
              <a:tr h="43204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a:effectLst/>
                          <a:latin typeface="Arial"/>
                          <a:ea typeface="Times New Roman"/>
                          <a:cs typeface="Times New Roman"/>
                        </a:rPr>
                        <a:t>power </a:t>
                      </a:r>
                      <a:r>
                        <a:rPr lang="de-DE" sz="1200" err="1">
                          <a:effectLst/>
                          <a:latin typeface="Arial"/>
                          <a:ea typeface="Times New Roman"/>
                          <a:cs typeface="Times New Roman"/>
                        </a:rPr>
                        <a:t>grid</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11"/>
                  </a:ext>
                </a:extLst>
              </a:tr>
              <a:tr h="43204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err="1">
                          <a:effectLst/>
                          <a:latin typeface="Arial"/>
                          <a:ea typeface="Times New Roman"/>
                          <a:cs typeface="Times New Roman"/>
                        </a:rPr>
                        <a:t>bus</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12"/>
                  </a:ext>
                </a:extLst>
              </a:tr>
              <a:tr h="432048">
                <a:tc>
                  <a:txBody>
                    <a:bodyPr/>
                    <a:lstStyle/>
                    <a:p>
                      <a:pPr>
                        <a:spcAft>
                          <a:spcPts val="0"/>
                        </a:spcAft>
                      </a:pPr>
                      <a:endParaRPr lang="en-US" sz="1200">
                        <a:effectLst/>
                        <a:latin typeface="Arial"/>
                        <a:ea typeface="Times New Roman"/>
                        <a:cs typeface="Times New Roman"/>
                      </a:endParaRPr>
                    </a:p>
                  </a:txBody>
                  <a:tcPr marL="68166" marR="68166" marT="0" marB="0"/>
                </a:tc>
                <a:tc>
                  <a:txBody>
                    <a:bodyPr/>
                    <a:lstStyle/>
                    <a:p>
                      <a:pPr>
                        <a:spcAft>
                          <a:spcPts val="0"/>
                        </a:spcAft>
                      </a:pPr>
                      <a:r>
                        <a:rPr lang="de-DE" sz="1200">
                          <a:effectLst/>
                          <a:latin typeface="Arial"/>
                          <a:ea typeface="Times New Roman"/>
                          <a:cs typeface="Times New Roman"/>
                        </a:rPr>
                        <a:t>power </a:t>
                      </a:r>
                      <a:r>
                        <a:rPr lang="de-DE" sz="1200" err="1">
                          <a:effectLst/>
                          <a:latin typeface="Arial"/>
                          <a:ea typeface="Times New Roman"/>
                          <a:cs typeface="Times New Roman"/>
                        </a:rPr>
                        <a:t>line</a:t>
                      </a:r>
                      <a:endParaRPr lang="en-US" sz="1200">
                        <a:effectLst/>
                        <a:latin typeface="Arial"/>
                        <a:ea typeface="Times New Roman"/>
                        <a:cs typeface="Times New Roman"/>
                      </a:endParaRPr>
                    </a:p>
                  </a:txBody>
                  <a:tcPr marL="68166" marR="68166" marT="0" marB="0" anchor="ctr"/>
                </a:tc>
                <a:extLst>
                  <a:ext uri="{0D108BD9-81ED-4DB2-BD59-A6C34878D82A}">
                    <a16:rowId xmlns:a16="http://schemas.microsoft.com/office/drawing/2014/main" val="10013"/>
                  </a:ext>
                </a:extLst>
              </a:tr>
            </a:tbl>
          </a:graphicData>
        </a:graphic>
      </p:graphicFrame>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1259632"/>
            <a:ext cx="352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783" y="1909664"/>
            <a:ext cx="4762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33" y="2411761"/>
            <a:ext cx="5143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785" y="3059832"/>
            <a:ext cx="4857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483" y="3635896"/>
            <a:ext cx="4953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608" y="4139956"/>
            <a:ext cx="228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733" y="4860032"/>
            <a:ext cx="304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508" y="5317606"/>
            <a:ext cx="3238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708" y="5724130"/>
            <a:ext cx="1905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4"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4366" y="6156176"/>
            <a:ext cx="228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6" name="Picture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715" y="6660232"/>
            <a:ext cx="45719"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715" y="7092280"/>
            <a:ext cx="45719" cy="324000"/>
          </a:xfrm>
          <a:prstGeom prst="rect">
            <a:avLst/>
          </a:prstGeom>
          <a:noFill/>
          <a:ln>
            <a:noFill/>
          </a:ln>
          <a:scene3d>
            <a:camera prst="orthographicFront">
              <a:rot lat="0" lon="0" rev="54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7" name="Picture 1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133" y="7668344"/>
            <a:ext cx="540000" cy="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97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pPr algn="l"/>
            <a:r>
              <a:rPr lang="de-DE"/>
              <a:t>Layer E: Business</a:t>
            </a:r>
          </a:p>
        </p:txBody>
      </p:sp>
      <p:graphicFrame>
        <p:nvGraphicFramePr>
          <p:cNvPr id="5" name="Tabelle 4"/>
          <p:cNvGraphicFramePr>
            <a:graphicFrameLocks noGrp="1"/>
          </p:cNvGraphicFramePr>
          <p:nvPr/>
        </p:nvGraphicFramePr>
        <p:xfrm>
          <a:off x="332657" y="2123728"/>
          <a:ext cx="4824535" cy="4824534"/>
        </p:xfrm>
        <a:graphic>
          <a:graphicData uri="http://schemas.openxmlformats.org/drawingml/2006/table">
            <a:tbl>
              <a:tblPr firstRow="1" bandRow="1">
                <a:tableStyleId>{5940675A-B579-460E-94D1-54222C63F5DA}</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804089">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04089">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04089">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4089">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04089">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04089">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a:p>
                  </a:txBody>
                  <a:tcPr marL="103680" marR="103680" marT="54261" marB="54261">
                    <a:lnL w="28575" cap="flat" cmpd="sng" algn="ctr">
                      <a:solidFill>
                        <a:srgbClr val="FF5050"/>
                      </a:solidFill>
                      <a:prstDash val="solid"/>
                      <a:round/>
                      <a:headEnd type="none" w="med" len="med"/>
                      <a:tailEnd type="none" w="med" len="med"/>
                    </a:lnL>
                    <a:lnR w="28575" cap="flat" cmpd="sng" algn="ctr">
                      <a:solidFill>
                        <a:srgbClr val="FF5050"/>
                      </a:solidFill>
                      <a:prstDash val="solid"/>
                      <a:round/>
                      <a:headEnd type="none" w="med" len="med"/>
                      <a:tailEnd type="none" w="med" len="med"/>
                    </a:lnR>
                    <a:lnT w="28575" cap="flat" cmpd="sng" algn="ctr">
                      <a:solidFill>
                        <a:srgbClr val="FF5050"/>
                      </a:solidFill>
                      <a:prstDash val="solid"/>
                      <a:round/>
                      <a:headEnd type="none" w="med" len="med"/>
                      <a:tailEnd type="none" w="med" len="med"/>
                    </a:lnT>
                    <a:lnB w="28575" cap="flat" cmpd="sng" algn="ctr">
                      <a:solidFill>
                        <a:srgbClr val="FF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Textfeld 5"/>
          <p:cNvSpPr txBox="1">
            <a:spLocks/>
          </p:cNvSpPr>
          <p:nvPr/>
        </p:nvSpPr>
        <p:spPr>
          <a:xfrm rot="2700000">
            <a:off x="310511" y="7777803"/>
            <a:ext cx="1260000" cy="322160"/>
          </a:xfrm>
          <a:prstGeom prst="rect">
            <a:avLst/>
          </a:prstGeom>
          <a:noFill/>
        </p:spPr>
        <p:txBody>
          <a:bodyPr wrap="square" lIns="105684" tIns="52842" rIns="105684" bIns="52842" rtlCol="0">
            <a:spAutoFit/>
          </a:bodyPr>
          <a:lstStyle/>
          <a:p>
            <a:r>
              <a:rPr lang="de-DE" sz="1400">
                <a:solidFill>
                  <a:prstClr val="black"/>
                </a:solidFill>
              </a:rPr>
              <a:t>Generation</a:t>
            </a:r>
          </a:p>
        </p:txBody>
      </p:sp>
      <p:sp>
        <p:nvSpPr>
          <p:cNvPr id="7" name="Textfeld 6"/>
          <p:cNvSpPr txBox="1">
            <a:spLocks/>
          </p:cNvSpPr>
          <p:nvPr/>
        </p:nvSpPr>
        <p:spPr>
          <a:xfrm rot="2700000">
            <a:off x="1199362" y="7777803"/>
            <a:ext cx="1260000" cy="322160"/>
          </a:xfrm>
          <a:prstGeom prst="rect">
            <a:avLst/>
          </a:prstGeom>
          <a:noFill/>
        </p:spPr>
        <p:txBody>
          <a:bodyPr wrap="square" lIns="105684" tIns="52842" rIns="105684" bIns="52842" rtlCol="0">
            <a:spAutoFit/>
          </a:bodyPr>
          <a:lstStyle/>
          <a:p>
            <a:r>
              <a:rPr lang="de-DE" sz="1400">
                <a:solidFill>
                  <a:prstClr val="black"/>
                </a:solidFill>
              </a:rPr>
              <a:t>Transmission</a:t>
            </a:r>
          </a:p>
        </p:txBody>
      </p:sp>
      <p:sp>
        <p:nvSpPr>
          <p:cNvPr id="8" name="Textfeld 7"/>
          <p:cNvSpPr txBox="1">
            <a:spLocks/>
          </p:cNvSpPr>
          <p:nvPr/>
        </p:nvSpPr>
        <p:spPr>
          <a:xfrm rot="2700000">
            <a:off x="2307090" y="7777802"/>
            <a:ext cx="1260000" cy="322160"/>
          </a:xfrm>
          <a:prstGeom prst="rect">
            <a:avLst/>
          </a:prstGeom>
          <a:noFill/>
        </p:spPr>
        <p:txBody>
          <a:bodyPr wrap="square" lIns="105684" tIns="52842" rIns="105684" bIns="52842" rtlCol="0">
            <a:spAutoFit/>
          </a:bodyPr>
          <a:lstStyle/>
          <a:p>
            <a:r>
              <a:rPr lang="de-DE" sz="1400" b="1">
                <a:solidFill>
                  <a:prstClr val="black"/>
                </a:solidFill>
              </a:rPr>
              <a:t>Distribution</a:t>
            </a:r>
          </a:p>
        </p:txBody>
      </p:sp>
      <p:sp>
        <p:nvSpPr>
          <p:cNvPr id="9" name="Textfeld 8"/>
          <p:cNvSpPr txBox="1">
            <a:spLocks/>
          </p:cNvSpPr>
          <p:nvPr/>
        </p:nvSpPr>
        <p:spPr>
          <a:xfrm rot="2700000">
            <a:off x="3392647" y="7695879"/>
            <a:ext cx="1026000" cy="322160"/>
          </a:xfrm>
          <a:prstGeom prst="rect">
            <a:avLst/>
          </a:prstGeom>
          <a:noFill/>
        </p:spPr>
        <p:txBody>
          <a:bodyPr wrap="square" lIns="105684" tIns="52842" rIns="105684" bIns="52842" rtlCol="0">
            <a:spAutoFit/>
          </a:bodyPr>
          <a:lstStyle/>
          <a:p>
            <a:r>
              <a:rPr lang="de-DE" sz="1400" b="1">
                <a:solidFill>
                  <a:prstClr val="black"/>
                </a:solidFill>
              </a:rPr>
              <a:t>DER</a:t>
            </a:r>
          </a:p>
        </p:txBody>
      </p:sp>
      <p:sp>
        <p:nvSpPr>
          <p:cNvPr id="10" name="Textfeld 9"/>
          <p:cNvSpPr txBox="1">
            <a:spLocks/>
          </p:cNvSpPr>
          <p:nvPr/>
        </p:nvSpPr>
        <p:spPr>
          <a:xfrm rot="2700000">
            <a:off x="4357490" y="7666174"/>
            <a:ext cx="1026000" cy="537603"/>
          </a:xfrm>
          <a:prstGeom prst="rect">
            <a:avLst/>
          </a:prstGeom>
          <a:noFill/>
        </p:spPr>
        <p:txBody>
          <a:bodyPr wrap="square" lIns="105684" tIns="52842" rIns="105684" bIns="52842" rtlCol="0">
            <a:spAutoFit/>
          </a:bodyPr>
          <a:lstStyle/>
          <a:p>
            <a:r>
              <a:rPr lang="de-DE" sz="1400" b="1">
                <a:solidFill>
                  <a:prstClr val="black"/>
                </a:solidFill>
              </a:rPr>
              <a:t>Customer </a:t>
            </a:r>
            <a:r>
              <a:rPr lang="de-DE" sz="1400" b="1" err="1">
                <a:solidFill>
                  <a:prstClr val="black"/>
                </a:solidFill>
              </a:rPr>
              <a:t>Premise</a:t>
            </a:r>
            <a:endParaRPr lang="de-DE" sz="1400" b="1">
              <a:solidFill>
                <a:prstClr val="black"/>
              </a:solidFill>
            </a:endParaRPr>
          </a:p>
        </p:txBody>
      </p:sp>
      <p:graphicFrame>
        <p:nvGraphicFramePr>
          <p:cNvPr id="13" name="Tabelle 12"/>
          <p:cNvGraphicFramePr>
            <a:graphicFrameLocks noGrp="1"/>
          </p:cNvGraphicFramePr>
          <p:nvPr/>
        </p:nvGraphicFramePr>
        <p:xfrm>
          <a:off x="5517232" y="2123729"/>
          <a:ext cx="1080120" cy="4821766"/>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20000"/>
                    </a:ext>
                  </a:extLst>
                </a:gridCol>
              </a:tblGrid>
              <a:tr h="792088">
                <a:tc>
                  <a:txBody>
                    <a:bodyPr/>
                    <a:lstStyle/>
                    <a:p>
                      <a:r>
                        <a:rPr lang="de-DE" sz="1400"/>
                        <a:t>Market</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Enterprise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Operation</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Station</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Field</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err="1"/>
                        <a:t>Process</a:t>
                      </a:r>
                      <a:endParaRPr lang="de-DE" sz="1400"/>
                    </a:p>
                  </a:txBody>
                  <a:tcPr marL="103680" marR="103680" marT="54261" marB="54261" anchor="ctr"/>
                </a:tc>
                <a:extLst>
                  <a:ext uri="{0D108BD9-81ED-4DB2-BD59-A6C34878D82A}">
                    <a16:rowId xmlns:a16="http://schemas.microsoft.com/office/drawing/2014/main" val="10005"/>
                  </a:ext>
                </a:extLst>
              </a:tr>
            </a:tbl>
          </a:graphicData>
        </a:graphic>
      </p:graphicFrame>
      <p:graphicFrame>
        <p:nvGraphicFramePr>
          <p:cNvPr id="14" name="Tabelle 13"/>
          <p:cNvGraphicFramePr>
            <a:graphicFrameLocks noGrp="1"/>
          </p:cNvGraphicFramePr>
          <p:nvPr/>
        </p:nvGraphicFramePr>
        <p:xfrm>
          <a:off x="332657" y="7020273"/>
          <a:ext cx="4824535" cy="384071"/>
        </p:xfrm>
        <a:graphic>
          <a:graphicData uri="http://schemas.openxmlformats.org/drawingml/2006/table">
            <a:tbl>
              <a:tblPr firstRow="1" bandRow="1">
                <a:tableStyleId>{2D5ABB26-0587-4C30-8999-92F81FD0307C}</a:tableStyleId>
              </a:tblPr>
              <a:tblGrid>
                <a:gridCol w="964907">
                  <a:extLst>
                    <a:ext uri="{9D8B030D-6E8A-4147-A177-3AD203B41FA5}">
                      <a16:colId xmlns:a16="http://schemas.microsoft.com/office/drawing/2014/main" val="20000"/>
                    </a:ext>
                  </a:extLst>
                </a:gridCol>
                <a:gridCol w="964907">
                  <a:extLst>
                    <a:ext uri="{9D8B030D-6E8A-4147-A177-3AD203B41FA5}">
                      <a16:colId xmlns:a16="http://schemas.microsoft.com/office/drawing/2014/main" val="20001"/>
                    </a:ext>
                  </a:extLst>
                </a:gridCol>
                <a:gridCol w="964907">
                  <a:extLst>
                    <a:ext uri="{9D8B030D-6E8A-4147-A177-3AD203B41FA5}">
                      <a16:colId xmlns:a16="http://schemas.microsoft.com/office/drawing/2014/main" val="20002"/>
                    </a:ext>
                  </a:extLst>
                </a:gridCol>
                <a:gridCol w="964907">
                  <a:extLst>
                    <a:ext uri="{9D8B030D-6E8A-4147-A177-3AD203B41FA5}">
                      <a16:colId xmlns:a16="http://schemas.microsoft.com/office/drawing/2014/main" val="20003"/>
                    </a:ext>
                  </a:extLst>
                </a:gridCol>
                <a:gridCol w="964907">
                  <a:extLst>
                    <a:ext uri="{9D8B030D-6E8A-4147-A177-3AD203B41FA5}">
                      <a16:colId xmlns:a16="http://schemas.microsoft.com/office/drawing/2014/main" val="20004"/>
                    </a:ext>
                  </a:extLst>
                </a:gridCol>
              </a:tblGrid>
              <a:tr h="384071">
                <a:tc>
                  <a:txBody>
                    <a:bodyPr/>
                    <a:lstStyle/>
                    <a:p>
                      <a:pPr algn="ctr"/>
                      <a:r>
                        <a:rPr lang="de-DE" sz="1400"/>
                        <a:t>1</a:t>
                      </a:r>
                    </a:p>
                  </a:txBody>
                  <a:tcPr marL="103680" marR="103680" marT="54261" marB="54261" anchor="ctr"/>
                </a:tc>
                <a:tc>
                  <a:txBody>
                    <a:bodyPr/>
                    <a:lstStyle/>
                    <a:p>
                      <a:pPr algn="ctr"/>
                      <a:r>
                        <a:rPr lang="de-DE" sz="1400"/>
                        <a:t>2</a:t>
                      </a:r>
                    </a:p>
                  </a:txBody>
                  <a:tcPr marL="103680" marR="103680" marT="54261" marB="54261" anchor="ctr"/>
                </a:tc>
                <a:tc>
                  <a:txBody>
                    <a:bodyPr/>
                    <a:lstStyle/>
                    <a:p>
                      <a:pPr algn="ctr"/>
                      <a:r>
                        <a:rPr lang="de-DE" sz="1400"/>
                        <a:t>3</a:t>
                      </a:r>
                    </a:p>
                  </a:txBody>
                  <a:tcPr marL="103680" marR="103680" marT="54261" marB="54261" anchor="ctr"/>
                </a:tc>
                <a:tc>
                  <a:txBody>
                    <a:bodyPr/>
                    <a:lstStyle/>
                    <a:p>
                      <a:pPr algn="ctr"/>
                      <a:r>
                        <a:rPr lang="de-DE" sz="1400"/>
                        <a:t>4</a:t>
                      </a:r>
                    </a:p>
                  </a:txBody>
                  <a:tcPr marL="103680" marR="103680" marT="54261" marB="54261" anchor="ctr"/>
                </a:tc>
                <a:tc>
                  <a:txBody>
                    <a:bodyPr/>
                    <a:lstStyle/>
                    <a:p>
                      <a:pPr algn="ctr"/>
                      <a:r>
                        <a:rPr lang="de-DE" sz="1400"/>
                        <a:t>5</a:t>
                      </a:r>
                    </a:p>
                  </a:txBody>
                  <a:tcPr marL="103680" marR="103680" marT="54261" marB="54261" anchor="ctr"/>
                </a:tc>
                <a:extLst>
                  <a:ext uri="{0D108BD9-81ED-4DB2-BD59-A6C34878D82A}">
                    <a16:rowId xmlns:a16="http://schemas.microsoft.com/office/drawing/2014/main" val="10000"/>
                  </a:ext>
                </a:extLst>
              </a:tr>
            </a:tbl>
          </a:graphicData>
        </a:graphic>
      </p:graphicFrame>
      <p:graphicFrame>
        <p:nvGraphicFramePr>
          <p:cNvPr id="15" name="Tabelle 14"/>
          <p:cNvGraphicFramePr>
            <a:graphicFrameLocks noGrp="1"/>
          </p:cNvGraphicFramePr>
          <p:nvPr/>
        </p:nvGraphicFramePr>
        <p:xfrm>
          <a:off x="5157193" y="2123729"/>
          <a:ext cx="337535" cy="4821766"/>
        </p:xfrm>
        <a:graphic>
          <a:graphicData uri="http://schemas.openxmlformats.org/drawingml/2006/table">
            <a:tbl>
              <a:tblPr firstRow="1" bandRow="1">
                <a:tableStyleId>{2D5ABB26-0587-4C30-8999-92F81FD0307C}</a:tableStyleId>
              </a:tblPr>
              <a:tblGrid>
                <a:gridCol w="337535">
                  <a:extLst>
                    <a:ext uri="{9D8B030D-6E8A-4147-A177-3AD203B41FA5}">
                      <a16:colId xmlns:a16="http://schemas.microsoft.com/office/drawing/2014/main" val="20000"/>
                    </a:ext>
                  </a:extLst>
                </a:gridCol>
              </a:tblGrid>
              <a:tr h="792088">
                <a:tc>
                  <a:txBody>
                    <a:bodyPr/>
                    <a:lstStyle/>
                    <a:p>
                      <a:r>
                        <a:rPr lang="de-DE" sz="1400"/>
                        <a:t>f</a:t>
                      </a:r>
                    </a:p>
                  </a:txBody>
                  <a:tcPr marL="103680" marR="103680" marT="54261" marB="54261" anchor="ctr"/>
                </a:tc>
                <a:extLst>
                  <a:ext uri="{0D108BD9-81ED-4DB2-BD59-A6C34878D82A}">
                    <a16:rowId xmlns:a16="http://schemas.microsoft.com/office/drawing/2014/main" val="10000"/>
                  </a:ext>
                </a:extLst>
              </a:tr>
              <a:tr h="792088">
                <a:tc>
                  <a:txBody>
                    <a:bodyPr/>
                    <a:lstStyle/>
                    <a:p>
                      <a:r>
                        <a:rPr lang="de-DE" sz="1400"/>
                        <a:t>e</a:t>
                      </a:r>
                    </a:p>
                  </a:txBody>
                  <a:tcPr marL="103680" marR="103680" marT="54261" marB="54261" anchor="ctr"/>
                </a:tc>
                <a:extLst>
                  <a:ext uri="{0D108BD9-81ED-4DB2-BD59-A6C34878D82A}">
                    <a16:rowId xmlns:a16="http://schemas.microsoft.com/office/drawing/2014/main" val="10001"/>
                  </a:ext>
                </a:extLst>
              </a:tr>
              <a:tr h="792088">
                <a:tc>
                  <a:txBody>
                    <a:bodyPr/>
                    <a:lstStyle/>
                    <a:p>
                      <a:r>
                        <a:rPr lang="de-DE" sz="1400"/>
                        <a:t>d</a:t>
                      </a:r>
                    </a:p>
                  </a:txBody>
                  <a:tcPr marL="103680" marR="103680" marT="54261" marB="54261" anchor="ctr"/>
                </a:tc>
                <a:extLst>
                  <a:ext uri="{0D108BD9-81ED-4DB2-BD59-A6C34878D82A}">
                    <a16:rowId xmlns:a16="http://schemas.microsoft.com/office/drawing/2014/main" val="10002"/>
                  </a:ext>
                </a:extLst>
              </a:tr>
              <a:tr h="792088">
                <a:tc>
                  <a:txBody>
                    <a:bodyPr/>
                    <a:lstStyle/>
                    <a:p>
                      <a:r>
                        <a:rPr lang="de-DE" sz="1400"/>
                        <a:t>c</a:t>
                      </a:r>
                    </a:p>
                  </a:txBody>
                  <a:tcPr marL="103680" marR="103680" marT="54261" marB="54261" anchor="ctr"/>
                </a:tc>
                <a:extLst>
                  <a:ext uri="{0D108BD9-81ED-4DB2-BD59-A6C34878D82A}">
                    <a16:rowId xmlns:a16="http://schemas.microsoft.com/office/drawing/2014/main" val="10003"/>
                  </a:ext>
                </a:extLst>
              </a:tr>
              <a:tr h="864096">
                <a:tc>
                  <a:txBody>
                    <a:bodyPr/>
                    <a:lstStyle/>
                    <a:p>
                      <a:r>
                        <a:rPr lang="de-DE" sz="1400"/>
                        <a:t>b</a:t>
                      </a:r>
                    </a:p>
                  </a:txBody>
                  <a:tcPr marL="103680" marR="103680" marT="54261" marB="54261" anchor="ctr"/>
                </a:tc>
                <a:extLst>
                  <a:ext uri="{0D108BD9-81ED-4DB2-BD59-A6C34878D82A}">
                    <a16:rowId xmlns:a16="http://schemas.microsoft.com/office/drawing/2014/main" val="10004"/>
                  </a:ext>
                </a:extLst>
              </a:tr>
              <a:tr h="789318">
                <a:tc>
                  <a:txBody>
                    <a:bodyPr/>
                    <a:lstStyle/>
                    <a:p>
                      <a:r>
                        <a:rPr lang="de-DE" sz="1400"/>
                        <a:t>a</a:t>
                      </a:r>
                    </a:p>
                  </a:txBody>
                  <a:tcPr marL="103680" marR="103680" marT="54261" marB="5426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84781970"/>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657</Words>
  <Application>Microsoft Macintosh PowerPoint</Application>
  <PresentationFormat>Presentación en pantalla (4:3)</PresentationFormat>
  <Paragraphs>248</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Larissa-Design</vt:lpstr>
      <vt:lpstr>Project template use case/SGAM</vt:lpstr>
      <vt:lpstr>Use case/SGAM-Template</vt:lpstr>
      <vt:lpstr>Scope and objectives of [UC name] </vt:lpstr>
      <vt:lpstr>Narratives of [UC name]</vt:lpstr>
      <vt:lpstr>Presentación de PowerPoint</vt:lpstr>
      <vt:lpstr>Presentación de PowerPoint</vt:lpstr>
      <vt:lpstr>Layer A: Component</vt:lpstr>
      <vt:lpstr>Presentación de PowerPoint</vt:lpstr>
      <vt:lpstr>Layer E: Business</vt:lpstr>
      <vt:lpstr>Presentación de PowerPoint</vt:lpstr>
      <vt:lpstr>Layer D: Function</vt:lpstr>
      <vt:lpstr>Presentación de PowerPoint</vt:lpstr>
      <vt:lpstr>Layer C: Information</vt:lpstr>
      <vt:lpstr>Presentación de PowerPoint</vt:lpstr>
      <vt:lpstr>Layer B: Communication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Jörn Trefke</dc:creator>
  <cp:lastModifiedBy>Usuario de Microsoft Office</cp:lastModifiedBy>
  <cp:revision>93</cp:revision>
  <dcterms:created xsi:type="dcterms:W3CDTF">2013-03-20T12:26:06Z</dcterms:created>
  <dcterms:modified xsi:type="dcterms:W3CDTF">2021-09-27T14:09:59Z</dcterms:modified>
</cp:coreProperties>
</file>