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57" r:id="rId3"/>
    <p:sldId id="268" r:id="rId4"/>
    <p:sldId id="258" r:id="rId5"/>
    <p:sldId id="259" r:id="rId6"/>
    <p:sldId id="262" r:id="rId7"/>
    <p:sldId id="263" r:id="rId8"/>
    <p:sldId id="261" r:id="rId9"/>
    <p:sldId id="267" r:id="rId10"/>
    <p:sldId id="264" r:id="rId11"/>
    <p:sldId id="265" r:id="rId12"/>
    <p:sldId id="266" r:id="rId13"/>
    <p:sldId id="260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85462" autoAdjust="0"/>
  </p:normalViewPr>
  <p:slideViewPr>
    <p:cSldViewPr snapToGrid="0">
      <p:cViewPr varScale="1">
        <p:scale>
          <a:sx n="88" d="100"/>
          <a:sy n="88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FDFE-1E45-4955-97C3-735E0ECCC022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6F28-1FFD-4899-AC96-59AB112C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3208D-022F-4B99-9670-FBB1DE98E9BC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4556C-2CD8-4609-A016-E3EA631DA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4556C-2CD8-4609-A016-E3EA631DA7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matter when the problem size is small (n_0)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matter when there is a constant speed up (rich vs poor) K_2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f(n)</a:t>
            </a:r>
            <a:r>
              <a:rPr lang="en-US" baseline="0" dirty="0" smtClean="0"/>
              <a:t> is ugly looking – we want something simpler g(n) … to characterize the nature of f(n)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4556C-2CD8-4609-A016-E3EA631DA7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matter when the problem size is small (n_0)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matter when there is a constant speed up (rich vs poor) K_2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f(n)</a:t>
            </a:r>
            <a:r>
              <a:rPr lang="en-US" baseline="0" dirty="0" smtClean="0"/>
              <a:t> is ugly looking – we want something simpler g(n) … to characterize the nature of f(n)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4556C-2CD8-4609-A016-E3EA631DA7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Horizontally …space</a:t>
            </a:r>
            <a:r>
              <a:rPr lang="en-US" baseline="0" dirty="0" smtClean="0"/>
              <a:t> usage</a:t>
            </a:r>
          </a:p>
          <a:p>
            <a:r>
              <a:rPr lang="en-US" baseline="0" dirty="0" smtClean="0"/>
              <a:t>Vertically….time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4556C-2CD8-4609-A016-E3EA631DA7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1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9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D9B7-62D3-43C5-835D-3C5035B1579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91EF-A823-41BF-BE69-6E9DA603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judge your program: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Simplicity? Correctness? Efficiency?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8913"/>
            <a:ext cx="10515600" cy="3459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 smtClean="0">
                <a:sym typeface="Wingdings" panose="05000000000000000000" pitchFamily="2" charset="2"/>
              </a:rPr>
              <a:t> stop watch?  draw graph  ugly graph 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Choice of k … fairness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Choice of n_0 … scalability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Note: solution complexity vs problem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(2 of 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3" y="1479191"/>
            <a:ext cx="10515600" cy="57217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find_e</a:t>
            </a:r>
            <a:r>
              <a:rPr lang="en-US" dirty="0" smtClean="0"/>
              <a:t>(5)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1/fact(5) +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(4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)……O(1)…for checking 5 is not 0, and then to reach the expansion.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1/120 +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(4)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….O(n)….this is from fact(5)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+ 1/fact(4) + </a:t>
            </a:r>
            <a:r>
              <a:rPr lang="en-US" dirty="0" err="1">
                <a:sym typeface="Wingdings" panose="05000000000000000000" pitchFamily="2" charset="2"/>
              </a:rPr>
              <a:t>find_e</a:t>
            </a:r>
            <a:r>
              <a:rPr lang="en-US" dirty="0">
                <a:sym typeface="Wingdings" panose="05000000000000000000" pitchFamily="2" charset="2"/>
              </a:rPr>
              <a:t>(3</a:t>
            </a:r>
            <a:r>
              <a:rPr lang="en-US" dirty="0" smtClean="0">
                <a:sym typeface="Wingdings" panose="05000000000000000000" pitchFamily="2" charset="2"/>
              </a:rPr>
              <a:t>) ….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1/120 + 1/24 +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(3)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…. O(n-1)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1/120 + 1/24 + 1/fact(3) +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(2) …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</a:t>
            </a:r>
            <a:r>
              <a:rPr lang="en-US" dirty="0" smtClean="0">
                <a:sym typeface="Wingdings" panose="05000000000000000000" pitchFamily="2" charset="2"/>
              </a:rPr>
              <a:t>1/6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find_e</a:t>
            </a:r>
            <a:r>
              <a:rPr lang="en-US" dirty="0">
                <a:sym typeface="Wingdings" panose="05000000000000000000" pitchFamily="2" charset="2"/>
              </a:rPr>
              <a:t>(2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 O(n-2)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</a:t>
            </a:r>
            <a:r>
              <a:rPr lang="en-US" dirty="0" smtClean="0">
                <a:sym typeface="Wingdings" panose="05000000000000000000" pitchFamily="2" charset="2"/>
              </a:rPr>
              <a:t>1/6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1/fact(2) +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+ 1/6 + </a:t>
            </a:r>
            <a:r>
              <a:rPr lang="en-US" dirty="0" smtClean="0">
                <a:sym typeface="Wingdings" panose="05000000000000000000" pitchFamily="2" charset="2"/>
              </a:rPr>
              <a:t>1/2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err="1">
                <a:sym typeface="Wingdings" panose="05000000000000000000" pitchFamily="2" charset="2"/>
              </a:rPr>
              <a:t>find_e</a:t>
            </a:r>
            <a:r>
              <a:rPr lang="en-US" dirty="0">
                <a:sym typeface="Wingdings" panose="05000000000000000000" pitchFamily="2" charset="2"/>
              </a:rPr>
              <a:t>(1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+ 1/6 + 1/2 + </a:t>
            </a:r>
            <a:r>
              <a:rPr lang="en-US" dirty="0" smtClean="0">
                <a:sym typeface="Wingdings" panose="05000000000000000000" pitchFamily="2" charset="2"/>
              </a:rPr>
              <a:t>1/fact(1) +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(0)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+ 1/6 + 1/2 + </a:t>
            </a:r>
            <a:r>
              <a:rPr lang="en-US" dirty="0" smtClean="0">
                <a:sym typeface="Wingdings" panose="05000000000000000000" pitchFamily="2" charset="2"/>
              </a:rPr>
              <a:t>1/1 +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(0)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+ 1/6 + 1/2 + 1/1 + </a:t>
            </a:r>
            <a:r>
              <a:rPr lang="en-US" dirty="0" smtClean="0">
                <a:sym typeface="Wingdings" panose="05000000000000000000" pitchFamily="2" charset="2"/>
              </a:rPr>
              <a:t>1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+ 1/6 + 1/2 + 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+ 1/6 + </a:t>
            </a:r>
            <a:r>
              <a:rPr lang="en-US" dirty="0" smtClean="0">
                <a:sym typeface="Wingdings" panose="05000000000000000000" pitchFamily="2" charset="2"/>
              </a:rPr>
              <a:t>2.5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1/120 + 1/24 + 2.6666666666666665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1/120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2.7083333333333335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2.716666666666667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[ n+(n-1)+(n-2)+(n-3)….+1] + (1+1+1+1+….+1) = (n+1)</a:t>
            </a:r>
            <a:r>
              <a:rPr lang="en-US" dirty="0" err="1" smtClean="0">
                <a:sym typeface="Wingdings" panose="05000000000000000000" pitchFamily="2" charset="2"/>
              </a:rPr>
              <a:t>xn</a:t>
            </a:r>
            <a:r>
              <a:rPr lang="en-US" dirty="0" smtClean="0">
                <a:sym typeface="Wingdings" panose="05000000000000000000" pitchFamily="2" charset="2"/>
              </a:rPr>
              <a:t>/2 + n = O(n^2) + O(n) = O(n^2)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(3 of 3): what-if we swap?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3" y="1479192"/>
            <a:ext cx="10515600" cy="530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def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(n):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if n==0: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return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else: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return </a:t>
            </a: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(n-1) + 1/fact(n)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(3 of 3)..cont.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3" y="1479192"/>
            <a:ext cx="11503040" cy="53050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find_e</a:t>
            </a:r>
            <a:r>
              <a:rPr lang="en-US" dirty="0" smtClean="0"/>
              <a:t>(5)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(4) + 1/fact(5)    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… O(1) for checking 5 is not 0, and then to reach the expansion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(3)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1/fact(4) + 1/fact(5)   </a:t>
            </a:r>
            <a:r>
              <a:rPr lang="en-US" sz="2100" dirty="0" smtClean="0">
                <a:solidFill>
                  <a:srgbClr val="00B050"/>
                </a:solidFill>
                <a:sym typeface="Wingdings" panose="05000000000000000000" pitchFamily="2" charset="2"/>
              </a:rPr>
              <a:t>… O(1)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(2)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1/fact(3) + 1/fact(4</a:t>
            </a:r>
            <a:r>
              <a:rPr lang="en-US" dirty="0">
                <a:sym typeface="Wingdings" panose="05000000000000000000" pitchFamily="2" charset="2"/>
              </a:rPr>
              <a:t>) + 1/fact(5)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(1)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1/fact(2) + 1/fact(3</a:t>
            </a:r>
            <a:r>
              <a:rPr lang="en-US" dirty="0">
                <a:sym typeface="Wingdings" panose="05000000000000000000" pitchFamily="2" charset="2"/>
              </a:rPr>
              <a:t>) + 1/fact(4) + 1/fact(5)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find_e</a:t>
            </a:r>
            <a:r>
              <a:rPr lang="en-US" dirty="0" smtClean="0">
                <a:sym typeface="Wingdings" panose="05000000000000000000" pitchFamily="2" charset="2"/>
              </a:rPr>
              <a:t>(0)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1/fact(1) + 1/fact(2) + 1/fact(3</a:t>
            </a:r>
            <a:r>
              <a:rPr lang="en-US" dirty="0">
                <a:sym typeface="Wingdings" panose="05000000000000000000" pitchFamily="2" charset="2"/>
              </a:rPr>
              <a:t>) + 1/fact(4) + 1/fact(5)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+ </a:t>
            </a:r>
            <a:r>
              <a:rPr lang="en-US" dirty="0" smtClean="0">
                <a:sym typeface="Wingdings" panose="05000000000000000000" pitchFamily="2" charset="2"/>
              </a:rPr>
              <a:t>1/fact(1</a:t>
            </a:r>
            <a:r>
              <a:rPr lang="en-US" dirty="0">
                <a:sym typeface="Wingdings" panose="05000000000000000000" pitchFamily="2" charset="2"/>
              </a:rPr>
              <a:t>) + 1/fact(2) + 1/fact(3) + 1/fact(4) + 1/fact(5)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 + 1 + 1/fact(2</a:t>
            </a:r>
            <a:r>
              <a:rPr lang="en-US" dirty="0">
                <a:sym typeface="Wingdings" panose="05000000000000000000" pitchFamily="2" charset="2"/>
              </a:rPr>
              <a:t>) + 1/fact(3) + 1/fact(4) + 1/fact(5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sz="2100" dirty="0">
                <a:solidFill>
                  <a:srgbClr val="00B050"/>
                </a:solidFill>
                <a:sym typeface="Wingdings" panose="05000000000000000000" pitchFamily="2" charset="2"/>
              </a:rPr>
              <a:t>… 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 + </a:t>
            </a:r>
            <a:r>
              <a:rPr lang="en-US" dirty="0">
                <a:sym typeface="Wingdings" panose="05000000000000000000" pitchFamily="2" charset="2"/>
              </a:rPr>
              <a:t>1/fact(2) + 1/fact(3) + 1/fact(4) + 1/fact(5</a:t>
            </a:r>
            <a:r>
              <a:rPr lang="en-US" dirty="0" smtClean="0">
                <a:sym typeface="Wingdings" panose="05000000000000000000" pitchFamily="2" charset="2"/>
              </a:rPr>
              <a:t>)  </a:t>
            </a:r>
            <a:r>
              <a:rPr lang="en-US" sz="2100" dirty="0">
                <a:solidFill>
                  <a:srgbClr val="00B050"/>
                </a:solidFill>
                <a:sym typeface="Wingdings" panose="05000000000000000000" pitchFamily="2" charset="2"/>
              </a:rPr>
              <a:t>… O(2)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2 + ½ + </a:t>
            </a:r>
            <a:r>
              <a:rPr lang="en-US" dirty="0">
                <a:sym typeface="Wingdings" panose="05000000000000000000" pitchFamily="2" charset="2"/>
              </a:rPr>
              <a:t>1/fact(3) + 1/fact(4) + 1/fact(5</a:t>
            </a:r>
            <a:r>
              <a:rPr lang="en-US" dirty="0" smtClean="0">
                <a:sym typeface="Wingdings" panose="05000000000000000000" pitchFamily="2" charset="2"/>
              </a:rPr>
              <a:t>)   </a:t>
            </a:r>
            <a:r>
              <a:rPr lang="en-US" sz="2100" dirty="0" smtClean="0">
                <a:solidFill>
                  <a:srgbClr val="00B050"/>
                </a:solidFill>
                <a:sym typeface="Wingdings" panose="05000000000000000000" pitchFamily="2" charset="2"/>
              </a:rPr>
              <a:t>… O(3)</a:t>
            </a:r>
            <a:endParaRPr lang="en-US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2.5 + </a:t>
            </a:r>
            <a:r>
              <a:rPr lang="en-US" dirty="0">
                <a:sym typeface="Wingdings" panose="05000000000000000000" pitchFamily="2" charset="2"/>
              </a:rPr>
              <a:t>1/fact(3) + 1/fact(4) + 1/fact(5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2.5 + 1/6 </a:t>
            </a:r>
            <a:r>
              <a:rPr lang="en-US" dirty="0">
                <a:sym typeface="Wingdings" panose="05000000000000000000" pitchFamily="2" charset="2"/>
              </a:rPr>
              <a:t>+ 1/fact(4) + 1/fact(5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….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05" y="1863725"/>
            <a:ext cx="6962140" cy="4351338"/>
          </a:xfrm>
        </p:spPr>
      </p:pic>
      <p:sp>
        <p:nvSpPr>
          <p:cNvPr id="6" name="Freeform 5"/>
          <p:cNvSpPr/>
          <p:nvPr/>
        </p:nvSpPr>
        <p:spPr>
          <a:xfrm>
            <a:off x="4439447" y="1588802"/>
            <a:ext cx="2584704" cy="2450592"/>
          </a:xfrm>
          <a:custGeom>
            <a:avLst/>
            <a:gdLst>
              <a:gd name="connsiteX0" fmla="*/ 0 w 2584704"/>
              <a:gd name="connsiteY0" fmla="*/ 2450592 h 2450592"/>
              <a:gd name="connsiteX1" fmla="*/ 316992 w 2584704"/>
              <a:gd name="connsiteY1" fmla="*/ 2121408 h 2450592"/>
              <a:gd name="connsiteX2" fmla="*/ 719328 w 2584704"/>
              <a:gd name="connsiteY2" fmla="*/ 1694688 h 2450592"/>
              <a:gd name="connsiteX3" fmla="*/ 1194816 w 2584704"/>
              <a:gd name="connsiteY3" fmla="*/ 1146048 h 2450592"/>
              <a:gd name="connsiteX4" fmla="*/ 1597152 w 2584704"/>
              <a:gd name="connsiteY4" fmla="*/ 890016 h 2450592"/>
              <a:gd name="connsiteX5" fmla="*/ 2060448 w 2584704"/>
              <a:gd name="connsiteY5" fmla="*/ 524256 h 2450592"/>
              <a:gd name="connsiteX6" fmla="*/ 2267712 w 2584704"/>
              <a:gd name="connsiteY6" fmla="*/ 365760 h 2450592"/>
              <a:gd name="connsiteX7" fmla="*/ 2474976 w 2584704"/>
              <a:gd name="connsiteY7" fmla="*/ 146304 h 2450592"/>
              <a:gd name="connsiteX8" fmla="*/ 2584704 w 2584704"/>
              <a:gd name="connsiteY8" fmla="*/ 0 h 2450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4704" h="2450592">
                <a:moveTo>
                  <a:pt x="0" y="2450592"/>
                </a:moveTo>
                <a:lnTo>
                  <a:pt x="316992" y="2121408"/>
                </a:lnTo>
                <a:cubicBezTo>
                  <a:pt x="436880" y="1995424"/>
                  <a:pt x="573024" y="1857248"/>
                  <a:pt x="719328" y="1694688"/>
                </a:cubicBezTo>
                <a:cubicBezTo>
                  <a:pt x="865632" y="1532128"/>
                  <a:pt x="1048512" y="1280160"/>
                  <a:pt x="1194816" y="1146048"/>
                </a:cubicBezTo>
                <a:cubicBezTo>
                  <a:pt x="1341120" y="1011936"/>
                  <a:pt x="1452880" y="993648"/>
                  <a:pt x="1597152" y="890016"/>
                </a:cubicBezTo>
                <a:cubicBezTo>
                  <a:pt x="1741424" y="786384"/>
                  <a:pt x="1948688" y="611632"/>
                  <a:pt x="2060448" y="524256"/>
                </a:cubicBezTo>
                <a:cubicBezTo>
                  <a:pt x="2172208" y="436880"/>
                  <a:pt x="2198624" y="428752"/>
                  <a:pt x="2267712" y="365760"/>
                </a:cubicBezTo>
                <a:cubicBezTo>
                  <a:pt x="2336800" y="302768"/>
                  <a:pt x="2422144" y="207264"/>
                  <a:pt x="2474976" y="146304"/>
                </a:cubicBezTo>
                <a:cubicBezTo>
                  <a:pt x="2527808" y="85344"/>
                  <a:pt x="2556256" y="42672"/>
                  <a:pt x="25847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72670" y="148855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O(n^1.5)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96" y="1020345"/>
            <a:ext cx="10752083" cy="7940355"/>
          </a:xfrm>
        </p:spPr>
      </p:pic>
      <p:sp>
        <p:nvSpPr>
          <p:cNvPr id="6" name="TextBox 5"/>
          <p:cNvSpPr txBox="1"/>
          <p:nvPr/>
        </p:nvSpPr>
        <p:spPr>
          <a:xfrm>
            <a:off x="7471782" y="24460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9104" y="12192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 /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1520" y="21201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f(n)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35680" y="5242560"/>
            <a:ext cx="4596384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06368" y="1962912"/>
            <a:ext cx="36576" cy="347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718560" y="2474950"/>
            <a:ext cx="4632960" cy="2755418"/>
          </a:xfrm>
          <a:custGeom>
            <a:avLst/>
            <a:gdLst>
              <a:gd name="connsiteX0" fmla="*/ 0 w 4632960"/>
              <a:gd name="connsiteY0" fmla="*/ 2755418 h 2755418"/>
              <a:gd name="connsiteX1" fmla="*/ 12192 w 4632960"/>
              <a:gd name="connsiteY1" fmla="*/ 2657882 h 2755418"/>
              <a:gd name="connsiteX2" fmla="*/ 48768 w 4632960"/>
              <a:gd name="connsiteY2" fmla="*/ 2584730 h 2755418"/>
              <a:gd name="connsiteX3" fmla="*/ 97536 w 4632960"/>
              <a:gd name="connsiteY3" fmla="*/ 2499386 h 2755418"/>
              <a:gd name="connsiteX4" fmla="*/ 134112 w 4632960"/>
              <a:gd name="connsiteY4" fmla="*/ 2414042 h 2755418"/>
              <a:gd name="connsiteX5" fmla="*/ 195072 w 4632960"/>
              <a:gd name="connsiteY5" fmla="*/ 2316506 h 2755418"/>
              <a:gd name="connsiteX6" fmla="*/ 243840 w 4632960"/>
              <a:gd name="connsiteY6" fmla="*/ 2243354 h 2755418"/>
              <a:gd name="connsiteX7" fmla="*/ 268224 w 4632960"/>
              <a:gd name="connsiteY7" fmla="*/ 2206778 h 2755418"/>
              <a:gd name="connsiteX8" fmla="*/ 329184 w 4632960"/>
              <a:gd name="connsiteY8" fmla="*/ 2133626 h 2755418"/>
              <a:gd name="connsiteX9" fmla="*/ 414528 w 4632960"/>
              <a:gd name="connsiteY9" fmla="*/ 2145818 h 2755418"/>
              <a:gd name="connsiteX10" fmla="*/ 536448 w 4632960"/>
              <a:gd name="connsiteY10" fmla="*/ 2231162 h 2755418"/>
              <a:gd name="connsiteX11" fmla="*/ 585216 w 4632960"/>
              <a:gd name="connsiteY11" fmla="*/ 2243354 h 2755418"/>
              <a:gd name="connsiteX12" fmla="*/ 731520 w 4632960"/>
              <a:gd name="connsiteY12" fmla="*/ 2170202 h 2755418"/>
              <a:gd name="connsiteX13" fmla="*/ 780288 w 4632960"/>
              <a:gd name="connsiteY13" fmla="*/ 2145818 h 2755418"/>
              <a:gd name="connsiteX14" fmla="*/ 865632 w 4632960"/>
              <a:gd name="connsiteY14" fmla="*/ 2036090 h 2755418"/>
              <a:gd name="connsiteX15" fmla="*/ 877824 w 4632960"/>
              <a:gd name="connsiteY15" fmla="*/ 1999514 h 2755418"/>
              <a:gd name="connsiteX16" fmla="*/ 902208 w 4632960"/>
              <a:gd name="connsiteY16" fmla="*/ 1950746 h 2755418"/>
              <a:gd name="connsiteX17" fmla="*/ 938784 w 4632960"/>
              <a:gd name="connsiteY17" fmla="*/ 1828826 h 2755418"/>
              <a:gd name="connsiteX18" fmla="*/ 1011936 w 4632960"/>
              <a:gd name="connsiteY18" fmla="*/ 1780058 h 2755418"/>
              <a:gd name="connsiteX19" fmla="*/ 1280160 w 4632960"/>
              <a:gd name="connsiteY19" fmla="*/ 1780058 h 2755418"/>
              <a:gd name="connsiteX20" fmla="*/ 1316736 w 4632960"/>
              <a:gd name="connsiteY20" fmla="*/ 1755674 h 2755418"/>
              <a:gd name="connsiteX21" fmla="*/ 1365504 w 4632960"/>
              <a:gd name="connsiteY21" fmla="*/ 1682522 h 2755418"/>
              <a:gd name="connsiteX22" fmla="*/ 1377696 w 4632960"/>
              <a:gd name="connsiteY22" fmla="*/ 1633754 h 2755418"/>
              <a:gd name="connsiteX23" fmla="*/ 1389888 w 4632960"/>
              <a:gd name="connsiteY23" fmla="*/ 1548410 h 2755418"/>
              <a:gd name="connsiteX24" fmla="*/ 1426464 w 4632960"/>
              <a:gd name="connsiteY24" fmla="*/ 1511834 h 2755418"/>
              <a:gd name="connsiteX25" fmla="*/ 1560576 w 4632960"/>
              <a:gd name="connsiteY25" fmla="*/ 1524026 h 2755418"/>
              <a:gd name="connsiteX26" fmla="*/ 1597152 w 4632960"/>
              <a:gd name="connsiteY26" fmla="*/ 1560602 h 2755418"/>
              <a:gd name="connsiteX27" fmla="*/ 1670304 w 4632960"/>
              <a:gd name="connsiteY27" fmla="*/ 1621562 h 2755418"/>
              <a:gd name="connsiteX28" fmla="*/ 1731264 w 4632960"/>
              <a:gd name="connsiteY28" fmla="*/ 1609370 h 2755418"/>
              <a:gd name="connsiteX29" fmla="*/ 1743456 w 4632960"/>
              <a:gd name="connsiteY29" fmla="*/ 1572794 h 2755418"/>
              <a:gd name="connsiteX30" fmla="*/ 1767840 w 4632960"/>
              <a:gd name="connsiteY30" fmla="*/ 1536218 h 2755418"/>
              <a:gd name="connsiteX31" fmla="*/ 1804416 w 4632960"/>
              <a:gd name="connsiteY31" fmla="*/ 1402106 h 2755418"/>
              <a:gd name="connsiteX32" fmla="*/ 1816608 w 4632960"/>
              <a:gd name="connsiteY32" fmla="*/ 1365530 h 2755418"/>
              <a:gd name="connsiteX33" fmla="*/ 1853184 w 4632960"/>
              <a:gd name="connsiteY33" fmla="*/ 1328954 h 2755418"/>
              <a:gd name="connsiteX34" fmla="*/ 1877568 w 4632960"/>
              <a:gd name="connsiteY34" fmla="*/ 1292378 h 2755418"/>
              <a:gd name="connsiteX35" fmla="*/ 1938528 w 4632960"/>
              <a:gd name="connsiteY35" fmla="*/ 1280186 h 2755418"/>
              <a:gd name="connsiteX36" fmla="*/ 2023872 w 4632960"/>
              <a:gd name="connsiteY36" fmla="*/ 1389914 h 2755418"/>
              <a:gd name="connsiteX37" fmla="*/ 2060448 w 4632960"/>
              <a:gd name="connsiteY37" fmla="*/ 1487450 h 2755418"/>
              <a:gd name="connsiteX38" fmla="*/ 2084832 w 4632960"/>
              <a:gd name="connsiteY38" fmla="*/ 1524026 h 2755418"/>
              <a:gd name="connsiteX39" fmla="*/ 2121408 w 4632960"/>
              <a:gd name="connsiteY39" fmla="*/ 1487450 h 2755418"/>
              <a:gd name="connsiteX40" fmla="*/ 2133600 w 4632960"/>
              <a:gd name="connsiteY40" fmla="*/ 1426490 h 2755418"/>
              <a:gd name="connsiteX41" fmla="*/ 2157984 w 4632960"/>
              <a:gd name="connsiteY41" fmla="*/ 1353338 h 2755418"/>
              <a:gd name="connsiteX42" fmla="*/ 2206752 w 4632960"/>
              <a:gd name="connsiteY42" fmla="*/ 1219226 h 2755418"/>
              <a:gd name="connsiteX43" fmla="*/ 2231136 w 4632960"/>
              <a:gd name="connsiteY43" fmla="*/ 1085114 h 2755418"/>
              <a:gd name="connsiteX44" fmla="*/ 2243328 w 4632960"/>
              <a:gd name="connsiteY44" fmla="*/ 1024154 h 2755418"/>
              <a:gd name="connsiteX45" fmla="*/ 2279904 w 4632960"/>
              <a:gd name="connsiteY45" fmla="*/ 1011962 h 2755418"/>
              <a:gd name="connsiteX46" fmla="*/ 2365248 w 4632960"/>
              <a:gd name="connsiteY46" fmla="*/ 975386 h 2755418"/>
              <a:gd name="connsiteX47" fmla="*/ 2414016 w 4632960"/>
              <a:gd name="connsiteY47" fmla="*/ 987578 h 2755418"/>
              <a:gd name="connsiteX48" fmla="*/ 2499360 w 4632960"/>
              <a:gd name="connsiteY48" fmla="*/ 1060730 h 2755418"/>
              <a:gd name="connsiteX49" fmla="*/ 2548128 w 4632960"/>
              <a:gd name="connsiteY49" fmla="*/ 1109498 h 2755418"/>
              <a:gd name="connsiteX50" fmla="*/ 2596896 w 4632960"/>
              <a:gd name="connsiteY50" fmla="*/ 999770 h 2755418"/>
              <a:gd name="connsiteX51" fmla="*/ 2621280 w 4632960"/>
              <a:gd name="connsiteY51" fmla="*/ 938810 h 2755418"/>
              <a:gd name="connsiteX52" fmla="*/ 2645664 w 4632960"/>
              <a:gd name="connsiteY52" fmla="*/ 865658 h 2755418"/>
              <a:gd name="connsiteX53" fmla="*/ 2670048 w 4632960"/>
              <a:gd name="connsiteY53" fmla="*/ 816890 h 2755418"/>
              <a:gd name="connsiteX54" fmla="*/ 2779776 w 4632960"/>
              <a:gd name="connsiteY54" fmla="*/ 841274 h 2755418"/>
              <a:gd name="connsiteX55" fmla="*/ 2828544 w 4632960"/>
              <a:gd name="connsiteY55" fmla="*/ 865658 h 2755418"/>
              <a:gd name="connsiteX56" fmla="*/ 2901696 w 4632960"/>
              <a:gd name="connsiteY56" fmla="*/ 890042 h 2755418"/>
              <a:gd name="connsiteX57" fmla="*/ 2938272 w 4632960"/>
              <a:gd name="connsiteY57" fmla="*/ 902234 h 2755418"/>
              <a:gd name="connsiteX58" fmla="*/ 2999232 w 4632960"/>
              <a:gd name="connsiteY58" fmla="*/ 829082 h 2755418"/>
              <a:gd name="connsiteX59" fmla="*/ 3060192 w 4632960"/>
              <a:gd name="connsiteY59" fmla="*/ 755930 h 2755418"/>
              <a:gd name="connsiteX60" fmla="*/ 3096768 w 4632960"/>
              <a:gd name="connsiteY60" fmla="*/ 682778 h 2755418"/>
              <a:gd name="connsiteX61" fmla="*/ 3169920 w 4632960"/>
              <a:gd name="connsiteY61" fmla="*/ 719354 h 2755418"/>
              <a:gd name="connsiteX62" fmla="*/ 3206496 w 4632960"/>
              <a:gd name="connsiteY62" fmla="*/ 731546 h 2755418"/>
              <a:gd name="connsiteX63" fmla="*/ 3279648 w 4632960"/>
              <a:gd name="connsiteY63" fmla="*/ 694970 h 2755418"/>
              <a:gd name="connsiteX64" fmla="*/ 3304032 w 4632960"/>
              <a:gd name="connsiteY64" fmla="*/ 658394 h 2755418"/>
              <a:gd name="connsiteX65" fmla="*/ 3316224 w 4632960"/>
              <a:gd name="connsiteY65" fmla="*/ 621818 h 2755418"/>
              <a:gd name="connsiteX66" fmla="*/ 3352800 w 4632960"/>
              <a:gd name="connsiteY66" fmla="*/ 560858 h 2755418"/>
              <a:gd name="connsiteX67" fmla="*/ 3377184 w 4632960"/>
              <a:gd name="connsiteY67" fmla="*/ 487706 h 2755418"/>
              <a:gd name="connsiteX68" fmla="*/ 3438144 w 4632960"/>
              <a:gd name="connsiteY68" fmla="*/ 475514 h 2755418"/>
              <a:gd name="connsiteX69" fmla="*/ 3499104 w 4632960"/>
              <a:gd name="connsiteY69" fmla="*/ 499898 h 2755418"/>
              <a:gd name="connsiteX70" fmla="*/ 3584448 w 4632960"/>
              <a:gd name="connsiteY70" fmla="*/ 548666 h 2755418"/>
              <a:gd name="connsiteX71" fmla="*/ 3621024 w 4632960"/>
              <a:gd name="connsiteY71" fmla="*/ 536474 h 2755418"/>
              <a:gd name="connsiteX72" fmla="*/ 3645408 w 4632960"/>
              <a:gd name="connsiteY72" fmla="*/ 475514 h 2755418"/>
              <a:gd name="connsiteX73" fmla="*/ 3669792 w 4632960"/>
              <a:gd name="connsiteY73" fmla="*/ 377978 h 2755418"/>
              <a:gd name="connsiteX74" fmla="*/ 3706368 w 4632960"/>
              <a:gd name="connsiteY74" fmla="*/ 341402 h 2755418"/>
              <a:gd name="connsiteX75" fmla="*/ 3742944 w 4632960"/>
              <a:gd name="connsiteY75" fmla="*/ 353594 h 2755418"/>
              <a:gd name="connsiteX76" fmla="*/ 3840480 w 4632960"/>
              <a:gd name="connsiteY76" fmla="*/ 414554 h 2755418"/>
              <a:gd name="connsiteX77" fmla="*/ 3925824 w 4632960"/>
              <a:gd name="connsiteY77" fmla="*/ 451130 h 2755418"/>
              <a:gd name="connsiteX78" fmla="*/ 4011168 w 4632960"/>
              <a:gd name="connsiteY78" fmla="*/ 438938 h 2755418"/>
              <a:gd name="connsiteX79" fmla="*/ 4120896 w 4632960"/>
              <a:gd name="connsiteY79" fmla="*/ 341402 h 2755418"/>
              <a:gd name="connsiteX80" fmla="*/ 4145280 w 4632960"/>
              <a:gd name="connsiteY80" fmla="*/ 304826 h 2755418"/>
              <a:gd name="connsiteX81" fmla="*/ 4181856 w 4632960"/>
              <a:gd name="connsiteY81" fmla="*/ 280442 h 2755418"/>
              <a:gd name="connsiteX82" fmla="*/ 4218432 w 4632960"/>
              <a:gd name="connsiteY82" fmla="*/ 231674 h 2755418"/>
              <a:gd name="connsiteX83" fmla="*/ 4279392 w 4632960"/>
              <a:gd name="connsiteY83" fmla="*/ 207290 h 2755418"/>
              <a:gd name="connsiteX84" fmla="*/ 4352544 w 4632960"/>
              <a:gd name="connsiteY84" fmla="*/ 158522 h 2755418"/>
              <a:gd name="connsiteX85" fmla="*/ 4389120 w 4632960"/>
              <a:gd name="connsiteY85" fmla="*/ 134138 h 2755418"/>
              <a:gd name="connsiteX86" fmla="*/ 4425696 w 4632960"/>
              <a:gd name="connsiteY86" fmla="*/ 109754 h 2755418"/>
              <a:gd name="connsiteX87" fmla="*/ 4437888 w 4632960"/>
              <a:gd name="connsiteY87" fmla="*/ 73178 h 2755418"/>
              <a:gd name="connsiteX88" fmla="*/ 4572000 w 4632960"/>
              <a:gd name="connsiteY88" fmla="*/ 24410 h 2755418"/>
              <a:gd name="connsiteX89" fmla="*/ 4632960 w 4632960"/>
              <a:gd name="connsiteY89" fmla="*/ 26 h 275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632960" h="2755418">
                <a:moveTo>
                  <a:pt x="0" y="2755418"/>
                </a:moveTo>
                <a:cubicBezTo>
                  <a:pt x="4064" y="2722906"/>
                  <a:pt x="6331" y="2690119"/>
                  <a:pt x="12192" y="2657882"/>
                </a:cubicBezTo>
                <a:cubicBezTo>
                  <a:pt x="19643" y="2616901"/>
                  <a:pt x="27944" y="2621172"/>
                  <a:pt x="48768" y="2584730"/>
                </a:cubicBezTo>
                <a:cubicBezTo>
                  <a:pt x="110642" y="2476450"/>
                  <a:pt x="38128" y="2588498"/>
                  <a:pt x="97536" y="2499386"/>
                </a:cubicBezTo>
                <a:cubicBezTo>
                  <a:pt x="122910" y="2397889"/>
                  <a:pt x="92014" y="2498239"/>
                  <a:pt x="134112" y="2414042"/>
                </a:cubicBezTo>
                <a:cubicBezTo>
                  <a:pt x="180293" y="2321679"/>
                  <a:pt x="130893" y="2380685"/>
                  <a:pt x="195072" y="2316506"/>
                </a:cubicBezTo>
                <a:cubicBezTo>
                  <a:pt x="216498" y="2252228"/>
                  <a:pt x="193103" y="2304239"/>
                  <a:pt x="243840" y="2243354"/>
                </a:cubicBezTo>
                <a:cubicBezTo>
                  <a:pt x="253221" y="2232097"/>
                  <a:pt x="258843" y="2218035"/>
                  <a:pt x="268224" y="2206778"/>
                </a:cubicBezTo>
                <a:cubicBezTo>
                  <a:pt x="346453" y="2112904"/>
                  <a:pt x="268643" y="2224437"/>
                  <a:pt x="329184" y="2133626"/>
                </a:cubicBezTo>
                <a:cubicBezTo>
                  <a:pt x="357632" y="2137690"/>
                  <a:pt x="387707" y="2135502"/>
                  <a:pt x="414528" y="2145818"/>
                </a:cubicBezTo>
                <a:cubicBezTo>
                  <a:pt x="510094" y="2182574"/>
                  <a:pt x="460417" y="2193147"/>
                  <a:pt x="536448" y="2231162"/>
                </a:cubicBezTo>
                <a:cubicBezTo>
                  <a:pt x="551435" y="2238656"/>
                  <a:pt x="568960" y="2239290"/>
                  <a:pt x="585216" y="2243354"/>
                </a:cubicBezTo>
                <a:cubicBezTo>
                  <a:pt x="769086" y="2182064"/>
                  <a:pt x="542444" y="2264740"/>
                  <a:pt x="731520" y="2170202"/>
                </a:cubicBezTo>
                <a:cubicBezTo>
                  <a:pt x="747776" y="2162074"/>
                  <a:pt x="765499" y="2156382"/>
                  <a:pt x="780288" y="2145818"/>
                </a:cubicBezTo>
                <a:cubicBezTo>
                  <a:pt x="807902" y="2126094"/>
                  <a:pt x="857754" y="2059724"/>
                  <a:pt x="865632" y="2036090"/>
                </a:cubicBezTo>
                <a:cubicBezTo>
                  <a:pt x="869696" y="2023898"/>
                  <a:pt x="872762" y="2011326"/>
                  <a:pt x="877824" y="1999514"/>
                </a:cubicBezTo>
                <a:cubicBezTo>
                  <a:pt x="884983" y="1982809"/>
                  <a:pt x="895826" y="1967764"/>
                  <a:pt x="902208" y="1950746"/>
                </a:cubicBezTo>
                <a:cubicBezTo>
                  <a:pt x="910342" y="1929056"/>
                  <a:pt x="924888" y="1838090"/>
                  <a:pt x="938784" y="1828826"/>
                </a:cubicBezTo>
                <a:lnTo>
                  <a:pt x="1011936" y="1780058"/>
                </a:lnTo>
                <a:cubicBezTo>
                  <a:pt x="1113833" y="1788549"/>
                  <a:pt x="1180577" y="1803039"/>
                  <a:pt x="1280160" y="1780058"/>
                </a:cubicBezTo>
                <a:cubicBezTo>
                  <a:pt x="1294438" y="1776763"/>
                  <a:pt x="1304544" y="1763802"/>
                  <a:pt x="1316736" y="1755674"/>
                </a:cubicBezTo>
                <a:cubicBezTo>
                  <a:pt x="1332992" y="1731290"/>
                  <a:pt x="1358396" y="1710953"/>
                  <a:pt x="1365504" y="1682522"/>
                </a:cubicBezTo>
                <a:cubicBezTo>
                  <a:pt x="1369568" y="1666266"/>
                  <a:pt x="1374699" y="1650240"/>
                  <a:pt x="1377696" y="1633754"/>
                </a:cubicBezTo>
                <a:cubicBezTo>
                  <a:pt x="1382837" y="1605481"/>
                  <a:pt x="1379215" y="1575091"/>
                  <a:pt x="1389888" y="1548410"/>
                </a:cubicBezTo>
                <a:cubicBezTo>
                  <a:pt x="1396292" y="1532401"/>
                  <a:pt x="1414272" y="1524026"/>
                  <a:pt x="1426464" y="1511834"/>
                </a:cubicBezTo>
                <a:cubicBezTo>
                  <a:pt x="1471168" y="1515898"/>
                  <a:pt x="1517415" y="1511694"/>
                  <a:pt x="1560576" y="1524026"/>
                </a:cubicBezTo>
                <a:cubicBezTo>
                  <a:pt x="1577155" y="1528763"/>
                  <a:pt x="1583906" y="1549564"/>
                  <a:pt x="1597152" y="1560602"/>
                </a:cubicBezTo>
                <a:cubicBezTo>
                  <a:pt x="1698997" y="1645472"/>
                  <a:pt x="1563447" y="1514705"/>
                  <a:pt x="1670304" y="1621562"/>
                </a:cubicBezTo>
                <a:cubicBezTo>
                  <a:pt x="1690624" y="1617498"/>
                  <a:pt x="1714022" y="1620865"/>
                  <a:pt x="1731264" y="1609370"/>
                </a:cubicBezTo>
                <a:cubicBezTo>
                  <a:pt x="1741957" y="1602241"/>
                  <a:pt x="1737709" y="1584289"/>
                  <a:pt x="1743456" y="1572794"/>
                </a:cubicBezTo>
                <a:cubicBezTo>
                  <a:pt x="1750009" y="1559688"/>
                  <a:pt x="1759712" y="1548410"/>
                  <a:pt x="1767840" y="1536218"/>
                </a:cubicBezTo>
                <a:cubicBezTo>
                  <a:pt x="1785073" y="1450054"/>
                  <a:pt x="1773479" y="1494917"/>
                  <a:pt x="1804416" y="1402106"/>
                </a:cubicBezTo>
                <a:cubicBezTo>
                  <a:pt x="1808480" y="1389914"/>
                  <a:pt x="1807521" y="1374617"/>
                  <a:pt x="1816608" y="1365530"/>
                </a:cubicBezTo>
                <a:cubicBezTo>
                  <a:pt x="1828800" y="1353338"/>
                  <a:pt x="1842146" y="1342200"/>
                  <a:pt x="1853184" y="1328954"/>
                </a:cubicBezTo>
                <a:cubicBezTo>
                  <a:pt x="1862565" y="1317697"/>
                  <a:pt x="1864846" y="1299648"/>
                  <a:pt x="1877568" y="1292378"/>
                </a:cubicBezTo>
                <a:cubicBezTo>
                  <a:pt x="1895560" y="1282097"/>
                  <a:pt x="1918208" y="1284250"/>
                  <a:pt x="1938528" y="1280186"/>
                </a:cubicBezTo>
                <a:cubicBezTo>
                  <a:pt x="1966976" y="1316762"/>
                  <a:pt x="2009219" y="1345955"/>
                  <a:pt x="2023872" y="1389914"/>
                </a:cubicBezTo>
                <a:cubicBezTo>
                  <a:pt x="2034424" y="1421570"/>
                  <a:pt x="2045870" y="1458293"/>
                  <a:pt x="2060448" y="1487450"/>
                </a:cubicBezTo>
                <a:cubicBezTo>
                  <a:pt x="2067001" y="1500556"/>
                  <a:pt x="2076704" y="1511834"/>
                  <a:pt x="2084832" y="1524026"/>
                </a:cubicBezTo>
                <a:cubicBezTo>
                  <a:pt x="2097024" y="1511834"/>
                  <a:pt x="2113697" y="1502872"/>
                  <a:pt x="2121408" y="1487450"/>
                </a:cubicBezTo>
                <a:cubicBezTo>
                  <a:pt x="2130675" y="1468915"/>
                  <a:pt x="2128148" y="1446482"/>
                  <a:pt x="2133600" y="1426490"/>
                </a:cubicBezTo>
                <a:cubicBezTo>
                  <a:pt x="2140363" y="1401693"/>
                  <a:pt x="2151750" y="1378274"/>
                  <a:pt x="2157984" y="1353338"/>
                </a:cubicBezTo>
                <a:cubicBezTo>
                  <a:pt x="2185922" y="1241587"/>
                  <a:pt x="2163779" y="1283686"/>
                  <a:pt x="2206752" y="1219226"/>
                </a:cubicBezTo>
                <a:cubicBezTo>
                  <a:pt x="2227886" y="1071287"/>
                  <a:pt x="2208142" y="1188587"/>
                  <a:pt x="2231136" y="1085114"/>
                </a:cubicBezTo>
                <a:cubicBezTo>
                  <a:pt x="2235631" y="1064885"/>
                  <a:pt x="2231833" y="1041396"/>
                  <a:pt x="2243328" y="1024154"/>
                </a:cubicBezTo>
                <a:cubicBezTo>
                  <a:pt x="2250457" y="1013461"/>
                  <a:pt x="2268092" y="1017024"/>
                  <a:pt x="2279904" y="1011962"/>
                </a:cubicBezTo>
                <a:cubicBezTo>
                  <a:pt x="2385364" y="966765"/>
                  <a:pt x="2279471" y="1003978"/>
                  <a:pt x="2365248" y="975386"/>
                </a:cubicBezTo>
                <a:cubicBezTo>
                  <a:pt x="2381504" y="979450"/>
                  <a:pt x="2399029" y="980084"/>
                  <a:pt x="2414016" y="987578"/>
                </a:cubicBezTo>
                <a:cubicBezTo>
                  <a:pt x="2445297" y="1003218"/>
                  <a:pt x="2474958" y="1036328"/>
                  <a:pt x="2499360" y="1060730"/>
                </a:cubicBezTo>
                <a:cubicBezTo>
                  <a:pt x="2500774" y="1064971"/>
                  <a:pt x="2514202" y="1137769"/>
                  <a:pt x="2548128" y="1109498"/>
                </a:cubicBezTo>
                <a:cubicBezTo>
                  <a:pt x="2571546" y="1089983"/>
                  <a:pt x="2584995" y="1031506"/>
                  <a:pt x="2596896" y="999770"/>
                </a:cubicBezTo>
                <a:cubicBezTo>
                  <a:pt x="2604580" y="979278"/>
                  <a:pt x="2613801" y="959378"/>
                  <a:pt x="2621280" y="938810"/>
                </a:cubicBezTo>
                <a:cubicBezTo>
                  <a:pt x="2630064" y="914654"/>
                  <a:pt x="2634169" y="888647"/>
                  <a:pt x="2645664" y="865658"/>
                </a:cubicBezTo>
                <a:lnTo>
                  <a:pt x="2670048" y="816890"/>
                </a:lnTo>
                <a:cubicBezTo>
                  <a:pt x="2713889" y="824197"/>
                  <a:pt x="2741577" y="824903"/>
                  <a:pt x="2779776" y="841274"/>
                </a:cubicBezTo>
                <a:cubicBezTo>
                  <a:pt x="2796481" y="848433"/>
                  <a:pt x="2811669" y="858908"/>
                  <a:pt x="2828544" y="865658"/>
                </a:cubicBezTo>
                <a:cubicBezTo>
                  <a:pt x="2852409" y="875204"/>
                  <a:pt x="2877312" y="881914"/>
                  <a:pt x="2901696" y="890042"/>
                </a:cubicBezTo>
                <a:lnTo>
                  <a:pt x="2938272" y="902234"/>
                </a:lnTo>
                <a:cubicBezTo>
                  <a:pt x="3045129" y="795377"/>
                  <a:pt x="2914362" y="930927"/>
                  <a:pt x="2999232" y="829082"/>
                </a:cubicBezTo>
                <a:cubicBezTo>
                  <a:pt x="3032937" y="788636"/>
                  <a:pt x="3037489" y="801336"/>
                  <a:pt x="3060192" y="755930"/>
                </a:cubicBezTo>
                <a:cubicBezTo>
                  <a:pt x="3110669" y="654976"/>
                  <a:pt x="3026887" y="787600"/>
                  <a:pt x="3096768" y="682778"/>
                </a:cubicBezTo>
                <a:cubicBezTo>
                  <a:pt x="3188703" y="713423"/>
                  <a:pt x="3075382" y="672085"/>
                  <a:pt x="3169920" y="719354"/>
                </a:cubicBezTo>
                <a:cubicBezTo>
                  <a:pt x="3181415" y="725101"/>
                  <a:pt x="3194304" y="727482"/>
                  <a:pt x="3206496" y="731546"/>
                </a:cubicBezTo>
                <a:cubicBezTo>
                  <a:pt x="3236244" y="721630"/>
                  <a:pt x="3256013" y="718605"/>
                  <a:pt x="3279648" y="694970"/>
                </a:cubicBezTo>
                <a:cubicBezTo>
                  <a:pt x="3290009" y="684609"/>
                  <a:pt x="3297479" y="671500"/>
                  <a:pt x="3304032" y="658394"/>
                </a:cubicBezTo>
                <a:cubicBezTo>
                  <a:pt x="3309779" y="646899"/>
                  <a:pt x="3310477" y="633313"/>
                  <a:pt x="3316224" y="621818"/>
                </a:cubicBezTo>
                <a:cubicBezTo>
                  <a:pt x="3326822" y="600623"/>
                  <a:pt x="3342994" y="582431"/>
                  <a:pt x="3352800" y="560858"/>
                </a:cubicBezTo>
                <a:cubicBezTo>
                  <a:pt x="3363436" y="537459"/>
                  <a:pt x="3351980" y="492747"/>
                  <a:pt x="3377184" y="487706"/>
                </a:cubicBezTo>
                <a:lnTo>
                  <a:pt x="3438144" y="475514"/>
                </a:lnTo>
                <a:cubicBezTo>
                  <a:pt x="3458464" y="483642"/>
                  <a:pt x="3479973" y="489270"/>
                  <a:pt x="3499104" y="499898"/>
                </a:cubicBezTo>
                <a:cubicBezTo>
                  <a:pt x="3609821" y="561408"/>
                  <a:pt x="3495917" y="519156"/>
                  <a:pt x="3584448" y="548666"/>
                </a:cubicBezTo>
                <a:cubicBezTo>
                  <a:pt x="3596640" y="544602"/>
                  <a:pt x="3612797" y="546347"/>
                  <a:pt x="3621024" y="536474"/>
                </a:cubicBezTo>
                <a:cubicBezTo>
                  <a:pt x="3635035" y="519661"/>
                  <a:pt x="3638972" y="496432"/>
                  <a:pt x="3645408" y="475514"/>
                </a:cubicBezTo>
                <a:cubicBezTo>
                  <a:pt x="3655264" y="443483"/>
                  <a:pt x="3646095" y="401675"/>
                  <a:pt x="3669792" y="377978"/>
                </a:cubicBezTo>
                <a:lnTo>
                  <a:pt x="3706368" y="341402"/>
                </a:lnTo>
                <a:cubicBezTo>
                  <a:pt x="3718560" y="345466"/>
                  <a:pt x="3731662" y="347440"/>
                  <a:pt x="3742944" y="353594"/>
                </a:cubicBezTo>
                <a:cubicBezTo>
                  <a:pt x="3776602" y="371953"/>
                  <a:pt x="3804108" y="402430"/>
                  <a:pt x="3840480" y="414554"/>
                </a:cubicBezTo>
                <a:cubicBezTo>
                  <a:pt x="3894298" y="432493"/>
                  <a:pt x="3865561" y="420999"/>
                  <a:pt x="3925824" y="451130"/>
                </a:cubicBezTo>
                <a:cubicBezTo>
                  <a:pt x="3954272" y="447066"/>
                  <a:pt x="3984347" y="449254"/>
                  <a:pt x="4011168" y="438938"/>
                </a:cubicBezTo>
                <a:cubicBezTo>
                  <a:pt x="4071082" y="415894"/>
                  <a:pt x="4087638" y="387963"/>
                  <a:pt x="4120896" y="341402"/>
                </a:cubicBezTo>
                <a:cubicBezTo>
                  <a:pt x="4129413" y="329478"/>
                  <a:pt x="4134919" y="315187"/>
                  <a:pt x="4145280" y="304826"/>
                </a:cubicBezTo>
                <a:cubicBezTo>
                  <a:pt x="4155641" y="294465"/>
                  <a:pt x="4171495" y="290803"/>
                  <a:pt x="4181856" y="280442"/>
                </a:cubicBezTo>
                <a:cubicBezTo>
                  <a:pt x="4196224" y="266074"/>
                  <a:pt x="4202176" y="243866"/>
                  <a:pt x="4218432" y="231674"/>
                </a:cubicBezTo>
                <a:cubicBezTo>
                  <a:pt x="4235940" y="218543"/>
                  <a:pt x="4260179" y="217770"/>
                  <a:pt x="4279392" y="207290"/>
                </a:cubicBezTo>
                <a:cubicBezTo>
                  <a:pt x="4305120" y="193257"/>
                  <a:pt x="4328160" y="174778"/>
                  <a:pt x="4352544" y="158522"/>
                </a:cubicBezTo>
                <a:lnTo>
                  <a:pt x="4389120" y="134138"/>
                </a:lnTo>
                <a:lnTo>
                  <a:pt x="4425696" y="109754"/>
                </a:lnTo>
                <a:cubicBezTo>
                  <a:pt x="4429760" y="97562"/>
                  <a:pt x="4428801" y="82265"/>
                  <a:pt x="4437888" y="73178"/>
                </a:cubicBezTo>
                <a:cubicBezTo>
                  <a:pt x="4480610" y="30456"/>
                  <a:pt x="4516612" y="33641"/>
                  <a:pt x="4572000" y="24410"/>
                </a:cubicBezTo>
                <a:cubicBezTo>
                  <a:pt x="4624403" y="-1791"/>
                  <a:pt x="4602593" y="26"/>
                  <a:pt x="4632960" y="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18560" y="3041227"/>
            <a:ext cx="5510784" cy="2152565"/>
          </a:xfrm>
          <a:custGeom>
            <a:avLst/>
            <a:gdLst>
              <a:gd name="connsiteX0" fmla="*/ 0 w 5510784"/>
              <a:gd name="connsiteY0" fmla="*/ 2152565 h 2152565"/>
              <a:gd name="connsiteX1" fmla="*/ 829056 w 5510784"/>
              <a:gd name="connsiteY1" fmla="*/ 1725845 h 2152565"/>
              <a:gd name="connsiteX2" fmla="*/ 2267712 w 5510784"/>
              <a:gd name="connsiteY2" fmla="*/ 1067477 h 2152565"/>
              <a:gd name="connsiteX3" fmla="*/ 3621024 w 5510784"/>
              <a:gd name="connsiteY3" fmla="*/ 494453 h 2152565"/>
              <a:gd name="connsiteX4" fmla="*/ 5169408 w 5510784"/>
              <a:gd name="connsiteY4" fmla="*/ 67733 h 2152565"/>
              <a:gd name="connsiteX5" fmla="*/ 5510784 w 5510784"/>
              <a:gd name="connsiteY5" fmla="*/ 6773 h 215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0784" h="2152565">
                <a:moveTo>
                  <a:pt x="0" y="2152565"/>
                </a:moveTo>
                <a:cubicBezTo>
                  <a:pt x="225552" y="2029629"/>
                  <a:pt x="451104" y="1906693"/>
                  <a:pt x="829056" y="1725845"/>
                </a:cubicBezTo>
                <a:cubicBezTo>
                  <a:pt x="1207008" y="1544997"/>
                  <a:pt x="1802384" y="1272709"/>
                  <a:pt x="2267712" y="1067477"/>
                </a:cubicBezTo>
                <a:cubicBezTo>
                  <a:pt x="2733040" y="862245"/>
                  <a:pt x="3137408" y="661077"/>
                  <a:pt x="3621024" y="494453"/>
                </a:cubicBezTo>
                <a:cubicBezTo>
                  <a:pt x="4104640" y="327829"/>
                  <a:pt x="4854448" y="149013"/>
                  <a:pt x="5169408" y="67733"/>
                </a:cubicBezTo>
                <a:cubicBezTo>
                  <a:pt x="5484368" y="-13547"/>
                  <a:pt x="5497576" y="-3387"/>
                  <a:pt x="5510784" y="67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28579" y="1282984"/>
            <a:ext cx="4899804" cy="3364302"/>
          </a:xfrm>
          <a:custGeom>
            <a:avLst/>
            <a:gdLst>
              <a:gd name="connsiteX0" fmla="*/ 0 w 4899804"/>
              <a:gd name="connsiteY0" fmla="*/ 3364302 h 3364302"/>
              <a:gd name="connsiteX1" fmla="*/ 362310 w 4899804"/>
              <a:gd name="connsiteY1" fmla="*/ 2622431 h 3364302"/>
              <a:gd name="connsiteX2" fmla="*/ 1466491 w 4899804"/>
              <a:gd name="connsiteY2" fmla="*/ 1500997 h 3364302"/>
              <a:gd name="connsiteX3" fmla="*/ 2881223 w 4899804"/>
              <a:gd name="connsiteY3" fmla="*/ 638355 h 3364302"/>
              <a:gd name="connsiteX4" fmla="*/ 4175185 w 4899804"/>
              <a:gd name="connsiteY4" fmla="*/ 189782 h 3364302"/>
              <a:gd name="connsiteX5" fmla="*/ 4899804 w 4899804"/>
              <a:gd name="connsiteY5" fmla="*/ 0 h 33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804" h="3364302">
                <a:moveTo>
                  <a:pt x="0" y="3364302"/>
                </a:moveTo>
                <a:cubicBezTo>
                  <a:pt x="58947" y="3148642"/>
                  <a:pt x="117895" y="2932982"/>
                  <a:pt x="362310" y="2622431"/>
                </a:cubicBezTo>
                <a:cubicBezTo>
                  <a:pt x="606725" y="2311880"/>
                  <a:pt x="1046672" y="1831676"/>
                  <a:pt x="1466491" y="1500997"/>
                </a:cubicBezTo>
                <a:cubicBezTo>
                  <a:pt x="1886310" y="1170318"/>
                  <a:pt x="2429774" y="856891"/>
                  <a:pt x="2881223" y="638355"/>
                </a:cubicBezTo>
                <a:cubicBezTo>
                  <a:pt x="3332672" y="419819"/>
                  <a:pt x="3838755" y="296175"/>
                  <a:pt x="4175185" y="189782"/>
                </a:cubicBezTo>
                <a:cubicBezTo>
                  <a:pt x="4511615" y="83389"/>
                  <a:pt x="4705709" y="41694"/>
                  <a:pt x="4899804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268745" y="2424728"/>
            <a:ext cx="51758" cy="27531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27982" y="530352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9173843" y="281998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8643668" y="1282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2 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853020" y="121792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g(n)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57547" y="27665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g(n)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64644" y="5193792"/>
            <a:ext cx="125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 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77148" y="157506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or Space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17024" y="128298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94976" y="2819985"/>
            <a:ext cx="142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945931"/>
            <a:ext cx="8369650" cy="5231032"/>
          </a:xfrm>
        </p:spPr>
      </p:pic>
    </p:spTree>
    <p:extLst>
      <p:ext uri="{BB962C8B-B14F-4D97-AF65-F5344CB8AC3E}">
        <p14:creationId xmlns:p14="http://schemas.microsoft.com/office/powerpoint/2010/main" val="17950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82" y="281041"/>
            <a:ext cx="8199135" cy="6237539"/>
          </a:xfrm>
        </p:spPr>
      </p:pic>
    </p:spTree>
    <p:extLst>
      <p:ext uri="{BB962C8B-B14F-4D97-AF65-F5344CB8AC3E}">
        <p14:creationId xmlns:p14="http://schemas.microsoft.com/office/powerpoint/2010/main" val="4011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3. recursive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fact(5)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* fact(4)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…. 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*4 * fact(3)…. 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* 4 * 3 * fact(2) … 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* 4 * 3 * 2 * fact(1) …O(1)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* 4 * 3 * 2 *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1* fact(0) </a:t>
            </a:r>
            <a:r>
              <a:rPr lang="en-US" dirty="0" smtClean="0">
                <a:sym typeface="Wingdings" panose="05000000000000000000" pitchFamily="2" charset="2"/>
              </a:rPr>
              <a:t>… 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* 4 *3 * 2 * 1 * 1   … O(1)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</a:t>
            </a:r>
            <a:r>
              <a:rPr lang="en-US" dirty="0">
                <a:sym typeface="Wingdings" panose="05000000000000000000" pitchFamily="2" charset="2"/>
              </a:rPr>
              <a:t>* 4 *3 * 2 * 1 </a:t>
            </a:r>
            <a:r>
              <a:rPr lang="en-US" dirty="0" smtClean="0">
                <a:sym typeface="Wingdings" panose="05000000000000000000" pitchFamily="2" charset="2"/>
              </a:rPr>
              <a:t>  … O(1)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</a:t>
            </a:r>
            <a:r>
              <a:rPr lang="en-US" dirty="0">
                <a:sym typeface="Wingdings" panose="05000000000000000000" pitchFamily="2" charset="2"/>
              </a:rPr>
              <a:t>* 4 *3 * 2 </a:t>
            </a:r>
            <a:r>
              <a:rPr lang="en-US" dirty="0" smtClean="0">
                <a:sym typeface="Wingdings" panose="05000000000000000000" pitchFamily="2" charset="2"/>
              </a:rPr>
              <a:t> …O(1)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</a:t>
            </a:r>
            <a:r>
              <a:rPr lang="en-US" dirty="0">
                <a:sym typeface="Wingdings" panose="05000000000000000000" pitchFamily="2" charset="2"/>
              </a:rPr>
              <a:t>* 4 </a:t>
            </a:r>
            <a:r>
              <a:rPr lang="en-US" dirty="0" smtClean="0">
                <a:sym typeface="Wingdings" panose="05000000000000000000" pitchFamily="2" charset="2"/>
              </a:rPr>
              <a:t>*6   …. O(1)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5 </a:t>
            </a:r>
            <a:r>
              <a:rPr lang="en-US" dirty="0">
                <a:sym typeface="Wingdings" panose="05000000000000000000" pitchFamily="2" charset="2"/>
              </a:rPr>
              <a:t>* </a:t>
            </a:r>
            <a:r>
              <a:rPr lang="en-US" dirty="0" smtClean="0">
                <a:sym typeface="Wingdings" panose="05000000000000000000" pitchFamily="2" charset="2"/>
              </a:rPr>
              <a:t>24   … O(1)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120    … O(1)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4. iterative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fact(5)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Going through the loop n-1 times, takes O(n)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Each time it takes constant effort (multiplication)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So, total is O(n) x O(1) = O(n)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Space: only keeping track of product….O(1)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04377"/>
              </p:ext>
            </p:extLst>
          </p:nvPr>
        </p:nvGraphicFramePr>
        <p:xfrm>
          <a:off x="7696199" y="1416051"/>
          <a:ext cx="43361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036">
                  <a:extLst>
                    <a:ext uri="{9D8B030D-6E8A-4147-A177-3AD203B41FA5}">
                      <a16:colId xmlns:a16="http://schemas.microsoft.com/office/drawing/2014/main" val="1041174921"/>
                    </a:ext>
                  </a:extLst>
                </a:gridCol>
                <a:gridCol w="1084036">
                  <a:extLst>
                    <a:ext uri="{9D8B030D-6E8A-4147-A177-3AD203B41FA5}">
                      <a16:colId xmlns:a16="http://schemas.microsoft.com/office/drawing/2014/main" val="792814726"/>
                    </a:ext>
                  </a:extLst>
                </a:gridCol>
                <a:gridCol w="1084036">
                  <a:extLst>
                    <a:ext uri="{9D8B030D-6E8A-4147-A177-3AD203B41FA5}">
                      <a16:colId xmlns:a16="http://schemas.microsoft.com/office/drawing/2014/main" val="1739509330"/>
                    </a:ext>
                  </a:extLst>
                </a:gridCol>
                <a:gridCol w="1084036">
                  <a:extLst>
                    <a:ext uri="{9D8B030D-6E8A-4147-A177-3AD203B41FA5}">
                      <a16:colId xmlns:a16="http://schemas.microsoft.com/office/drawing/2014/main" val="3329572924"/>
                    </a:ext>
                  </a:extLst>
                </a:gridCol>
              </a:tblGrid>
              <a:tr h="286627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84536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54121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04330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581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8109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14009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</a:t>
                      </a:r>
                      <a:r>
                        <a:rPr lang="en-US" baseline="0" dirty="0" smtClean="0"/>
                        <a:t>n </a:t>
                      </a:r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22907"/>
                  </a:ext>
                </a:extLst>
              </a:tr>
              <a:tr h="28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6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 of 3)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37" y="2507225"/>
            <a:ext cx="11357509" cy="1635302"/>
          </a:xfrm>
        </p:spPr>
      </p:pic>
      <p:sp>
        <p:nvSpPr>
          <p:cNvPr id="5" name="TextBox 4"/>
          <p:cNvSpPr txBox="1"/>
          <p:nvPr/>
        </p:nvSpPr>
        <p:spPr>
          <a:xfrm>
            <a:off x="1465006" y="5053781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is called Euler’s number</a:t>
            </a:r>
          </a:p>
          <a:p>
            <a:r>
              <a:rPr lang="en-US" dirty="0" smtClean="0"/>
              <a:t>e = 2.71828,  and is </a:t>
            </a:r>
            <a:r>
              <a:rPr lang="en-US" dirty="0"/>
              <a:t>the limit of (1 + 1/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) +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11691</TotalTime>
  <Words>876</Words>
  <Application>Microsoft Office PowerPoint</Application>
  <PresentationFormat>Widescreen</PresentationFormat>
  <Paragraphs>131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How to judge your program:  Simplicity? Correctness? Efficiency? </vt:lpstr>
      <vt:lpstr>PowerPoint Presentation</vt:lpstr>
      <vt:lpstr>PowerPoint Presentation</vt:lpstr>
      <vt:lpstr>PowerPoint Presentation</vt:lpstr>
      <vt:lpstr>PowerPoint Presentation</vt:lpstr>
      <vt:lpstr>Question 3. recursive version</vt:lpstr>
      <vt:lpstr>Question 4. iterative factorial</vt:lpstr>
      <vt:lpstr>Question 5 (1 of 3) </vt:lpstr>
      <vt:lpstr>PowerPoint Presentation</vt:lpstr>
      <vt:lpstr>Question 5 (2 of 3) </vt:lpstr>
      <vt:lpstr>Question 5 (3 of 3): what-if we swap? </vt:lpstr>
      <vt:lpstr>Question 5 (3 of 3)..cont. </vt:lpstr>
      <vt:lpstr>Question 6.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Tiow Seng</dc:creator>
  <cp:lastModifiedBy>Tan Tiow Seng</cp:lastModifiedBy>
  <cp:revision>37</cp:revision>
  <cp:lastPrinted>2020-02-08T09:01:21Z</cp:lastPrinted>
  <dcterms:created xsi:type="dcterms:W3CDTF">2019-02-11T11:12:00Z</dcterms:created>
  <dcterms:modified xsi:type="dcterms:W3CDTF">2022-01-28T00:52:39Z</dcterms:modified>
</cp:coreProperties>
</file>