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cl.us/Geospatial_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95B2A-D858-49E6-9BDC-21998D0E6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789" y="553723"/>
            <a:ext cx="10868421" cy="254143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E10074"/>
                </a:solidFill>
                <a:effectLst/>
                <a:latin typeface="Base 05" panose="00000400000000000000" pitchFamily="50" charset="0"/>
                <a:ea typeface="Ebrima" panose="02000000000000000000" pitchFamily="2" charset="0"/>
                <a:cs typeface="Angsana New" panose="020B0502040204020203" pitchFamily="18" charset="-34"/>
              </a:rPr>
              <a:t>Greek restaurant in </a:t>
            </a:r>
            <a:r>
              <a:rPr lang="en-US" sz="6000" spc="-35" dirty="0">
                <a:solidFill>
                  <a:srgbClr val="E10074"/>
                </a:solidFill>
                <a:effectLst/>
                <a:latin typeface="Base 05" panose="00000400000000000000" pitchFamily="50" charset="0"/>
                <a:ea typeface="Ebrima" panose="02000000000000000000" pitchFamily="2" charset="0"/>
                <a:cs typeface="Angsana New" panose="020B0502040204020203" pitchFamily="18" charset="-34"/>
              </a:rPr>
              <a:t>Toronto, </a:t>
            </a:r>
            <a:r>
              <a:rPr lang="en-US" sz="6000" dirty="0">
                <a:solidFill>
                  <a:srgbClr val="E10074"/>
                </a:solidFill>
                <a:effectLst/>
                <a:latin typeface="Base 05" panose="00000400000000000000" pitchFamily="50" charset="0"/>
                <a:ea typeface="Ebrima" panose="02000000000000000000" pitchFamily="2" charset="0"/>
                <a:cs typeface="Angsana New" panose="020B0502040204020203" pitchFamily="18" charset="-34"/>
              </a:rPr>
              <a:t>CA</a:t>
            </a:r>
            <a:endParaRPr lang="es-ES" sz="6000" dirty="0">
              <a:latin typeface="Base 05" panose="00000400000000000000" pitchFamily="50" charset="0"/>
              <a:cs typeface="Angsana New" panose="020B0502040204020203" pitchFamily="18" charset="-34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41965B-87AF-4BEF-967E-B44DAEE75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7778" y="3548651"/>
            <a:ext cx="2814222" cy="2661082"/>
          </a:xfrm>
        </p:spPr>
        <p:txBody>
          <a:bodyPr>
            <a:normAutofit/>
          </a:bodyPr>
          <a:lstStyle/>
          <a:p>
            <a:r>
              <a:rPr lang="es-ES" dirty="0"/>
              <a:t>IBM DATA SCIENCE CAPSTONE PROJECT</a:t>
            </a:r>
          </a:p>
          <a:p>
            <a:r>
              <a:rPr lang="es-ES" dirty="0"/>
              <a:t>Javier Arnau </a:t>
            </a:r>
          </a:p>
        </p:txBody>
      </p:sp>
    </p:spTree>
    <p:extLst>
      <p:ext uri="{BB962C8B-B14F-4D97-AF65-F5344CB8AC3E}">
        <p14:creationId xmlns:p14="http://schemas.microsoft.com/office/powerpoint/2010/main" val="366296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5E073-8EBA-4C93-9B9E-F71206D8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6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INTRODUCTION &amp; BUSINESS PROBLEM DEFINITION (BPD)</a:t>
            </a:r>
            <a:br>
              <a:rPr lang="es-ES" sz="26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</a:br>
            <a:endParaRPr lang="es-E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9ADB5F-79F4-40D7-AF3D-37D52D03E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The City of Toronto, is one of the most populous city in Canada. It is multicultural and provides a lot of business opportunities and a business friendly environment. It has attracted many different players into the market. This capstone project is focused on providing such an analysis for a Greek restaurant business in Toronto.</a:t>
            </a:r>
          </a:p>
          <a:p>
            <a:endParaRPr lang="en-US" sz="1800" dirty="0">
              <a:solidFill>
                <a:srgbClr val="4A4A4A"/>
              </a:solidFill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Toronto’s food culture includes an array of international cuisines influenced by the city’s     immigrant history. Greek restaurants have become popular in Canada.</a:t>
            </a:r>
            <a:r>
              <a:rPr lang="es-ES" sz="1800" dirty="0"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New Greek restaurants should be open in an area that inadequate neighborhood in this way the bar can attract more customers. This project aims to answer the business question: “In Toronto, if an entrepreneur wants to open a Greek restaurant, where should they consider opening it?”</a:t>
            </a:r>
            <a:endParaRPr lang="es-ES" sz="1800" dirty="0">
              <a:effectLst/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234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4E07A-F255-4EA5-BB0F-611C1CC4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collected</a:t>
            </a:r>
            <a:r>
              <a:rPr lang="es-ES" dirty="0"/>
              <a:t> for </a:t>
            </a:r>
            <a:r>
              <a:rPr lang="es-ES" dirty="0" err="1"/>
              <a:t>project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F10EF-60FD-4968-BB86-525A11325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es-E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E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neighborhoods</a:t>
            </a:r>
            <a:r>
              <a:rPr lang="es-ES" sz="2200" dirty="0">
                <a:latin typeface="Calibri" panose="020F0502020204030204" pitchFamily="34" charset="0"/>
                <a:cs typeface="Calibri" panose="020F0502020204030204" pitchFamily="34" charset="0"/>
              </a:rPr>
              <a:t> in Toronto:</a:t>
            </a:r>
          </a:p>
          <a:p>
            <a:pPr lvl="1"/>
            <a:r>
              <a:rPr lang="en-US" sz="2200" u="heavy" dirty="0">
                <a:solidFill>
                  <a:srgbClr val="E10074"/>
                </a:solidFill>
                <a:effectLst/>
                <a:uFill>
                  <a:solidFill>
                    <a:srgbClr val="E10074"/>
                  </a:solidFill>
                </a:uFill>
                <a:latin typeface="Calibri" panose="020F0502020204030204" pitchFamily="34" charset="0"/>
                <a:ea typeface="Wingdings 2" panose="05020102010507070707" pitchFamily="18" charset="2"/>
                <a:cs typeface="Calibri" panose="020F0502020204030204" pitchFamily="34" charset="0"/>
                <a:hlinkClick r:id="rId2"/>
              </a:rPr>
              <a:t>https://en.wikipedia.org/wiki/List_of_postal_codes_of_Canada</a:t>
            </a:r>
            <a:endParaRPr lang="en-US" sz="2200" u="heavy" dirty="0">
              <a:solidFill>
                <a:srgbClr val="E10074"/>
              </a:solidFill>
              <a:effectLst/>
              <a:uFill>
                <a:solidFill>
                  <a:srgbClr val="E10074"/>
                </a:solidFill>
              </a:uFill>
              <a:latin typeface="Calibri" panose="020F0502020204030204" pitchFamily="34" charset="0"/>
              <a:ea typeface="Wingdings 2" panose="05020102010507070707" pitchFamily="18" charset="2"/>
              <a:cs typeface="Calibri" panose="020F0502020204030204" pitchFamily="34" charset="0"/>
            </a:endParaRPr>
          </a:p>
          <a:p>
            <a:r>
              <a:rPr lang="en-US" sz="2200" dirty="0">
                <a:uFill>
                  <a:solidFill>
                    <a:srgbClr val="E10074"/>
                  </a:solidFill>
                </a:uFill>
                <a:latin typeface="Calibri" panose="020F0502020204030204" pitchFamily="34" charset="0"/>
                <a:ea typeface="Wingdings 2" panose="05020102010507070707" pitchFamily="18" charset="2"/>
                <a:cs typeface="Calibri" panose="020F0502020204030204" pitchFamily="34" charset="0"/>
              </a:rPr>
              <a:t>Latitude and longitude the neighborhoods:</a:t>
            </a:r>
          </a:p>
          <a:p>
            <a:pPr lvl="1"/>
            <a:r>
              <a:rPr lang="en-US" sz="2200" u="heavy" dirty="0">
                <a:solidFill>
                  <a:srgbClr val="FA2B5C"/>
                </a:solidFill>
                <a:effectLst/>
                <a:uFill>
                  <a:solidFill>
                    <a:srgbClr val="E10074"/>
                  </a:solidFill>
                </a:u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http://cocl.us/Geospatial_data</a:t>
            </a:r>
            <a:r>
              <a:rPr lang="en-US" sz="2200" u="none" strike="noStrike" dirty="0">
                <a:effectLst/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200" u="none" strike="noStrike" dirty="0">
                <a:effectLst/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(CSV extension file)</a:t>
            </a:r>
            <a:endParaRPr lang="es-ES" sz="2200" dirty="0">
              <a:effectLst/>
              <a:latin typeface="Calibri" panose="020F0502020204030204" pitchFamily="34" charset="0"/>
              <a:ea typeface="Wingdings 2" panose="05020102010507070707" pitchFamily="18" charset="2"/>
              <a:cs typeface="Calibri" panose="020F0502020204030204" pitchFamily="34" charset="0"/>
            </a:endParaRPr>
          </a:p>
          <a:p>
            <a:r>
              <a:rPr lang="es-E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Venue</a:t>
            </a:r>
            <a:r>
              <a:rPr lang="es-ES" sz="22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s-E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Greek</a:t>
            </a:r>
            <a:r>
              <a:rPr lang="es-ES" sz="2200" dirty="0">
                <a:latin typeface="Calibri" panose="020F0502020204030204" pitchFamily="34" charset="0"/>
                <a:cs typeface="Calibri" panose="020F0502020204030204" pitchFamily="34" charset="0"/>
              </a:rPr>
              <a:t> Restaurants:</a:t>
            </a:r>
          </a:p>
          <a:p>
            <a:pPr lvl="1"/>
            <a:r>
              <a:rPr lang="en-US" sz="22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Wingdings 2" panose="05020102010507070707" pitchFamily="18" charset="2"/>
                <a:cs typeface="Calibri" panose="020F0502020204030204" pitchFamily="34" charset="0"/>
              </a:rPr>
              <a:t>Using</a:t>
            </a:r>
            <a:r>
              <a:rPr lang="en-US" sz="2200" spc="-2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Wingdings 2" panose="05020102010507070707" pitchFamily="18" charset="2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Wingdings 2" panose="05020102010507070707" pitchFamily="18" charset="2"/>
                <a:cs typeface="Calibri" panose="020F0502020204030204" pitchFamily="34" charset="0"/>
              </a:rPr>
              <a:t>Foursquare</a:t>
            </a:r>
            <a:r>
              <a:rPr lang="en-US" sz="2200" spc="-115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Wingdings 2" panose="05020102010507070707" pitchFamily="18" charset="2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Wingdings 2" panose="05020102010507070707" pitchFamily="18" charset="2"/>
                <a:cs typeface="Calibri" panose="020F0502020204030204" pitchFamily="34" charset="0"/>
              </a:rPr>
              <a:t>API</a:t>
            </a:r>
            <a:endParaRPr lang="es-ES" sz="2200" dirty="0">
              <a:effectLst/>
              <a:latin typeface="Calibri" panose="020F0502020204030204" pitchFamily="34" charset="0"/>
              <a:ea typeface="Wingdings 2" panose="05020102010507070707" pitchFamily="18" charset="2"/>
              <a:cs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482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E2A3-759D-499D-9004-C80B5ACB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Methodology</a:t>
            </a:r>
            <a:r>
              <a:rPr lang="es-ES" dirty="0"/>
              <a:t> - Data, </a:t>
            </a:r>
            <a:r>
              <a:rPr lang="es-ES" dirty="0" err="1"/>
              <a:t>Analysis</a:t>
            </a:r>
            <a:r>
              <a:rPr lang="es-ES" dirty="0"/>
              <a:t> and </a:t>
            </a:r>
            <a:r>
              <a:rPr lang="es-ES" dirty="0" err="1"/>
              <a:t>Features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9EAE7C-535B-4366-A250-539B1319D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1285"/>
          </a:xfrm>
        </p:spPr>
        <p:txBody>
          <a:bodyPr>
            <a:normAutofit lnSpcReduction="10000"/>
          </a:bodyPr>
          <a:lstStyle/>
          <a:p>
            <a:pPr marL="342900" marR="135890" lvl="0" indent="-342900">
              <a:lnSpc>
                <a:spcPct val="91000"/>
              </a:lnSpc>
              <a:spcBef>
                <a:spcPts val="385"/>
              </a:spcBef>
              <a:spcAft>
                <a:spcPts val="0"/>
              </a:spcAft>
              <a:buClr>
                <a:srgbClr val="E10074"/>
              </a:buClr>
              <a:buSzPts val="1600"/>
              <a:buFont typeface="Arial" panose="020B0604020202020204" pitchFamily="34" charset="0"/>
              <a:buChar char="•"/>
              <a:tabLst>
                <a:tab pos="389255" algn="l"/>
                <a:tab pos="389890" algn="l"/>
              </a:tabLst>
            </a:pPr>
            <a:r>
              <a:rPr lang="en-US" sz="22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Get the list of neighborhoods in Toronto (Wikipedia)</a:t>
            </a:r>
            <a:endParaRPr lang="es-ES" sz="22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415925" lvl="0" indent="-342900">
              <a:lnSpc>
                <a:spcPct val="91000"/>
              </a:lnSpc>
              <a:spcBef>
                <a:spcPts val="1200"/>
              </a:spcBef>
              <a:spcAft>
                <a:spcPts val="0"/>
              </a:spcAft>
              <a:buClr>
                <a:srgbClr val="E10074"/>
              </a:buClr>
              <a:buSzPts val="1600"/>
              <a:buFont typeface="Arial" panose="020B0604020202020204" pitchFamily="34" charset="0"/>
              <a:buChar char="•"/>
              <a:tabLst>
                <a:tab pos="445770" algn="l"/>
                <a:tab pos="446405" algn="l"/>
              </a:tabLst>
            </a:pPr>
            <a:r>
              <a:rPr lang="en-US" sz="22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Apply exploratory analysis and feature engineering</a:t>
            </a:r>
            <a:r>
              <a:rPr lang="en-US" sz="2200" spc="-12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to the original</a:t>
            </a:r>
            <a:r>
              <a:rPr lang="en-US" sz="2200" spc="1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4A4A4A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DataFrame</a:t>
            </a:r>
            <a:r>
              <a:rPr lang="en-US" sz="22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</a:p>
          <a:p>
            <a:pPr marL="342900" marR="415925" indent="-342900">
              <a:lnSpc>
                <a:spcPct val="91000"/>
              </a:lnSpc>
              <a:spcBef>
                <a:spcPts val="1200"/>
              </a:spcBef>
              <a:buClr>
                <a:srgbClr val="E10074"/>
              </a:buClr>
              <a:buSzPts val="1600"/>
              <a:tabLst>
                <a:tab pos="445770" algn="l"/>
                <a:tab pos="446405" algn="l"/>
              </a:tabLst>
            </a:pPr>
            <a:r>
              <a:rPr lang="en-US" sz="22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Retrieve coordinates (</a:t>
            </a:r>
            <a:r>
              <a:rPr lang="en-US" sz="2200" u="sng" dirty="0">
                <a:solidFill>
                  <a:srgbClr val="E10074"/>
                </a:solidFill>
                <a:effectLst/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  <a:hlinkClick r:id="rId2"/>
              </a:rPr>
              <a:t>http://cocl.us/Geospatial_data</a:t>
            </a:r>
            <a:r>
              <a:rPr lang="en-US" sz="22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) to then utilize Foursquare to pull the list of venues near these neighborhoods.</a:t>
            </a:r>
            <a:endParaRPr lang="es-ES" sz="2200" dirty="0">
              <a:effectLst/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  <a:p>
            <a:pPr marL="342900" marR="415925" indent="-342900">
              <a:lnSpc>
                <a:spcPct val="91000"/>
              </a:lnSpc>
              <a:spcBef>
                <a:spcPts val="1200"/>
              </a:spcBef>
              <a:buClr>
                <a:srgbClr val="E10074"/>
              </a:buClr>
              <a:buSzPts val="1600"/>
              <a:tabLst>
                <a:tab pos="445770" algn="l"/>
                <a:tab pos="446405" algn="l"/>
              </a:tabLst>
            </a:pPr>
            <a:r>
              <a:rPr lang="en-US" sz="22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Visualize the map of Toronto using Folium package</a:t>
            </a:r>
            <a:endParaRPr lang="es-ES" sz="2200" dirty="0">
              <a:effectLst/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  <a:p>
            <a:pPr marL="342900" marR="363220" lvl="0" indent="-342900" algn="just">
              <a:lnSpc>
                <a:spcPct val="91000"/>
              </a:lnSpc>
              <a:spcBef>
                <a:spcPts val="385"/>
              </a:spcBef>
              <a:spcAft>
                <a:spcPts val="0"/>
              </a:spcAft>
              <a:buClr>
                <a:srgbClr val="E10074"/>
              </a:buClr>
              <a:buSzPts val="1600"/>
              <a:buFont typeface="Arial" panose="020B0604020202020204" pitchFamily="34" charset="0"/>
              <a:buChar char="•"/>
              <a:tabLst>
                <a:tab pos="390525" algn="l"/>
              </a:tabLst>
            </a:pPr>
            <a:r>
              <a:rPr lang="en-US" sz="22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Use Foursquare API with personal Client ID/Secret dev credentials </a:t>
            </a:r>
            <a:endParaRPr lang="es-ES" sz="2200" dirty="0">
              <a:solidFill>
                <a:srgbClr val="4A4A4A"/>
              </a:solidFill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365125" lvl="0" indent="-342900">
              <a:lnSpc>
                <a:spcPct val="91000"/>
              </a:lnSpc>
              <a:spcBef>
                <a:spcPts val="1190"/>
              </a:spcBef>
              <a:spcAft>
                <a:spcPts val="0"/>
              </a:spcAft>
              <a:buClr>
                <a:srgbClr val="E10074"/>
              </a:buClr>
              <a:buSzPts val="1600"/>
              <a:buFont typeface="Arial" panose="020B0604020202020204" pitchFamily="34" charset="0"/>
              <a:buChar char="•"/>
              <a:tabLst>
                <a:tab pos="389890" algn="l"/>
                <a:tab pos="390525" algn="l"/>
              </a:tabLst>
            </a:pPr>
            <a:r>
              <a:rPr lang="en-US" sz="22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From Foursquare, I pulled the names, categories,</a:t>
            </a:r>
            <a:r>
              <a:rPr lang="en-US" sz="2200" spc="-14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LAT&amp; LONG of the venues and checked how many unique categories</a:t>
            </a:r>
            <a:r>
              <a:rPr lang="en-US" sz="2200" spc="5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exist.</a:t>
            </a:r>
            <a:endParaRPr lang="es-ES" sz="22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226060" lvl="0" indent="-342900" algn="just">
              <a:lnSpc>
                <a:spcPct val="91000"/>
              </a:lnSpc>
              <a:spcBef>
                <a:spcPts val="1195"/>
              </a:spcBef>
              <a:spcAft>
                <a:spcPts val="0"/>
              </a:spcAft>
              <a:buClr>
                <a:srgbClr val="E10074"/>
              </a:buClr>
              <a:buSzPts val="1600"/>
              <a:buFont typeface="Arial" panose="020B0604020202020204" pitchFamily="34" charset="0"/>
              <a:buChar char="•"/>
              <a:tabLst>
                <a:tab pos="390525" algn="l"/>
              </a:tabLst>
            </a:pPr>
            <a:r>
              <a:rPr lang="en-US" sz="2200" dirty="0">
                <a:solidFill>
                  <a:srgbClr val="4A4A4A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Then, analyze each neighborhood by grouping the rows by neighborhood.</a:t>
            </a:r>
            <a:endParaRPr lang="es-ES" sz="22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18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6E796-7D25-4A3B-AF7B-47F59FD0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Methodology</a:t>
            </a:r>
            <a:r>
              <a:rPr lang="es-ES" dirty="0"/>
              <a:t> - Run k-</a:t>
            </a:r>
            <a:r>
              <a:rPr lang="es-ES" dirty="0" err="1"/>
              <a:t>means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60D99-840F-48CD-88FE-36FC32649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3505" marR="123825">
              <a:lnSpc>
                <a:spcPct val="91000"/>
              </a:lnSpc>
              <a:spcBef>
                <a:spcPts val="385"/>
              </a:spcBef>
              <a:spcAft>
                <a:spcPts val="0"/>
              </a:spcAft>
            </a:pPr>
            <a:r>
              <a:rPr lang="en-US" sz="1800" dirty="0">
                <a:solidFill>
                  <a:srgbClr val="4A4A4A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Perform the clustering method by using </a:t>
            </a:r>
            <a:r>
              <a:rPr lang="en-US" sz="1800" b="1" dirty="0">
                <a:solidFill>
                  <a:srgbClr val="4A4A4A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k-means clustering, </a:t>
            </a:r>
            <a:r>
              <a:rPr lang="en-US" sz="1800" dirty="0">
                <a:solidFill>
                  <a:srgbClr val="4A4A4A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for k=3. I clustered the neighborhoods in Toronto into 3 clusters based on their frequency of</a:t>
            </a:r>
            <a:r>
              <a:rPr lang="es-ES" sz="1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800" dirty="0">
                <a:solidFill>
                  <a:srgbClr val="4A4A4A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occurrence for “Greek restaurant”.</a:t>
            </a:r>
            <a:endParaRPr lang="es-ES" sz="1800" dirty="0">
              <a:effectLst/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103505" marR="100330">
              <a:lnSpc>
                <a:spcPct val="91000"/>
              </a:lnSpc>
              <a:spcBef>
                <a:spcPts val="395"/>
              </a:spcBef>
              <a:spcAft>
                <a:spcPts val="0"/>
              </a:spcAft>
            </a:pPr>
            <a:r>
              <a:rPr lang="en-US" sz="1800" dirty="0">
                <a:solidFill>
                  <a:srgbClr val="4A4A4A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results from k-means clustering show 3 clusters based on how many Greek restaurants:</a:t>
            </a:r>
            <a:endParaRPr lang="es-ES" sz="1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560705" marR="100330" lvl="1">
              <a:lnSpc>
                <a:spcPct val="91000"/>
              </a:lnSpc>
              <a:spcBef>
                <a:spcPts val="395"/>
              </a:spcBef>
            </a:pPr>
            <a:r>
              <a:rPr lang="en-US" sz="1600" b="1" dirty="0">
                <a:solidFill>
                  <a:srgbClr val="FF0000"/>
                </a:solidFill>
                <a:effectLst/>
                <a:latin typeface="Ebrima" panose="02000000000000000000" pitchFamily="2" charset="0"/>
                <a:ea typeface="Arial" panose="020B0604020202020204" pitchFamily="34" charset="0"/>
                <a:cs typeface="Ebrima" panose="02000000000000000000" pitchFamily="2" charset="0"/>
              </a:rPr>
              <a:t>Cluster 0: </a:t>
            </a:r>
            <a:r>
              <a:rPr lang="en-US" sz="1600" dirty="0">
                <a:solidFill>
                  <a:srgbClr val="4A4A4A"/>
                </a:solidFill>
                <a:effectLst/>
                <a:latin typeface="Ebrima" panose="02000000000000000000" pitchFamily="2" charset="0"/>
                <a:ea typeface="Arial" panose="020B0604020202020204" pitchFamily="34" charset="0"/>
                <a:cs typeface="Ebrima" panose="02000000000000000000" pitchFamily="2" charset="0"/>
              </a:rPr>
              <a:t>Neighborhoods with no Greek</a:t>
            </a:r>
            <a:r>
              <a:rPr lang="en-US" sz="1600" spc="5" dirty="0">
                <a:solidFill>
                  <a:srgbClr val="4A4A4A"/>
                </a:solidFill>
                <a:effectLst/>
                <a:latin typeface="Ebrima" panose="02000000000000000000" pitchFamily="2" charset="0"/>
                <a:ea typeface="Arial" panose="020B0604020202020204" pitchFamily="34" charset="0"/>
                <a:cs typeface="Ebrima" panose="02000000000000000000" pitchFamily="2" charset="0"/>
              </a:rPr>
              <a:t> </a:t>
            </a:r>
            <a:r>
              <a:rPr lang="en-US" sz="1600" dirty="0">
                <a:solidFill>
                  <a:srgbClr val="4A4A4A"/>
                </a:solidFill>
                <a:effectLst/>
                <a:latin typeface="Ebrima" panose="02000000000000000000" pitchFamily="2" charset="0"/>
                <a:ea typeface="Arial" panose="020B0604020202020204" pitchFamily="34" charset="0"/>
                <a:cs typeface="Ebrima" panose="02000000000000000000" pitchFamily="2" charset="0"/>
              </a:rPr>
              <a:t>restaurants</a:t>
            </a:r>
            <a:endParaRPr lang="es-ES" sz="1600" dirty="0">
              <a:latin typeface="Ebrima" panose="02000000000000000000" pitchFamily="2" charset="0"/>
              <a:ea typeface="Arial" panose="020B0604020202020204" pitchFamily="34" charset="0"/>
              <a:cs typeface="Ebrima" panose="02000000000000000000" pitchFamily="2" charset="0"/>
            </a:endParaRPr>
          </a:p>
          <a:p>
            <a:pPr marL="560705" marR="100330" lvl="1">
              <a:lnSpc>
                <a:spcPct val="91000"/>
              </a:lnSpc>
              <a:spcBef>
                <a:spcPts val="395"/>
              </a:spcBef>
            </a:pPr>
            <a:r>
              <a:rPr lang="en-US" sz="1800" b="1" dirty="0">
                <a:solidFill>
                  <a:srgbClr val="6F2F9F"/>
                </a:solidFill>
                <a:effectLst/>
                <a:latin typeface="Ebrima" panose="02000000000000000000" pitchFamily="2" charset="0"/>
                <a:ea typeface="Arial" panose="020B0604020202020204" pitchFamily="34" charset="0"/>
                <a:cs typeface="Ebrima" panose="02000000000000000000" pitchFamily="2" charset="0"/>
              </a:rPr>
              <a:t>Cluster 1: </a:t>
            </a:r>
            <a:r>
              <a:rPr lang="en-US" sz="1800" dirty="0">
                <a:solidFill>
                  <a:srgbClr val="4A4A4A"/>
                </a:solidFill>
                <a:effectLst/>
                <a:latin typeface="Ebrima" panose="02000000000000000000" pitchFamily="2" charset="0"/>
                <a:ea typeface="Arial" panose="020B0604020202020204" pitchFamily="34" charset="0"/>
                <a:cs typeface="Ebrima" panose="02000000000000000000" pitchFamily="2" charset="0"/>
              </a:rPr>
              <a:t>Neighborhoods</a:t>
            </a:r>
            <a:r>
              <a:rPr lang="en-US" sz="1800" spc="-20" dirty="0">
                <a:solidFill>
                  <a:srgbClr val="4A4A4A"/>
                </a:solidFill>
                <a:effectLst/>
                <a:latin typeface="Ebrima" panose="02000000000000000000" pitchFamily="2" charset="0"/>
                <a:ea typeface="Arial" panose="020B0604020202020204" pitchFamily="34" charset="0"/>
                <a:cs typeface="Ebrima" panose="02000000000000000000" pitchFamily="2" charset="0"/>
              </a:rPr>
              <a:t> </a:t>
            </a:r>
            <a:r>
              <a:rPr lang="en-US" sz="1800" dirty="0">
                <a:solidFill>
                  <a:srgbClr val="4A4A4A"/>
                </a:solidFill>
                <a:effectLst/>
                <a:latin typeface="Ebrima" panose="02000000000000000000" pitchFamily="2" charset="0"/>
                <a:ea typeface="Arial" panose="020B0604020202020204" pitchFamily="34" charset="0"/>
                <a:cs typeface="Ebrima" panose="02000000000000000000" pitchFamily="2" charset="0"/>
              </a:rPr>
              <a:t>high</a:t>
            </a:r>
            <a:r>
              <a:rPr lang="es-ES" dirty="0">
                <a:latin typeface="Ebrima" panose="02000000000000000000" pitchFamily="2" charset="0"/>
                <a:ea typeface="Arial" panose="020B0604020202020204" pitchFamily="34" charset="0"/>
                <a:cs typeface="Ebrima" panose="02000000000000000000" pitchFamily="2" charset="0"/>
              </a:rPr>
              <a:t> </a:t>
            </a:r>
            <a:r>
              <a:rPr lang="en-US" sz="1800" dirty="0">
                <a:solidFill>
                  <a:srgbClr val="4A4A4A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number of Greek</a:t>
            </a:r>
            <a:r>
              <a:rPr lang="en-US" sz="1800" spc="5" dirty="0">
                <a:solidFill>
                  <a:srgbClr val="4A4A4A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800" dirty="0">
                <a:solidFill>
                  <a:srgbClr val="4A4A4A"/>
                </a:solidFill>
                <a:effectLst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restaurants</a:t>
            </a:r>
            <a:endParaRPr lang="es-ES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560705" marR="100330" lvl="1">
              <a:lnSpc>
                <a:spcPct val="91000"/>
              </a:lnSpc>
              <a:spcBef>
                <a:spcPts val="395"/>
              </a:spcBef>
            </a:pPr>
            <a:r>
              <a:rPr lang="en-US" sz="1800" b="1">
                <a:solidFill>
                  <a:srgbClr val="00E07C"/>
                </a:solidFill>
                <a:effectLst/>
                <a:latin typeface="Ebrima" panose="02000000000000000000" pitchFamily="2" charset="0"/>
                <a:ea typeface="Arial" panose="020B0604020202020204" pitchFamily="34" charset="0"/>
                <a:cs typeface="Ebrima" panose="02000000000000000000" pitchFamily="2" charset="0"/>
              </a:rPr>
              <a:t>Cluster </a:t>
            </a:r>
            <a:r>
              <a:rPr lang="en-US" sz="1800" b="1" dirty="0">
                <a:solidFill>
                  <a:srgbClr val="00E07C"/>
                </a:solidFill>
                <a:effectLst/>
                <a:latin typeface="Ebrima" panose="02000000000000000000" pitchFamily="2" charset="0"/>
                <a:ea typeface="Arial" panose="020B0604020202020204" pitchFamily="34" charset="0"/>
                <a:cs typeface="Ebrima" panose="02000000000000000000" pitchFamily="2" charset="0"/>
              </a:rPr>
              <a:t>2: </a:t>
            </a:r>
            <a:r>
              <a:rPr lang="en-US" sz="1800" dirty="0">
                <a:solidFill>
                  <a:srgbClr val="4A4A4A"/>
                </a:solidFill>
                <a:effectLst/>
                <a:latin typeface="Ebrima" panose="02000000000000000000" pitchFamily="2" charset="0"/>
                <a:ea typeface="Arial" panose="020B0604020202020204" pitchFamily="34" charset="0"/>
                <a:cs typeface="Ebrima" panose="02000000000000000000" pitchFamily="2" charset="0"/>
              </a:rPr>
              <a:t>Neighborhoods with little or no Greek</a:t>
            </a:r>
            <a:r>
              <a:rPr lang="en-US" sz="1800" spc="10" dirty="0">
                <a:solidFill>
                  <a:srgbClr val="4A4A4A"/>
                </a:solidFill>
                <a:effectLst/>
                <a:latin typeface="Ebrima" panose="02000000000000000000" pitchFamily="2" charset="0"/>
                <a:ea typeface="Arial" panose="020B0604020202020204" pitchFamily="34" charset="0"/>
                <a:cs typeface="Ebrima" panose="02000000000000000000" pitchFamily="2" charset="0"/>
              </a:rPr>
              <a:t> </a:t>
            </a:r>
            <a:r>
              <a:rPr lang="en-US" sz="1800" dirty="0">
                <a:solidFill>
                  <a:srgbClr val="4A4A4A"/>
                </a:solidFill>
                <a:effectLst/>
                <a:latin typeface="Ebrima" panose="02000000000000000000" pitchFamily="2" charset="0"/>
                <a:ea typeface="Arial" panose="020B0604020202020204" pitchFamily="34" charset="0"/>
                <a:cs typeface="Ebrima" panose="02000000000000000000" pitchFamily="2" charset="0"/>
              </a:rPr>
              <a:t>restaurants</a:t>
            </a:r>
            <a:endParaRPr lang="es-ES" sz="1800" dirty="0">
              <a:effectLst/>
              <a:latin typeface="Ebrima" panose="02000000000000000000" pitchFamily="2" charset="0"/>
              <a:ea typeface="Arial" panose="020B0604020202020204" pitchFamily="34" charset="0"/>
              <a:cs typeface="Ebrima" panose="02000000000000000000" pitchFamily="2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027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4CB2F-74B8-4243-9608-8687B133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Recommendations</a:t>
            </a:r>
            <a:r>
              <a:rPr lang="es-ES" dirty="0"/>
              <a:t> and </a:t>
            </a:r>
            <a:r>
              <a:rPr lang="es-ES" dirty="0" err="1"/>
              <a:t>limitations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C8C39A-339C-4190-BCA4-EE8A0421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3200">
              <a:lnSpc>
                <a:spcPts val="2085"/>
              </a:lnSpc>
              <a:spcBef>
                <a:spcPts val="765"/>
              </a:spcBef>
              <a:spcAft>
                <a:spcPts val="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Recommendations: Most of the Greek restaurants are concentrated in cluster 1. Also, the recommendation is to avoid neighborhoods in cluster 1 which already have high concentration of reek restaurants.</a:t>
            </a:r>
            <a:endParaRPr lang="es-ES" sz="2200" dirty="0">
              <a:effectLst/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Limitations: In this project, there are many factors that can be taken into consideration such as population density, income of residents, rent that could influence the decision to open a new restaurant. </a:t>
            </a:r>
            <a:endParaRPr lang="es-ES" sz="2200" dirty="0">
              <a:effectLst/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062884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14</TotalTime>
  <Words>479</Words>
  <Application>Microsoft Office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Base 05</vt:lpstr>
      <vt:lpstr>Calibri</vt:lpstr>
      <vt:lpstr>Ebrima</vt:lpstr>
      <vt:lpstr>Gill Sans MT</vt:lpstr>
      <vt:lpstr>Galería</vt:lpstr>
      <vt:lpstr>Greek restaurant in Toronto, CA</vt:lpstr>
      <vt:lpstr>INTRODUCTION &amp; BUSINESS PROBLEM DEFINITION (BPD) </vt:lpstr>
      <vt:lpstr>Data collected for project</vt:lpstr>
      <vt:lpstr>Methodology - Data, Analysis and Features</vt:lpstr>
      <vt:lpstr>Methodology - Run k-means</vt:lpstr>
      <vt:lpstr>Recommendations and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Greek restaurant in Toronto, CA</dc:title>
  <dc:creator>Javier Arnau Alvarez</dc:creator>
  <cp:lastModifiedBy>Javier Arnau Alvarez</cp:lastModifiedBy>
  <cp:revision>6</cp:revision>
  <dcterms:created xsi:type="dcterms:W3CDTF">2021-01-15T21:30:46Z</dcterms:created>
  <dcterms:modified xsi:type="dcterms:W3CDTF">2021-01-15T21:45:17Z</dcterms:modified>
</cp:coreProperties>
</file>