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6bcb75e7_0_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656bcb75e7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56bcb75e7_0_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656bcb75e7_0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56bcb75e7_0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656bcb75e7_0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56bcb75e7_0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656bcb75e7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7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04000" y="1326600"/>
            <a:ext cx="9071640" cy="3287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7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7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7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78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78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00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anielggarcia.wordpress.com/2014/02/24/patrones-de-creacion-iii-patron-prototype/" TargetMode="External"/><Relationship Id="rId4" Type="http://schemas.openxmlformats.org/officeDocument/2006/relationships/hyperlink" Target="https://danielggarcia.wordpress.com/2014/02/24/patrones-de-creacion-iii-patron-prototype/" TargetMode="External"/><Relationship Id="rId5" Type="http://schemas.openxmlformats.org/officeDocument/2006/relationships/hyperlink" Target="http://programacion.net/articulo/patrones_de_diseno_v_patrones_de_creacion_prototipo_1005" TargetMode="External"/><Relationship Id="rId6" Type="http://schemas.openxmlformats.org/officeDocument/2006/relationships/hyperlink" Target="http://programacion.net/articulo/patrones_de_diseno_v_patrones_de_creacion_prototipo_1005" TargetMode="External"/><Relationship Id="rId7" Type="http://schemas.openxmlformats.org/officeDocument/2006/relationships/hyperlink" Target="https://medium.com/@diseniio2016/patr%C3%B3n-de-dise%C3%B1o-prototype-8447ee51916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latin typeface="Arial"/>
                <a:ea typeface="Arial"/>
                <a:cs typeface="Arial"/>
                <a:sym typeface="Arial"/>
              </a:rPr>
              <a:t>Ingenieria de software</a:t>
            </a:r>
            <a:endParaRPr b="0" i="0" sz="4400" u="none" cap="none" strike="noStrike">
              <a:latin typeface="Arial"/>
              <a:ea typeface="Arial"/>
              <a:cs typeface="Arial"/>
              <a:sym typeface="Arial"/>
            </a:endParaRPr>
          </a:p>
        </p:txBody>
      </p:sp>
      <p:sp>
        <p:nvSpPr>
          <p:cNvPr id="64" name="Google Shape;64;p14"/>
          <p:cNvSpPr txBox="1"/>
          <p:nvPr/>
        </p:nvSpPr>
        <p:spPr>
          <a:xfrm>
            <a:off x="504000" y="1326600"/>
            <a:ext cx="9071640" cy="32878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3200" u="none" cap="none" strike="noStrike">
                <a:latin typeface="Arial"/>
                <a:ea typeface="Arial"/>
                <a:cs typeface="Arial"/>
                <a:sym typeface="Arial"/>
              </a:rPr>
              <a:t>Patron de diseño - Prototipo</a:t>
            </a:r>
            <a:endParaRPr b="0" i="0" sz="32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s-AR" sz="4400"/>
              <a:t>¿Que es prototipo?</a:t>
            </a:r>
            <a:endParaRPr b="0" i="0" sz="4400" u="none" cap="none" strike="noStrike">
              <a:latin typeface="Arial"/>
              <a:ea typeface="Arial"/>
              <a:cs typeface="Arial"/>
              <a:sym typeface="Arial"/>
            </a:endParaRPr>
          </a:p>
        </p:txBody>
      </p:sp>
      <p:sp>
        <p:nvSpPr>
          <p:cNvPr id="70" name="Google Shape;70;p15"/>
          <p:cNvSpPr txBox="1"/>
          <p:nvPr/>
        </p:nvSpPr>
        <p:spPr>
          <a:xfrm>
            <a:off x="115813" y="1920225"/>
            <a:ext cx="9849000" cy="345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s-AR" sz="2400" u="none" cap="none" strike="noStrike">
                <a:latin typeface="Arial"/>
                <a:ea typeface="Arial"/>
                <a:cs typeface="Arial"/>
                <a:sym typeface="Arial"/>
              </a:rPr>
              <a:t>Es un patrón de diseño creacional, que tiene como objetivo crear a partir de un modelo. </a:t>
            </a:r>
            <a:r>
              <a:rPr lang="es-AR" sz="2400"/>
              <a:t>C</a:t>
            </a:r>
            <a:r>
              <a:rPr b="0" i="0" lang="es-AR" sz="2400" u="none" cap="none" strike="noStrike">
                <a:latin typeface="Arial"/>
                <a:ea typeface="Arial"/>
                <a:cs typeface="Arial"/>
                <a:sym typeface="Arial"/>
              </a:rPr>
              <a:t>rear nuevos objetos copiando este prototipo.</a:t>
            </a:r>
            <a:endParaRPr b="0" sz="2400" strike="noStrike">
              <a:latin typeface="Arial"/>
              <a:ea typeface="Arial"/>
              <a:cs typeface="Arial"/>
              <a:sym typeface="Arial"/>
            </a:endParaRPr>
          </a:p>
          <a:p>
            <a:pPr indent="0" lvl="0" marL="0" marR="0" rtl="0" algn="l">
              <a:spcBef>
                <a:spcPts val="0"/>
              </a:spcBef>
              <a:spcAft>
                <a:spcPts val="0"/>
              </a:spcAft>
              <a:buNone/>
            </a:pPr>
            <a:r>
              <a:rPr b="0" lang="es-AR" sz="2400" strike="noStrike">
                <a:latin typeface="Arial"/>
                <a:ea typeface="Arial"/>
                <a:cs typeface="Arial"/>
                <a:sym typeface="Arial"/>
              </a:rPr>
              <a:t>Tiene gran simplicidad ya que su concepto es de hacer una copia exacta de otro objeto, esto en lugar de crear uno nuevo, permite crear los objetos pre diseñados sin la necesidad de conocer los detalles de la creación.</a:t>
            </a:r>
            <a:endParaRPr b="0" sz="2400" strike="noStrike">
              <a:latin typeface="Arial"/>
              <a:ea typeface="Arial"/>
              <a:cs typeface="Arial"/>
              <a:sym typeface="Arial"/>
            </a:endParaRPr>
          </a:p>
          <a:p>
            <a:pPr indent="0" lvl="0" marL="0" marR="0" rtl="0" algn="l">
              <a:spcBef>
                <a:spcPts val="0"/>
              </a:spcBef>
              <a:spcAft>
                <a:spcPts val="0"/>
              </a:spcAft>
              <a:buNone/>
            </a:pPr>
            <a:r>
              <a:t/>
            </a:r>
            <a:endParaRPr b="0" sz="10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s-AR" sz="4400"/>
              <a:t>¿Cuando se utiliza prototipo?</a:t>
            </a:r>
            <a:endParaRPr b="0" sz="4400" strike="noStrike">
              <a:latin typeface="Arial"/>
              <a:ea typeface="Arial"/>
              <a:cs typeface="Arial"/>
              <a:sym typeface="Arial"/>
            </a:endParaRPr>
          </a:p>
        </p:txBody>
      </p:sp>
      <p:sp>
        <p:nvSpPr>
          <p:cNvPr id="76" name="Google Shape;76;p16"/>
          <p:cNvSpPr txBox="1"/>
          <p:nvPr/>
        </p:nvSpPr>
        <p:spPr>
          <a:xfrm>
            <a:off x="504475" y="1491400"/>
            <a:ext cx="9071700" cy="377010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Clr>
                <a:schemeClr val="dk1"/>
              </a:buClr>
              <a:buSzPts val="1100"/>
              <a:buFont typeface="Arial"/>
              <a:buNone/>
            </a:pPr>
            <a:r>
              <a:rPr lang="es-AR" sz="2000"/>
              <a:t>La programación de hoy en día tiene que ver directamente con </a:t>
            </a:r>
            <a:r>
              <a:rPr b="1" lang="es-AR" sz="2000"/>
              <a:t>costos</a:t>
            </a:r>
            <a:r>
              <a:rPr lang="es-AR" sz="2000"/>
              <a:t>. El ahorro es un gran problema cuando se trata de utilizar los recursos de la computadora. Si el costo de la creación de un nuevo objeto es grande y la creación es intensivo en recursos, clonamos el objeto.</a:t>
            </a:r>
            <a:endParaRPr sz="2000"/>
          </a:p>
          <a:p>
            <a:pPr indent="0" lvl="0" marL="0" marR="0" rtl="0" algn="just">
              <a:spcBef>
                <a:spcPts val="0"/>
              </a:spcBef>
              <a:spcAft>
                <a:spcPts val="0"/>
              </a:spcAft>
              <a:buNone/>
            </a:pPr>
            <a:r>
              <a:rPr lang="es-AR" sz="2000"/>
              <a:t>El patrón de diseño Prototype funciona para esto. Permite que un objeto pueda crear una </a:t>
            </a:r>
            <a:r>
              <a:rPr b="1" lang="es-AR" sz="2000"/>
              <a:t>copia </a:t>
            </a:r>
            <a:r>
              <a:rPr lang="es-AR" sz="2000"/>
              <a:t>de si mismo sin conocer su clase o ningún detalle sobre cómo crearlos.</a:t>
            </a:r>
            <a:endParaRPr sz="2000"/>
          </a:p>
          <a:p>
            <a:pPr indent="0" lvl="0" marL="0" marR="0" rtl="0" algn="just">
              <a:spcBef>
                <a:spcPts val="0"/>
              </a:spcBef>
              <a:spcAft>
                <a:spcPts val="0"/>
              </a:spcAft>
              <a:buClr>
                <a:schemeClr val="dk1"/>
              </a:buClr>
              <a:buSzPts val="1100"/>
              <a:buFont typeface="Arial"/>
              <a:buNone/>
            </a:pPr>
            <a:r>
              <a:rPr lang="es-AR" sz="2000"/>
              <a:t>A veces se necesita una copia para que uno pueda cambiar una copia sin cambiar la otra. En Python, hay dos formas de crear copias:</a:t>
            </a:r>
            <a:endParaRPr sz="2000"/>
          </a:p>
          <a:p>
            <a:pPr indent="-298450" lvl="0" marL="457200" rtl="0" algn="l">
              <a:lnSpc>
                <a:spcPct val="115000"/>
              </a:lnSpc>
              <a:spcBef>
                <a:spcPts val="1200"/>
              </a:spcBef>
              <a:spcAft>
                <a:spcPts val="0"/>
              </a:spcAft>
              <a:buClr>
                <a:schemeClr val="dk1"/>
              </a:buClr>
              <a:buSzPts val="1100"/>
              <a:buChar char="●"/>
            </a:pPr>
            <a:r>
              <a:rPr lang="es-AR" sz="2000"/>
              <a:t>Copia profunda</a:t>
            </a:r>
            <a:endParaRPr sz="2000"/>
          </a:p>
          <a:p>
            <a:pPr indent="-298450" lvl="0" marL="457200" rtl="0" algn="l">
              <a:lnSpc>
                <a:spcPct val="115000"/>
              </a:lnSpc>
              <a:spcBef>
                <a:spcPts val="0"/>
              </a:spcBef>
              <a:spcAft>
                <a:spcPts val="0"/>
              </a:spcAft>
              <a:buClr>
                <a:schemeClr val="dk1"/>
              </a:buClr>
              <a:buSzPts val="1100"/>
              <a:buChar char="●"/>
            </a:pPr>
            <a:r>
              <a:rPr lang="es-AR" sz="2000"/>
              <a:t>Copia superficial</a:t>
            </a:r>
            <a:endParaRPr sz="2000"/>
          </a:p>
          <a:p>
            <a:pPr indent="0" lvl="0" marL="0" marR="0" rtl="0" algn="just">
              <a:spcBef>
                <a:spcPts val="120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s-AR" sz="4400"/>
              <a:t>Copia profunda</a:t>
            </a:r>
            <a:endParaRPr b="0" sz="4400" strike="noStrike">
              <a:latin typeface="Arial"/>
              <a:ea typeface="Arial"/>
              <a:cs typeface="Arial"/>
              <a:sym typeface="Arial"/>
            </a:endParaRPr>
          </a:p>
        </p:txBody>
      </p:sp>
      <p:sp>
        <p:nvSpPr>
          <p:cNvPr id="82" name="Google Shape;82;p17"/>
          <p:cNvSpPr txBox="1"/>
          <p:nvPr/>
        </p:nvSpPr>
        <p:spPr>
          <a:xfrm>
            <a:off x="504000" y="1326600"/>
            <a:ext cx="9071640" cy="328788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lang="es-AR" sz="2400">
                <a:solidFill>
                  <a:schemeClr val="dk1"/>
                </a:solidFill>
              </a:rPr>
              <a:t>Una copia del objeto se copia en otro objeto. Significa que </a:t>
            </a:r>
            <a:r>
              <a:rPr b="1" lang="es-AR" sz="2400">
                <a:solidFill>
                  <a:schemeClr val="dk1"/>
                </a:solidFill>
              </a:rPr>
              <a:t>cualquier cambio</a:t>
            </a:r>
            <a:r>
              <a:rPr lang="es-AR" sz="2400">
                <a:solidFill>
                  <a:schemeClr val="dk1"/>
                </a:solidFill>
              </a:rPr>
              <a:t> realizado en una copia del objeto </a:t>
            </a:r>
            <a:r>
              <a:rPr b="1" lang="es-AR" sz="2400">
                <a:solidFill>
                  <a:schemeClr val="dk1"/>
                </a:solidFill>
              </a:rPr>
              <a:t>no se refleja</a:t>
            </a:r>
            <a:r>
              <a:rPr lang="es-AR" sz="2400">
                <a:solidFill>
                  <a:schemeClr val="dk1"/>
                </a:solidFill>
              </a:rPr>
              <a:t> en el objeto original. En python, esto se implementa utilizando la función " </a:t>
            </a:r>
            <a:r>
              <a:rPr b="1" lang="es-AR" sz="2400">
                <a:solidFill>
                  <a:schemeClr val="dk1"/>
                </a:solidFill>
              </a:rPr>
              <a:t>deepcopy ()</a:t>
            </a:r>
            <a:r>
              <a:rPr lang="es-AR" sz="2400">
                <a:solidFill>
                  <a:schemeClr val="dk1"/>
                </a:solidFill>
              </a:rPr>
              <a:t> ".</a:t>
            </a:r>
            <a:endParaRPr b="0" sz="24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nvSpPr>
        <p:spPr>
          <a:xfrm>
            <a:off x="504000" y="1326600"/>
            <a:ext cx="3613800" cy="3999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chemeClr val="dk1"/>
              </a:buClr>
              <a:buSzPts val="1100"/>
              <a:buFont typeface="Arial"/>
              <a:buNone/>
            </a:pPr>
            <a:r>
              <a:rPr lang="es-AR" sz="1800"/>
              <a:t># importando modulo copy</a:t>
            </a:r>
            <a:endParaRPr sz="1800"/>
          </a:p>
          <a:p>
            <a:pPr indent="0" lvl="0" marL="0" marR="0" rtl="0" algn="l">
              <a:spcBef>
                <a:spcPts val="0"/>
              </a:spcBef>
              <a:spcAft>
                <a:spcPts val="0"/>
              </a:spcAft>
              <a:buClr>
                <a:schemeClr val="dk1"/>
              </a:buClr>
              <a:buSzPts val="1100"/>
              <a:buFont typeface="Arial"/>
              <a:buNone/>
            </a:pPr>
            <a:r>
              <a:rPr lang="es-AR" sz="1800"/>
              <a:t>import </a:t>
            </a:r>
            <a:r>
              <a:rPr lang="es-AR" sz="1800">
                <a:solidFill>
                  <a:schemeClr val="dk1"/>
                </a:solidFill>
              </a:rPr>
              <a:t>copy </a:t>
            </a:r>
            <a:endParaRPr sz="1800"/>
          </a:p>
          <a:p>
            <a:pPr indent="0" lvl="0" marL="0" marR="0" rtl="0" algn="l">
              <a:spcBef>
                <a:spcPts val="0"/>
              </a:spcBef>
              <a:spcAft>
                <a:spcPts val="0"/>
              </a:spcAft>
              <a:buClr>
                <a:schemeClr val="dk1"/>
              </a:buClr>
              <a:buSzPts val="1100"/>
              <a:buFont typeface="Arial"/>
              <a:buNone/>
            </a:pPr>
            <a:r>
              <a:rPr lang="es-AR" sz="1800"/>
              <a:t> </a:t>
            </a:r>
            <a:endParaRPr sz="1800"/>
          </a:p>
          <a:p>
            <a:pPr indent="0" lvl="0" marL="0" marR="0" rtl="0" algn="l">
              <a:spcBef>
                <a:spcPts val="0"/>
              </a:spcBef>
              <a:spcAft>
                <a:spcPts val="0"/>
              </a:spcAft>
              <a:buClr>
                <a:schemeClr val="dk1"/>
              </a:buClr>
              <a:buSzPts val="1100"/>
              <a:buFont typeface="Arial"/>
              <a:buNone/>
            </a:pPr>
            <a:r>
              <a:rPr lang="es-AR" sz="1800"/>
              <a:t># initializing list 1</a:t>
            </a:r>
            <a:endParaRPr sz="1800"/>
          </a:p>
          <a:p>
            <a:pPr indent="0" lvl="0" marL="0" marR="0" rtl="0" algn="l">
              <a:spcBef>
                <a:spcPts val="0"/>
              </a:spcBef>
              <a:spcAft>
                <a:spcPts val="0"/>
              </a:spcAft>
              <a:buClr>
                <a:schemeClr val="dk1"/>
              </a:buClr>
              <a:buSzPts val="1100"/>
              <a:buFont typeface="Arial"/>
              <a:buNone/>
            </a:pPr>
            <a:r>
              <a:rPr lang="es-AR" sz="1800"/>
              <a:t>li1 = [ 1 , 2 , [ 3 , 5 ], 4 ]</a:t>
            </a:r>
            <a:endParaRPr sz="1800"/>
          </a:p>
          <a:p>
            <a:pPr indent="0" lvl="0" marL="0" marR="0" rtl="0" algn="l">
              <a:spcBef>
                <a:spcPts val="0"/>
              </a:spcBef>
              <a:spcAft>
                <a:spcPts val="0"/>
              </a:spcAft>
              <a:buClr>
                <a:schemeClr val="dk1"/>
              </a:buClr>
              <a:buSzPts val="1100"/>
              <a:buFont typeface="Arial"/>
              <a:buNone/>
            </a:pPr>
            <a:r>
              <a:rPr lang="es-AR" sz="1800"/>
              <a:t> </a:t>
            </a:r>
            <a:endParaRPr sz="1800"/>
          </a:p>
          <a:p>
            <a:pPr indent="0" lvl="0" marL="0" marR="0" rtl="0" algn="l">
              <a:spcBef>
                <a:spcPts val="0"/>
              </a:spcBef>
              <a:spcAft>
                <a:spcPts val="0"/>
              </a:spcAft>
              <a:buClr>
                <a:schemeClr val="dk1"/>
              </a:buClr>
              <a:buSzPts val="1100"/>
              <a:buFont typeface="Arial"/>
              <a:buNone/>
            </a:pPr>
            <a:r>
              <a:rPr lang="es-AR" sz="1800"/>
              <a:t> </a:t>
            </a:r>
            <a:endParaRPr sz="1800"/>
          </a:p>
          <a:p>
            <a:pPr indent="0" lvl="0" marL="0" marR="0" rtl="0" algn="l">
              <a:spcBef>
                <a:spcPts val="0"/>
              </a:spcBef>
              <a:spcAft>
                <a:spcPts val="0"/>
              </a:spcAft>
              <a:buSzPts val="1100"/>
              <a:buNone/>
            </a:pPr>
            <a:r>
              <a:rPr lang="es-AR" sz="1800"/>
              <a:t># using copy for shallow copy </a:t>
            </a:r>
            <a:endParaRPr sz="1800"/>
          </a:p>
          <a:p>
            <a:pPr indent="0" lvl="0" marL="0" marR="0" rtl="0" algn="l">
              <a:spcBef>
                <a:spcPts val="0"/>
              </a:spcBef>
              <a:spcAft>
                <a:spcPts val="0"/>
              </a:spcAft>
              <a:buClr>
                <a:schemeClr val="dk1"/>
              </a:buClr>
              <a:buSzPts val="1100"/>
              <a:buFont typeface="Arial"/>
              <a:buNone/>
            </a:pPr>
            <a:r>
              <a:rPr lang="es-AR" sz="1800"/>
              <a:t>#(copia superficial)</a:t>
            </a:r>
            <a:endParaRPr sz="1800"/>
          </a:p>
          <a:p>
            <a:pPr indent="0" lvl="0" marL="0" marR="0" rtl="0" algn="l">
              <a:spcBef>
                <a:spcPts val="0"/>
              </a:spcBef>
              <a:spcAft>
                <a:spcPts val="0"/>
              </a:spcAft>
              <a:buClr>
                <a:schemeClr val="dk1"/>
              </a:buClr>
              <a:buSzPts val="1100"/>
              <a:buFont typeface="Arial"/>
              <a:buNone/>
            </a:pPr>
            <a:r>
              <a:rPr lang="es-AR" sz="1800"/>
              <a:t>li2 = copy.copy(li1)</a:t>
            </a:r>
            <a:endParaRPr sz="1800"/>
          </a:p>
          <a:p>
            <a:pPr indent="0" lvl="0" marL="0" marR="0" rtl="0" algn="l">
              <a:spcBef>
                <a:spcPts val="0"/>
              </a:spcBef>
              <a:spcAft>
                <a:spcPts val="0"/>
              </a:spcAft>
              <a:buClr>
                <a:schemeClr val="dk1"/>
              </a:buClr>
              <a:buSzPts val="1100"/>
              <a:buFont typeface="Arial"/>
              <a:buNone/>
            </a:pPr>
            <a:r>
              <a:rPr lang="es-AR" sz="1800"/>
              <a:t> </a:t>
            </a:r>
            <a:endParaRPr sz="1800"/>
          </a:p>
          <a:p>
            <a:pPr indent="0" lvl="0" marL="0" marR="0" rtl="0" algn="l">
              <a:spcBef>
                <a:spcPts val="0"/>
              </a:spcBef>
              <a:spcAft>
                <a:spcPts val="0"/>
              </a:spcAft>
              <a:buSzPts val="1100"/>
              <a:buNone/>
            </a:pPr>
            <a:r>
              <a:rPr lang="es-AR" sz="1800"/>
              <a:t># using deepcopy for deepcopy </a:t>
            </a:r>
            <a:endParaRPr sz="1800"/>
          </a:p>
          <a:p>
            <a:pPr indent="0" lvl="0" marL="0" marR="0" rtl="0" algn="l">
              <a:spcBef>
                <a:spcPts val="0"/>
              </a:spcBef>
              <a:spcAft>
                <a:spcPts val="0"/>
              </a:spcAft>
              <a:buClr>
                <a:schemeClr val="dk1"/>
              </a:buClr>
              <a:buSzPts val="1100"/>
              <a:buFont typeface="Arial"/>
              <a:buNone/>
            </a:pPr>
            <a:r>
              <a:rPr lang="es-AR" sz="1800"/>
              <a:t>#(copia profunda)</a:t>
            </a:r>
            <a:endParaRPr sz="1800"/>
          </a:p>
          <a:p>
            <a:pPr indent="0" lvl="0" marL="0" marR="0" rtl="0" algn="l">
              <a:spcBef>
                <a:spcPts val="0"/>
              </a:spcBef>
              <a:spcAft>
                <a:spcPts val="0"/>
              </a:spcAft>
              <a:buClr>
                <a:schemeClr val="dk1"/>
              </a:buClr>
              <a:buSzPts val="1100"/>
              <a:buFont typeface="Arial"/>
              <a:buNone/>
            </a:pPr>
            <a:r>
              <a:rPr lang="es-AR" sz="1800"/>
              <a:t>li3 = copy.deepcopy(li1)</a:t>
            </a:r>
            <a:endParaRPr sz="1800"/>
          </a:p>
        </p:txBody>
      </p:sp>
      <p:sp>
        <p:nvSpPr>
          <p:cNvPr id="88" name="Google Shape;88;p18"/>
          <p:cNvSpPr txBox="1"/>
          <p:nvPr/>
        </p:nvSpPr>
        <p:spPr>
          <a:xfrm>
            <a:off x="7569975" y="1172525"/>
            <a:ext cx="2176800" cy="39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4117800" y="1616237"/>
            <a:ext cx="5531702" cy="311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504000" y="242625"/>
            <a:ext cx="3863400" cy="5143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chemeClr val="dk1"/>
              </a:buClr>
              <a:buSzPts val="1100"/>
              <a:buFont typeface="Arial"/>
              <a:buNone/>
            </a:pPr>
            <a:r>
              <a:rPr lang="es-AR" sz="1000">
                <a:solidFill>
                  <a:srgbClr val="38761D"/>
                </a:solidFill>
              </a:rPr>
              <a:t># Python code to demonstrate copy operations</a:t>
            </a:r>
            <a:endParaRPr sz="1000">
              <a:solidFill>
                <a:srgbClr val="38761D"/>
              </a:solidFill>
            </a:endParaRPr>
          </a:p>
          <a:p>
            <a:pPr indent="0" lvl="0" marL="0" marR="0" rtl="0" algn="l">
              <a:spcBef>
                <a:spcPts val="0"/>
              </a:spcBef>
              <a:spcAft>
                <a:spcPts val="0"/>
              </a:spcAft>
              <a:buClr>
                <a:schemeClr val="dk1"/>
              </a:buClr>
              <a:buSzPts val="1100"/>
              <a:buFont typeface="Arial"/>
              <a:buNone/>
            </a:pPr>
            <a:r>
              <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solidFill>
                  <a:srgbClr val="38761D"/>
                </a:solidFill>
              </a:rPr>
              <a:t># importing "copy" for copy operations</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import copy</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solidFill>
                  <a:srgbClr val="38761D"/>
                </a:solidFill>
              </a:rPr>
              <a:t># initializing list 1</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li1 = [ 1 , 2 , [ 3 , 5 ], 4 ]</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solidFill>
                  <a:srgbClr val="38761D"/>
                </a:solidFill>
              </a:rPr>
              <a:t># using deepcopy to deep copy</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li2 = copy.deepcopy(li1)</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solidFill>
                  <a:srgbClr val="38761D"/>
                </a:solidFill>
              </a:rPr>
              <a:t># original elements of list</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print ( "The original elements before deep copying" )</a:t>
            </a:r>
            <a:endParaRPr sz="1000"/>
          </a:p>
          <a:p>
            <a:pPr indent="0" lvl="0" marL="0" marR="0" rtl="0" algn="l">
              <a:spcBef>
                <a:spcPts val="0"/>
              </a:spcBef>
              <a:spcAft>
                <a:spcPts val="0"/>
              </a:spcAft>
              <a:buClr>
                <a:schemeClr val="dk1"/>
              </a:buClr>
              <a:buSzPts val="1100"/>
              <a:buFont typeface="Arial"/>
              <a:buNone/>
            </a:pPr>
            <a:r>
              <a:rPr lang="es-AR" sz="1000"/>
              <a:t>for i in range ( 0 , len (li1)):</a:t>
            </a:r>
            <a:endParaRPr sz="1000"/>
          </a:p>
          <a:p>
            <a:pPr indent="0" lvl="0" marL="0" marR="0" rtl="0" algn="l">
              <a:spcBef>
                <a:spcPts val="0"/>
              </a:spcBef>
              <a:spcAft>
                <a:spcPts val="0"/>
              </a:spcAft>
              <a:buClr>
                <a:schemeClr val="dk1"/>
              </a:buClr>
              <a:buSzPts val="1100"/>
              <a:buFont typeface="Arial"/>
              <a:buNone/>
            </a:pPr>
            <a:r>
              <a:rPr lang="es-AR" sz="1000"/>
              <a:t>     print (li1[i],end = " " )</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t>print ( "\r" )</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solidFill>
                  <a:srgbClr val="38761D"/>
                </a:solidFill>
              </a:rPr>
              <a:t># adding and element to new list</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li2[ 2 ][ 0 ] = 7</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solidFill>
                  <a:srgbClr val="38761D"/>
                </a:solidFill>
              </a:rPr>
              <a:t># Change is reflected in l2</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print ( "The new list of elements after deep copying " )</a:t>
            </a:r>
            <a:endParaRPr sz="1000"/>
          </a:p>
          <a:p>
            <a:pPr indent="0" lvl="0" marL="0" marR="0" rtl="0" algn="l">
              <a:spcBef>
                <a:spcPts val="0"/>
              </a:spcBef>
              <a:spcAft>
                <a:spcPts val="0"/>
              </a:spcAft>
              <a:buClr>
                <a:schemeClr val="dk1"/>
              </a:buClr>
              <a:buSzPts val="1100"/>
              <a:buFont typeface="Arial"/>
              <a:buNone/>
            </a:pPr>
            <a:r>
              <a:rPr lang="es-AR" sz="1000"/>
              <a:t>for i in range ( 0 , len ( li1)):</a:t>
            </a:r>
            <a:endParaRPr sz="1000"/>
          </a:p>
          <a:p>
            <a:pPr indent="0" lvl="0" marL="0" marR="0" rtl="0" algn="l">
              <a:spcBef>
                <a:spcPts val="0"/>
              </a:spcBef>
              <a:spcAft>
                <a:spcPts val="0"/>
              </a:spcAft>
              <a:buClr>
                <a:schemeClr val="dk1"/>
              </a:buClr>
              <a:buSzPts val="1100"/>
              <a:buFont typeface="Arial"/>
              <a:buNone/>
            </a:pPr>
            <a:r>
              <a:rPr lang="es-AR" sz="1000"/>
              <a:t>     print (li2[i],end = " " )</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t>print ( "\r" )</a:t>
            </a:r>
            <a:endParaRPr sz="1000"/>
          </a:p>
          <a:p>
            <a:pPr indent="0" lvl="0" marL="0" marR="0" rtl="0" algn="l">
              <a:spcBef>
                <a:spcPts val="0"/>
              </a:spcBef>
              <a:spcAft>
                <a:spcPts val="0"/>
              </a:spcAft>
              <a:buClr>
                <a:schemeClr val="dk1"/>
              </a:buClr>
              <a:buSzPts val="1100"/>
              <a:buFont typeface="Arial"/>
              <a:buNone/>
            </a:pPr>
            <a:r>
              <a:rPr lang="es-AR" sz="1000"/>
              <a:t> </a:t>
            </a:r>
            <a:endParaRPr sz="1000"/>
          </a:p>
          <a:p>
            <a:pPr indent="0" lvl="0" marL="0" marR="0" rtl="0" algn="l">
              <a:spcBef>
                <a:spcPts val="0"/>
              </a:spcBef>
              <a:spcAft>
                <a:spcPts val="0"/>
              </a:spcAft>
              <a:buClr>
                <a:schemeClr val="dk1"/>
              </a:buClr>
              <a:buSzPts val="1100"/>
              <a:buFont typeface="Arial"/>
              <a:buNone/>
            </a:pPr>
            <a:r>
              <a:rPr lang="es-AR" sz="1000">
                <a:solidFill>
                  <a:srgbClr val="38761D"/>
                </a:solidFill>
              </a:rPr>
              <a:t># Change is NOT reflected in original list</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solidFill>
                  <a:srgbClr val="38761D"/>
                </a:solidFill>
              </a:rPr>
              <a:t># as it is a deep copy</a:t>
            </a:r>
            <a:endParaRPr sz="1000">
              <a:solidFill>
                <a:srgbClr val="38761D"/>
              </a:solidFill>
            </a:endParaRPr>
          </a:p>
          <a:p>
            <a:pPr indent="0" lvl="0" marL="0" marR="0" rtl="0" algn="l">
              <a:spcBef>
                <a:spcPts val="0"/>
              </a:spcBef>
              <a:spcAft>
                <a:spcPts val="0"/>
              </a:spcAft>
              <a:buClr>
                <a:schemeClr val="dk1"/>
              </a:buClr>
              <a:buSzPts val="1100"/>
              <a:buFont typeface="Arial"/>
              <a:buNone/>
            </a:pPr>
            <a:r>
              <a:rPr lang="es-AR" sz="1000"/>
              <a:t>print ( "The original elements after deep copying" )</a:t>
            </a:r>
            <a:endParaRPr sz="1000"/>
          </a:p>
          <a:p>
            <a:pPr indent="0" lvl="0" marL="0" marR="0" rtl="0" algn="l">
              <a:spcBef>
                <a:spcPts val="0"/>
              </a:spcBef>
              <a:spcAft>
                <a:spcPts val="0"/>
              </a:spcAft>
              <a:buClr>
                <a:schemeClr val="dk1"/>
              </a:buClr>
              <a:buSzPts val="1100"/>
              <a:buFont typeface="Arial"/>
              <a:buNone/>
            </a:pPr>
            <a:r>
              <a:rPr lang="es-AR" sz="1000"/>
              <a:t>for i in range ( 0 , len ( li1)):</a:t>
            </a:r>
            <a:endParaRPr sz="1000"/>
          </a:p>
          <a:p>
            <a:pPr indent="0" lvl="0" marL="0" marR="0" rtl="0" algn="l">
              <a:spcBef>
                <a:spcPts val="0"/>
              </a:spcBef>
              <a:spcAft>
                <a:spcPts val="0"/>
              </a:spcAft>
              <a:buClr>
                <a:schemeClr val="dk1"/>
              </a:buClr>
              <a:buSzPts val="1100"/>
              <a:buFont typeface="Arial"/>
              <a:buNone/>
            </a:pPr>
            <a:r>
              <a:rPr lang="es-AR" sz="1000"/>
              <a:t>     print (li1[i],end = " " )</a:t>
            </a:r>
            <a:endParaRPr sz="1000"/>
          </a:p>
          <a:p>
            <a:pPr indent="0" lvl="0" marL="0" marR="0" rtl="0" algn="ctr">
              <a:spcBef>
                <a:spcPts val="0"/>
              </a:spcBef>
              <a:spcAft>
                <a:spcPts val="0"/>
              </a:spcAft>
              <a:buNone/>
            </a:pPr>
            <a:r>
              <a:t/>
            </a:r>
            <a:endParaRPr sz="800"/>
          </a:p>
        </p:txBody>
      </p:sp>
      <p:sp>
        <p:nvSpPr>
          <p:cNvPr id="95" name="Google Shape;95;p19"/>
          <p:cNvSpPr txBox="1"/>
          <p:nvPr/>
        </p:nvSpPr>
        <p:spPr>
          <a:xfrm>
            <a:off x="4367400" y="1296325"/>
            <a:ext cx="5296200" cy="27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100">
                <a:solidFill>
                  <a:schemeClr val="dk1"/>
                </a:solidFill>
              </a:rPr>
              <a:t>Salida:</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rPr lang="es-AR" sz="1100">
                <a:solidFill>
                  <a:schemeClr val="dk1"/>
                </a:solidFill>
                <a:highlight>
                  <a:srgbClr val="CCCCCC"/>
                </a:highlight>
              </a:rPr>
              <a:t>Los elementos originales antes de la copia profunda</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1 2 [3, 5] 4 </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La nueva lista de elementos después de una copia profunda </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1 2 [7, 5] 4 </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Los elementos originales después de una copia profunda</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1 2 [3, 5] 4 </a:t>
            </a:r>
            <a:endParaRPr sz="1100">
              <a:solidFill>
                <a:schemeClr val="dk1"/>
              </a:solidFill>
              <a:highlight>
                <a:srgbClr val="CCCCCC"/>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AR" sz="1100">
                <a:solidFill>
                  <a:schemeClr val="dk1"/>
                </a:solidFill>
              </a:rPr>
              <a:t>En el ejemplo anterior, el cambio realizado en la lista </a:t>
            </a:r>
            <a:r>
              <a:rPr b="1" lang="es-AR" sz="1100">
                <a:solidFill>
                  <a:schemeClr val="dk1"/>
                </a:solidFill>
              </a:rPr>
              <a:t>no tuvo</a:t>
            </a:r>
            <a:r>
              <a:rPr lang="es-AR" sz="1100">
                <a:solidFill>
                  <a:schemeClr val="dk1"/>
                </a:solidFill>
              </a:rPr>
              <a:t> efecto en otras listas, lo que indica que la lista está copiada en profundidad.</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nvSpPr>
        <p:spPr>
          <a:xfrm>
            <a:off x="504000" y="226076"/>
            <a:ext cx="9071700" cy="79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s-AR" sz="4400"/>
              <a:t>Copia superficial</a:t>
            </a:r>
            <a:endParaRPr b="0" sz="4400" strike="noStrike">
              <a:latin typeface="Arial"/>
              <a:ea typeface="Arial"/>
              <a:cs typeface="Arial"/>
              <a:sym typeface="Arial"/>
            </a:endParaRPr>
          </a:p>
        </p:txBody>
      </p:sp>
      <p:sp>
        <p:nvSpPr>
          <p:cNvPr id="101" name="Google Shape;101;p20"/>
          <p:cNvSpPr txBox="1"/>
          <p:nvPr/>
        </p:nvSpPr>
        <p:spPr>
          <a:xfrm>
            <a:off x="504000" y="1025875"/>
            <a:ext cx="9071700" cy="153900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lang="es-AR" sz="2400">
                <a:solidFill>
                  <a:schemeClr val="dk1"/>
                </a:solidFill>
              </a:rPr>
              <a:t>En caso de copia superficial, una referencia de objeto se copia en otro objeto. Significa que </a:t>
            </a:r>
            <a:r>
              <a:rPr b="1" lang="es-AR" sz="2400">
                <a:solidFill>
                  <a:schemeClr val="dk1"/>
                </a:solidFill>
              </a:rPr>
              <a:t>cualquier cambio</a:t>
            </a:r>
            <a:r>
              <a:rPr lang="es-AR" sz="2400">
                <a:solidFill>
                  <a:schemeClr val="dk1"/>
                </a:solidFill>
              </a:rPr>
              <a:t> realizado en una copia del objeto se </a:t>
            </a:r>
            <a:r>
              <a:rPr b="1" lang="es-AR" sz="2400">
                <a:solidFill>
                  <a:schemeClr val="dk1"/>
                </a:solidFill>
              </a:rPr>
              <a:t>refleja</a:t>
            </a:r>
            <a:r>
              <a:rPr lang="es-AR" sz="2400">
                <a:solidFill>
                  <a:schemeClr val="dk1"/>
                </a:solidFill>
              </a:rPr>
              <a:t> en el objeto original. En python, esto se implementa utilizando la función " </a:t>
            </a:r>
            <a:r>
              <a:rPr b="1" lang="es-AR" sz="2400">
                <a:solidFill>
                  <a:schemeClr val="dk1"/>
                </a:solidFill>
              </a:rPr>
              <a:t>copy ()</a:t>
            </a:r>
            <a:r>
              <a:rPr lang="es-AR" sz="2400">
                <a:solidFill>
                  <a:schemeClr val="dk1"/>
                </a:solidFill>
              </a:rPr>
              <a:t> ".</a:t>
            </a:r>
            <a:endParaRPr b="0" sz="2400" strike="noStrike">
              <a:latin typeface="Arial"/>
              <a:ea typeface="Arial"/>
              <a:cs typeface="Arial"/>
              <a:sym typeface="Arial"/>
            </a:endParaRPr>
          </a:p>
        </p:txBody>
      </p:sp>
      <p:sp>
        <p:nvSpPr>
          <p:cNvPr id="102" name="Google Shape;102;p20"/>
          <p:cNvSpPr txBox="1"/>
          <p:nvPr/>
        </p:nvSpPr>
        <p:spPr>
          <a:xfrm>
            <a:off x="443650" y="2828350"/>
            <a:ext cx="8970300" cy="24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2946325" y="2564875"/>
            <a:ext cx="4187049" cy="275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nvSpPr>
        <p:spPr>
          <a:xfrm>
            <a:off x="504000" y="464450"/>
            <a:ext cx="3863400" cy="4797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chemeClr val="dk1"/>
              </a:buClr>
              <a:buSzPts val="1100"/>
              <a:buFont typeface="Arial"/>
              <a:buNone/>
            </a:pPr>
            <a:r>
              <a:rPr lang="es-AR" sz="1200">
                <a:solidFill>
                  <a:srgbClr val="38761D"/>
                </a:solidFill>
              </a:rPr>
              <a:t># Python code to demonstrate copy operations</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solidFill>
                  <a:srgbClr val="38761D"/>
                </a:solidFill>
              </a:rPr>
              <a:t> </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solidFill>
                  <a:srgbClr val="38761D"/>
                </a:solidFill>
              </a:rPr>
              <a:t># importing "copy" for copy operations</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t>import copy</a:t>
            </a:r>
            <a:endParaRPr sz="1200"/>
          </a:p>
          <a:p>
            <a:pPr indent="0" lvl="0" marL="0" marR="0" rtl="0" algn="l">
              <a:spcBef>
                <a:spcPts val="0"/>
              </a:spcBef>
              <a:spcAft>
                <a:spcPts val="0"/>
              </a:spcAft>
              <a:buClr>
                <a:schemeClr val="dk1"/>
              </a:buClr>
              <a:buSzPts val="1100"/>
              <a:buFont typeface="Arial"/>
              <a:buNone/>
            </a:pPr>
            <a:r>
              <a:rPr lang="es-AR" sz="1200"/>
              <a:t> </a:t>
            </a:r>
            <a:endParaRPr sz="1200"/>
          </a:p>
          <a:p>
            <a:pPr indent="0" lvl="0" marL="0" marR="0" rtl="0" algn="l">
              <a:spcBef>
                <a:spcPts val="0"/>
              </a:spcBef>
              <a:spcAft>
                <a:spcPts val="0"/>
              </a:spcAft>
              <a:buClr>
                <a:schemeClr val="dk1"/>
              </a:buClr>
              <a:buSzPts val="1100"/>
              <a:buFont typeface="Arial"/>
              <a:buNone/>
            </a:pPr>
            <a:r>
              <a:rPr lang="es-AR" sz="1200"/>
              <a:t># initializing list 1</a:t>
            </a:r>
            <a:endParaRPr sz="1200"/>
          </a:p>
          <a:p>
            <a:pPr indent="0" lvl="0" marL="0" marR="0" rtl="0" algn="l">
              <a:spcBef>
                <a:spcPts val="0"/>
              </a:spcBef>
              <a:spcAft>
                <a:spcPts val="0"/>
              </a:spcAft>
              <a:buClr>
                <a:schemeClr val="dk1"/>
              </a:buClr>
              <a:buSzPts val="1100"/>
              <a:buFont typeface="Arial"/>
              <a:buNone/>
            </a:pPr>
            <a:r>
              <a:rPr lang="es-AR" sz="1200"/>
              <a:t>li1 = [ 1 , 2 , [ 3 , 5 ], 4 ]</a:t>
            </a:r>
            <a:endParaRPr sz="1200"/>
          </a:p>
          <a:p>
            <a:pPr indent="0" lvl="0" marL="0" marR="0" rtl="0" algn="l">
              <a:spcBef>
                <a:spcPts val="0"/>
              </a:spcBef>
              <a:spcAft>
                <a:spcPts val="0"/>
              </a:spcAft>
              <a:buClr>
                <a:schemeClr val="dk1"/>
              </a:buClr>
              <a:buSzPts val="1100"/>
              <a:buFont typeface="Arial"/>
              <a:buNone/>
            </a:pPr>
            <a:r>
              <a:rPr lang="es-AR" sz="1200"/>
              <a:t> </a:t>
            </a:r>
            <a:endParaRPr sz="1200"/>
          </a:p>
          <a:p>
            <a:pPr indent="0" lvl="0" marL="0" marR="0" rtl="0" algn="l">
              <a:spcBef>
                <a:spcPts val="0"/>
              </a:spcBef>
              <a:spcAft>
                <a:spcPts val="0"/>
              </a:spcAft>
              <a:buClr>
                <a:schemeClr val="dk1"/>
              </a:buClr>
              <a:buSzPts val="1100"/>
              <a:buFont typeface="Arial"/>
              <a:buNone/>
            </a:pPr>
            <a:r>
              <a:rPr lang="es-AR" sz="1200">
                <a:solidFill>
                  <a:srgbClr val="38761D"/>
                </a:solidFill>
              </a:rPr>
              <a:t># using copy to shallow copy</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t>li2 = copy.copy(li1)</a:t>
            </a:r>
            <a:endParaRPr sz="1200"/>
          </a:p>
          <a:p>
            <a:pPr indent="0" lvl="0" marL="0" marR="0" rtl="0" algn="l">
              <a:spcBef>
                <a:spcPts val="0"/>
              </a:spcBef>
              <a:spcAft>
                <a:spcPts val="0"/>
              </a:spcAft>
              <a:buClr>
                <a:schemeClr val="dk1"/>
              </a:buClr>
              <a:buSzPts val="1100"/>
              <a:buFont typeface="Arial"/>
              <a:buNone/>
            </a:pPr>
            <a:r>
              <a:rPr lang="es-AR" sz="1200"/>
              <a:t> </a:t>
            </a:r>
            <a:endParaRPr sz="1200"/>
          </a:p>
          <a:p>
            <a:pPr indent="0" lvl="0" marL="0" marR="0" rtl="0" algn="l">
              <a:spcBef>
                <a:spcPts val="0"/>
              </a:spcBef>
              <a:spcAft>
                <a:spcPts val="0"/>
              </a:spcAft>
              <a:buClr>
                <a:schemeClr val="dk1"/>
              </a:buClr>
              <a:buSzPts val="1100"/>
              <a:buFont typeface="Arial"/>
              <a:buNone/>
            </a:pPr>
            <a:r>
              <a:rPr lang="es-AR" sz="1200">
                <a:solidFill>
                  <a:srgbClr val="38761D"/>
                </a:solidFill>
              </a:rPr>
              <a:t># original elements of list</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t>print ( "The original elements before shallow copying" )</a:t>
            </a:r>
            <a:endParaRPr sz="1200"/>
          </a:p>
          <a:p>
            <a:pPr indent="0" lvl="0" marL="0" marR="0" rtl="0" algn="l">
              <a:spcBef>
                <a:spcPts val="0"/>
              </a:spcBef>
              <a:spcAft>
                <a:spcPts val="0"/>
              </a:spcAft>
              <a:buClr>
                <a:schemeClr val="dk1"/>
              </a:buClr>
              <a:buSzPts val="1100"/>
              <a:buFont typeface="Arial"/>
              <a:buNone/>
            </a:pPr>
            <a:r>
              <a:rPr lang="es-AR" sz="1200"/>
              <a:t>for i in range ( 0 , len (li1)):</a:t>
            </a:r>
            <a:endParaRPr sz="1200"/>
          </a:p>
          <a:p>
            <a:pPr indent="0" lvl="0" marL="0" marR="0" rtl="0" algn="l">
              <a:spcBef>
                <a:spcPts val="0"/>
              </a:spcBef>
              <a:spcAft>
                <a:spcPts val="0"/>
              </a:spcAft>
              <a:buClr>
                <a:schemeClr val="dk1"/>
              </a:buClr>
              <a:buSzPts val="1100"/>
              <a:buFont typeface="Arial"/>
              <a:buNone/>
            </a:pPr>
            <a:r>
              <a:rPr lang="es-AR" sz="1200"/>
              <a:t>     print (li1[i],end = " " )</a:t>
            </a:r>
            <a:endParaRPr sz="1200"/>
          </a:p>
          <a:p>
            <a:pPr indent="0" lvl="0" marL="0" marR="0" rtl="0" algn="l">
              <a:spcBef>
                <a:spcPts val="0"/>
              </a:spcBef>
              <a:spcAft>
                <a:spcPts val="0"/>
              </a:spcAft>
              <a:buClr>
                <a:schemeClr val="dk1"/>
              </a:buClr>
              <a:buSzPts val="1100"/>
              <a:buFont typeface="Arial"/>
              <a:buNone/>
            </a:pPr>
            <a:r>
              <a:rPr lang="es-AR" sz="1200"/>
              <a:t> </a:t>
            </a:r>
            <a:endParaRPr sz="1200"/>
          </a:p>
          <a:p>
            <a:pPr indent="0" lvl="0" marL="0" marR="0" rtl="0" algn="l">
              <a:spcBef>
                <a:spcPts val="0"/>
              </a:spcBef>
              <a:spcAft>
                <a:spcPts val="0"/>
              </a:spcAft>
              <a:buClr>
                <a:schemeClr val="dk1"/>
              </a:buClr>
              <a:buSzPts val="1100"/>
              <a:buFont typeface="Arial"/>
              <a:buNone/>
            </a:pPr>
            <a:r>
              <a:rPr lang="es-AR" sz="1200"/>
              <a:t>print ( "\r" )</a:t>
            </a:r>
            <a:endParaRPr sz="1200"/>
          </a:p>
          <a:p>
            <a:pPr indent="0" lvl="0" marL="0" marR="0" rtl="0" algn="l">
              <a:spcBef>
                <a:spcPts val="0"/>
              </a:spcBef>
              <a:spcAft>
                <a:spcPts val="0"/>
              </a:spcAft>
              <a:buClr>
                <a:schemeClr val="dk1"/>
              </a:buClr>
              <a:buSzPts val="1100"/>
              <a:buFont typeface="Arial"/>
              <a:buNone/>
            </a:pPr>
            <a:r>
              <a:rPr lang="es-AR" sz="1200"/>
              <a:t> </a:t>
            </a:r>
            <a:endParaRPr sz="1200"/>
          </a:p>
          <a:p>
            <a:pPr indent="0" lvl="0" marL="0" marR="0" rtl="0" algn="l">
              <a:spcBef>
                <a:spcPts val="0"/>
              </a:spcBef>
              <a:spcAft>
                <a:spcPts val="0"/>
              </a:spcAft>
              <a:buClr>
                <a:schemeClr val="dk1"/>
              </a:buClr>
              <a:buSzPts val="1100"/>
              <a:buFont typeface="Arial"/>
              <a:buNone/>
            </a:pPr>
            <a:r>
              <a:rPr lang="es-AR" sz="1200">
                <a:solidFill>
                  <a:srgbClr val="38761D"/>
                </a:solidFill>
              </a:rPr>
              <a:t># adding and element to new list</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t>li2[ 2 ][ 0 ] = 7</a:t>
            </a:r>
            <a:endParaRPr sz="1200"/>
          </a:p>
          <a:p>
            <a:pPr indent="0" lvl="0" marL="0" marR="0" rtl="0" algn="l">
              <a:spcBef>
                <a:spcPts val="0"/>
              </a:spcBef>
              <a:spcAft>
                <a:spcPts val="0"/>
              </a:spcAft>
              <a:buClr>
                <a:schemeClr val="dk1"/>
              </a:buClr>
              <a:buSzPts val="1100"/>
              <a:buFont typeface="Arial"/>
              <a:buNone/>
            </a:pPr>
            <a:r>
              <a:rPr lang="es-AR" sz="1200"/>
              <a:t> </a:t>
            </a:r>
            <a:endParaRPr sz="1200"/>
          </a:p>
          <a:p>
            <a:pPr indent="0" lvl="0" marL="0" marR="0" rtl="0" algn="l">
              <a:spcBef>
                <a:spcPts val="0"/>
              </a:spcBef>
              <a:spcAft>
                <a:spcPts val="0"/>
              </a:spcAft>
              <a:buClr>
                <a:schemeClr val="dk1"/>
              </a:buClr>
              <a:buSzPts val="1100"/>
              <a:buFont typeface="Arial"/>
              <a:buNone/>
            </a:pPr>
            <a:r>
              <a:rPr lang="es-AR" sz="1200">
                <a:solidFill>
                  <a:srgbClr val="38761D"/>
                </a:solidFill>
              </a:rPr>
              <a:t># checking if change is reflected</a:t>
            </a:r>
            <a:endParaRPr sz="1200">
              <a:solidFill>
                <a:srgbClr val="38761D"/>
              </a:solidFill>
            </a:endParaRPr>
          </a:p>
          <a:p>
            <a:pPr indent="0" lvl="0" marL="0" marR="0" rtl="0" algn="l">
              <a:spcBef>
                <a:spcPts val="0"/>
              </a:spcBef>
              <a:spcAft>
                <a:spcPts val="0"/>
              </a:spcAft>
              <a:buClr>
                <a:schemeClr val="dk1"/>
              </a:buClr>
              <a:buSzPts val="1100"/>
              <a:buFont typeface="Arial"/>
              <a:buNone/>
            </a:pPr>
            <a:r>
              <a:rPr lang="es-AR" sz="1200"/>
              <a:t>print ( "The original elements after shallow copying" )</a:t>
            </a:r>
            <a:endParaRPr sz="1200"/>
          </a:p>
          <a:p>
            <a:pPr indent="0" lvl="0" marL="0" marR="0" rtl="0" algn="l">
              <a:spcBef>
                <a:spcPts val="0"/>
              </a:spcBef>
              <a:spcAft>
                <a:spcPts val="0"/>
              </a:spcAft>
              <a:buClr>
                <a:schemeClr val="dk1"/>
              </a:buClr>
              <a:buSzPts val="1100"/>
              <a:buFont typeface="Arial"/>
              <a:buNone/>
            </a:pPr>
            <a:r>
              <a:rPr lang="es-AR" sz="1200"/>
              <a:t>for i in range ( 0 , len ( li1)):</a:t>
            </a:r>
            <a:endParaRPr sz="1200"/>
          </a:p>
          <a:p>
            <a:pPr indent="0" lvl="0" marL="0" marR="0" rtl="0" algn="l">
              <a:spcBef>
                <a:spcPts val="0"/>
              </a:spcBef>
              <a:spcAft>
                <a:spcPts val="0"/>
              </a:spcAft>
              <a:buClr>
                <a:schemeClr val="dk1"/>
              </a:buClr>
              <a:buSzPts val="1100"/>
              <a:buFont typeface="Arial"/>
              <a:buNone/>
            </a:pPr>
            <a:r>
              <a:rPr lang="es-AR" sz="1200"/>
              <a:t>     print (li1[i],end = " " )</a:t>
            </a:r>
            <a:endParaRPr sz="1200"/>
          </a:p>
        </p:txBody>
      </p:sp>
      <p:sp>
        <p:nvSpPr>
          <p:cNvPr id="109" name="Google Shape;109;p21"/>
          <p:cNvSpPr txBox="1"/>
          <p:nvPr/>
        </p:nvSpPr>
        <p:spPr>
          <a:xfrm>
            <a:off x="5268475" y="1518150"/>
            <a:ext cx="4533600" cy="35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100">
                <a:solidFill>
                  <a:schemeClr val="dk1"/>
                </a:solidFill>
              </a:rPr>
              <a:t>Salida:</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rPr lang="es-AR" sz="1100">
                <a:solidFill>
                  <a:schemeClr val="dk1"/>
                </a:solidFill>
                <a:highlight>
                  <a:srgbClr val="CCCCCC"/>
                </a:highlight>
              </a:rPr>
              <a:t>Los elementos originales antes de la copia superficial</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1 2 [3, 5] 4 </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Los elementos originales después de una copia superficial</a:t>
            </a:r>
            <a:endParaRPr sz="1100">
              <a:solidFill>
                <a:schemeClr val="dk1"/>
              </a:solidFill>
              <a:highlight>
                <a:srgbClr val="CCCCCC"/>
              </a:highlight>
            </a:endParaRPr>
          </a:p>
          <a:p>
            <a:pPr indent="0" lvl="0" marL="0" rtl="0" algn="l">
              <a:spcBef>
                <a:spcPts val="0"/>
              </a:spcBef>
              <a:spcAft>
                <a:spcPts val="0"/>
              </a:spcAft>
              <a:buNone/>
            </a:pPr>
            <a:r>
              <a:rPr lang="es-AR" sz="1100">
                <a:solidFill>
                  <a:schemeClr val="dk1"/>
                </a:solidFill>
                <a:highlight>
                  <a:srgbClr val="CCCCCC"/>
                </a:highlight>
              </a:rPr>
              <a:t> 1 2 [7, 5] 4 </a:t>
            </a:r>
            <a:endParaRPr sz="1100">
              <a:solidFill>
                <a:schemeClr val="dk1"/>
              </a:solidFill>
              <a:highlight>
                <a:srgbClr val="CCCCCC"/>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AR" sz="1100">
                <a:solidFill>
                  <a:schemeClr val="dk1"/>
                </a:solidFill>
              </a:rPr>
              <a:t>En el ejemplo anterior, el cambio realizado en la lista </a:t>
            </a:r>
            <a:r>
              <a:rPr b="1" lang="es-AR" sz="1100">
                <a:solidFill>
                  <a:schemeClr val="dk1"/>
                </a:solidFill>
              </a:rPr>
              <a:t>tuvo</a:t>
            </a:r>
            <a:r>
              <a:rPr lang="es-AR" sz="1100">
                <a:solidFill>
                  <a:schemeClr val="dk1"/>
                </a:solidFill>
              </a:rPr>
              <a:t> efecto en otra lista, lo que indica que la lista está copiada superficialmente.</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2400"/>
              </a:spcBef>
              <a:spcAft>
                <a:spcPts val="600"/>
              </a:spcAft>
              <a:buClr>
                <a:schemeClr val="dk1"/>
              </a:buClr>
              <a:buSzPts val="1100"/>
              <a:buFont typeface="Arial"/>
              <a:buNone/>
            </a:pPr>
            <a:r>
              <a:rPr b="1" lang="es-AR" sz="3200">
                <a:solidFill>
                  <a:schemeClr val="dk1"/>
                </a:solidFill>
              </a:rPr>
              <a:t>Bibliografía</a:t>
            </a:r>
            <a:endParaRPr b="1" sz="3200">
              <a:solidFill>
                <a:schemeClr val="dk1"/>
              </a:solidFill>
            </a:endParaRPr>
          </a:p>
        </p:txBody>
      </p:sp>
      <p:sp>
        <p:nvSpPr>
          <p:cNvPr id="115" name="Google Shape;115;p22"/>
          <p:cNvSpPr txBox="1"/>
          <p:nvPr/>
        </p:nvSpPr>
        <p:spPr>
          <a:xfrm>
            <a:off x="504463" y="1247800"/>
            <a:ext cx="9071700" cy="2465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AR" sz="1600">
                <a:solidFill>
                  <a:schemeClr val="dk1"/>
                </a:solidFill>
              </a:rPr>
              <a:t>ROTOTYPE. 12/10/2016, Sitio web:</a:t>
            </a:r>
            <a:r>
              <a:rPr lang="es-AR" sz="1600">
                <a:solidFill>
                  <a:schemeClr val="dk1"/>
                </a:solidFill>
                <a:uFill>
                  <a:noFill/>
                </a:uFill>
                <a:hlinkClick r:id="rId3"/>
              </a:rPr>
              <a:t> </a:t>
            </a:r>
            <a:r>
              <a:rPr lang="es-AR" sz="1600" u="sng">
                <a:solidFill>
                  <a:schemeClr val="hlink"/>
                </a:solidFill>
                <a:hlinkClick r:id="rId4"/>
              </a:rPr>
              <a:t>https://danielggarcia.wordpress.com/2014/02/24/patrones-de-creacion-iii-patron-prototype/</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AR" sz="1600">
                <a:solidFill>
                  <a:schemeClr val="dk1"/>
                </a:solidFill>
              </a:rPr>
              <a:t>Programación.net. (25 Octubre 2016). Patrones de Diseño : Patrones de Creación — Prototipo. 12/10/2016, de Meet Magento Madrid Sitio web:</a:t>
            </a:r>
            <a:r>
              <a:rPr lang="es-AR" sz="1600">
                <a:solidFill>
                  <a:schemeClr val="dk1"/>
                </a:solidFill>
                <a:uFill>
                  <a:noFill/>
                </a:uFill>
                <a:hlinkClick r:id="rId5"/>
              </a:rPr>
              <a:t> </a:t>
            </a:r>
            <a:r>
              <a:rPr lang="es-AR" sz="1600" u="sng">
                <a:solidFill>
                  <a:schemeClr val="hlink"/>
                </a:solidFill>
                <a:hlinkClick r:id="rId6"/>
              </a:rPr>
              <a:t>http://programacion.net/articulo/patrones_de_diseno_v_patrones_de_creacion_prototipo_1005</a:t>
            </a:r>
            <a:endParaRPr sz="1600">
              <a:solidFill>
                <a:schemeClr val="dk1"/>
              </a:solidFill>
            </a:endParaRPr>
          </a:p>
          <a:p>
            <a:pPr indent="0" lvl="0" marL="0" marR="0" rtl="0" algn="ctr">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AR" sz="1600" u="sng">
                <a:solidFill>
                  <a:schemeClr val="hlink"/>
                </a:solidFill>
                <a:hlinkClick r:id="rId7"/>
              </a:rPr>
              <a:t>https://medium.com/@diseniio2016/patr%C3%B3n-de-dise%C3%B1o-prototype-8447ee519165</a:t>
            </a:r>
            <a:endParaRPr sz="1600">
              <a:solidFill>
                <a:schemeClr val="dk1"/>
              </a:solidFill>
            </a:endParaRPr>
          </a:p>
          <a:p>
            <a:pPr indent="0" lvl="0" marL="0" marR="0" rtl="0" algn="ctr">
              <a:spcBef>
                <a:spcPts val="0"/>
              </a:spcBef>
              <a:spcAft>
                <a:spcPts val="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