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m Lopez Montepeque" initials="FLM" lastIdx="1" clrIdx="0">
    <p:extLst>
      <p:ext uri="{19B8F6BF-5375-455C-9EA6-DF929625EA0E}">
        <p15:presenceInfo xmlns:p15="http://schemas.microsoft.com/office/powerpoint/2012/main" userId="Fam Lopez Montepe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7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0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2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0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0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65E-CECF-4D32-B637-8484CD9A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695" y="1026942"/>
            <a:ext cx="9280328" cy="2969325"/>
          </a:xfrm>
        </p:spPr>
        <p:txBody>
          <a:bodyPr>
            <a:normAutofit/>
          </a:bodyPr>
          <a:lstStyle/>
          <a:p>
            <a:r>
              <a:rPr lang="es-GT" sz="11500" dirty="0"/>
              <a:t>2</a:t>
            </a:r>
            <a:r>
              <a:rPr lang="es-GT" sz="4000" dirty="0"/>
              <a:t>DA</a:t>
            </a:r>
            <a:r>
              <a:rPr lang="es-GT" sz="7300" dirty="0"/>
              <a:t>. UNIDAD</a:t>
            </a:r>
            <a:br>
              <a:rPr lang="es-GT" sz="7300" dirty="0"/>
            </a:br>
            <a:r>
              <a:rPr lang="es-GT" sz="7300" dirty="0"/>
              <a:t>LÓGICA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F774-028E-41E8-AC5C-E1F8E5C57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30951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809188"/>
          </a:xfrm>
        </p:spPr>
        <p:txBody>
          <a:bodyPr/>
          <a:lstStyle/>
          <a:p>
            <a:r>
              <a:rPr lang="es-GT" dirty="0"/>
              <a:t>LÓGICA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GT" dirty="0"/>
                  <a:t>Ciencia que estudia la validez de un argumento.</a:t>
                </a:r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r>
                  <a:rPr lang="es-GT" dirty="0"/>
                  <a:t>PROPOSICIÓN:</a:t>
                </a:r>
              </a:p>
              <a:p>
                <a:pPr marL="0" indent="0">
                  <a:buNone/>
                </a:pPr>
                <a:r>
                  <a:rPr lang="es-GT" sz="2000" dirty="0"/>
                  <a:t>Oración declarativa que puede ser verdadera o falsa pero no ambas.  Se representan con letras minúsculas: </a:t>
                </a:r>
                <a14:m>
                  <m:oMath xmlns:m="http://schemas.openxmlformats.org/officeDocument/2006/math"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GT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GT" sz="2000" dirty="0"/>
                  <a:t> etc.</a:t>
                </a:r>
              </a:p>
              <a:p>
                <a:pPr marL="0" indent="0">
                  <a:buNone/>
                </a:pPr>
                <a:r>
                  <a:rPr lang="es-GT" sz="2000" dirty="0" err="1"/>
                  <a:t>Ejs</a:t>
                </a:r>
                <a:r>
                  <a:rPr lang="es-GT" sz="2000" dirty="0"/>
                  <a:t>. 	José tiene 36 años.		</a:t>
                </a:r>
                <a:r>
                  <a:rPr lang="es-GT" sz="2000" dirty="0">
                    <a:solidFill>
                      <a:schemeClr val="accent2">
                        <a:lumMod val="75000"/>
                      </a:schemeClr>
                    </a:solidFill>
                  </a:rPr>
                  <a:t>Proposición verdadera</a:t>
                </a:r>
              </a:p>
              <a:p>
                <a:pPr marL="0" indent="0">
                  <a:buNone/>
                </a:pPr>
                <a:r>
                  <a:rPr lang="es-GT" sz="2000" dirty="0"/>
                  <a:t>	Hoy </a:t>
                </a:r>
                <a:r>
                  <a:rPr lang="es-GT" sz="2000"/>
                  <a:t>es Jueves</a:t>
                </a:r>
                <a:r>
                  <a:rPr lang="es-GT" sz="2000" dirty="0"/>
                  <a:t>.	</a:t>
                </a:r>
                <a:r>
                  <a:rPr lang="es-GT" sz="2000"/>
                  <a:t>		</a:t>
                </a:r>
                <a:r>
                  <a:rPr lang="es-GT" sz="2000">
                    <a:solidFill>
                      <a:srgbClr val="FFC000"/>
                    </a:solidFill>
                  </a:rPr>
                  <a:t>Proposición </a:t>
                </a:r>
                <a:r>
                  <a:rPr lang="es-GT" sz="2000" dirty="0">
                    <a:solidFill>
                      <a:srgbClr val="FFC000"/>
                    </a:solidFill>
                  </a:rPr>
                  <a:t>falsa</a:t>
                </a:r>
              </a:p>
              <a:p>
                <a:pPr marL="0" indent="0">
                  <a:buNone/>
                </a:pPr>
                <a:r>
                  <a:rPr lang="es-GT" sz="2000" dirty="0"/>
                  <a:t>	4 + 8 = 15				</a:t>
                </a:r>
                <a:r>
                  <a:rPr lang="es-GT" sz="2000" dirty="0">
                    <a:solidFill>
                      <a:srgbClr val="FFC000"/>
                    </a:solidFill>
                  </a:rPr>
                  <a:t>Proposición falsa</a:t>
                </a:r>
              </a:p>
              <a:p>
                <a:pPr marL="0" indent="0">
                  <a:buNone/>
                </a:pPr>
                <a:r>
                  <a:rPr lang="es-GT" sz="2000" dirty="0">
                    <a:solidFill>
                      <a:srgbClr val="FF0000"/>
                    </a:solidFill>
                  </a:rPr>
                  <a:t>	</a:t>
                </a:r>
                <a:r>
                  <a:rPr lang="es-GT" sz="2000" dirty="0"/>
                  <a:t>Tráeme el teléfono.		</a:t>
                </a:r>
                <a:r>
                  <a:rPr lang="es-GT" sz="2000" dirty="0">
                    <a:solidFill>
                      <a:srgbClr val="FF0000"/>
                    </a:solidFill>
                  </a:rPr>
                  <a:t>No es proposición</a:t>
                </a:r>
              </a:p>
              <a:p>
                <a:pPr marL="0" indent="0">
                  <a:buNone/>
                </a:pPr>
                <a:r>
                  <a:rPr lang="es-GT" sz="2000" dirty="0">
                    <a:solidFill>
                      <a:srgbClr val="FF0000"/>
                    </a:solidFill>
                  </a:rPr>
                  <a:t>	</a:t>
                </a:r>
                <a:r>
                  <a:rPr lang="es-GT" sz="2000" dirty="0"/>
                  <a:t>¡Que excelente día!</a:t>
                </a:r>
                <a:r>
                  <a:rPr lang="es-GT" sz="2000" dirty="0">
                    <a:solidFill>
                      <a:srgbClr val="FF0000"/>
                    </a:solidFill>
                  </a:rPr>
                  <a:t>		No es proposición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7355"/>
                <a:ext cx="10018713" cy="5513695"/>
              </a:xfrm>
              <a:blipFill>
                <a:blip r:embed="rId2"/>
                <a:stretch>
                  <a:fillRect l="-912" t="-553" r="-973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74EDA58-DA83-4F59-9665-A73645AB3B7F}"/>
              </a:ext>
            </a:extLst>
          </p:cNvPr>
          <p:cNvGrpSpPr/>
          <p:nvPr/>
        </p:nvGrpSpPr>
        <p:grpSpPr>
          <a:xfrm>
            <a:off x="2982351" y="2285770"/>
            <a:ext cx="6850166" cy="1034828"/>
            <a:chOff x="2982351" y="2722506"/>
            <a:chExt cx="6850166" cy="10348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5A657B-0587-446C-B10A-7FF5116AAAEF}"/>
                </a:ext>
              </a:extLst>
            </p:cNvPr>
            <p:cNvSpPr txBox="1"/>
            <p:nvPr/>
          </p:nvSpPr>
          <p:spPr>
            <a:xfrm>
              <a:off x="5221357" y="2736574"/>
              <a:ext cx="269019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Conjunto de proposiciones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72EBF-7D45-42F1-96C0-C153507B1528}"/>
                </a:ext>
              </a:extLst>
            </p:cNvPr>
            <p:cNvSpPr txBox="1"/>
            <p:nvPr/>
          </p:nvSpPr>
          <p:spPr>
            <a:xfrm>
              <a:off x="5221357" y="3388002"/>
              <a:ext cx="26901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Proposición final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FFC5B9-9EEC-4B67-9D5C-48A4F182504E}"/>
                </a:ext>
              </a:extLst>
            </p:cNvPr>
            <p:cNvSpPr/>
            <p:nvPr/>
          </p:nvSpPr>
          <p:spPr>
            <a:xfrm>
              <a:off x="4811151" y="2736574"/>
              <a:ext cx="98474" cy="102076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DAFC4-1D7A-401D-80DD-3F681FC598D2}"/>
                </a:ext>
              </a:extLst>
            </p:cNvPr>
            <p:cNvSpPr txBox="1"/>
            <p:nvPr/>
          </p:nvSpPr>
          <p:spPr>
            <a:xfrm>
              <a:off x="2982351" y="3062288"/>
              <a:ext cx="1517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Argumento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8C797B02-73A7-461B-9110-A933F92BA088}"/>
                </a:ext>
              </a:extLst>
            </p:cNvPr>
            <p:cNvSpPr/>
            <p:nvPr/>
          </p:nvSpPr>
          <p:spPr>
            <a:xfrm>
              <a:off x="8236466" y="2722506"/>
              <a:ext cx="45719" cy="646331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DCBAA4E-7B21-43BA-B08E-5650724631C3}"/>
                </a:ext>
              </a:extLst>
            </p:cNvPr>
            <p:cNvSpPr/>
            <p:nvPr/>
          </p:nvSpPr>
          <p:spPr>
            <a:xfrm>
              <a:off x="8236466" y="3382905"/>
              <a:ext cx="45719" cy="369333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EC3425-137A-4AA4-979C-213C7CE18918}"/>
                </a:ext>
              </a:extLst>
            </p:cNvPr>
            <p:cNvSpPr txBox="1"/>
            <p:nvPr/>
          </p:nvSpPr>
          <p:spPr>
            <a:xfrm>
              <a:off x="8361166" y="2821873"/>
              <a:ext cx="1392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Premisas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AB02B5-92D2-425A-B931-1F8830AA4B54}"/>
                </a:ext>
              </a:extLst>
            </p:cNvPr>
            <p:cNvSpPr txBox="1"/>
            <p:nvPr/>
          </p:nvSpPr>
          <p:spPr>
            <a:xfrm>
              <a:off x="8315449" y="3336978"/>
              <a:ext cx="15170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GT" dirty="0"/>
                <a:t>Conclusión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99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8168"/>
            <a:ext cx="10018713" cy="809188"/>
          </a:xfrm>
        </p:spPr>
        <p:txBody>
          <a:bodyPr/>
          <a:lstStyle/>
          <a:p>
            <a:r>
              <a:rPr lang="es-GT" dirty="0"/>
              <a:t>Proposición simple y compuesta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7355"/>
            <a:ext cx="10018713" cy="55136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PROPOSICIÓN SIMPLE:</a:t>
            </a:r>
          </a:p>
          <a:p>
            <a:pPr marL="0" indent="0">
              <a:buNone/>
            </a:pPr>
            <a:r>
              <a:rPr lang="es-GT" sz="2000" dirty="0"/>
              <a:t>Son aquellas que no pueden ser descompuestas en otras más sencillas.</a:t>
            </a:r>
          </a:p>
          <a:p>
            <a:pPr marL="0" indent="0">
              <a:buNone/>
            </a:pPr>
            <a:r>
              <a:rPr lang="es-GT" sz="2000" dirty="0" err="1"/>
              <a:t>Ejs</a:t>
            </a:r>
            <a:r>
              <a:rPr lang="es-GT" sz="2000" dirty="0"/>
              <a:t>. 	María estudia Ingeniería.		</a:t>
            </a:r>
            <a:r>
              <a:rPr lang="es-GT" sz="2000" dirty="0">
                <a:solidFill>
                  <a:schemeClr val="accent2">
                    <a:lumMod val="75000"/>
                  </a:schemeClr>
                </a:solidFill>
              </a:rPr>
              <a:t>Proposición simple</a:t>
            </a:r>
          </a:p>
          <a:p>
            <a:pPr marL="0" indent="0">
              <a:buNone/>
            </a:pPr>
            <a:r>
              <a:rPr lang="es-GT" sz="2000" dirty="0"/>
              <a:t>	En Cobán hay calor.			</a:t>
            </a:r>
            <a:r>
              <a:rPr lang="es-GT" sz="2000" dirty="0">
                <a:solidFill>
                  <a:schemeClr val="accent2">
                    <a:lumMod val="75000"/>
                  </a:schemeClr>
                </a:solidFill>
              </a:rPr>
              <a:t>Proposición simple</a:t>
            </a:r>
          </a:p>
          <a:p>
            <a:pPr marL="0" indent="0">
              <a:buNone/>
            </a:pPr>
            <a:endParaRPr lang="es-G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GT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GT" dirty="0"/>
              <a:t>PROPOSICIÓN COMPUESTA:</a:t>
            </a:r>
          </a:p>
          <a:p>
            <a:pPr marL="0" indent="0">
              <a:buNone/>
            </a:pPr>
            <a:r>
              <a:rPr lang="es-GT" sz="2000" dirty="0"/>
              <a:t>Combinación de dos o más proposiciones simples</a:t>
            </a:r>
          </a:p>
          <a:p>
            <a:pPr marL="0" indent="0">
              <a:buNone/>
            </a:pPr>
            <a:r>
              <a:rPr lang="es-GT" sz="2000" dirty="0"/>
              <a:t>haciendo uso de conectivos lógicos.</a:t>
            </a:r>
          </a:p>
          <a:p>
            <a:pPr marL="0" indent="0">
              <a:buNone/>
            </a:pPr>
            <a:r>
              <a:rPr lang="es-GT" sz="2000" dirty="0"/>
              <a:t>Los conectivos lógicos se aprecian en la tabla No. 1.</a:t>
            </a:r>
          </a:p>
          <a:p>
            <a:pPr marL="0" indent="0">
              <a:buNone/>
            </a:pPr>
            <a:r>
              <a:rPr lang="es-GT" sz="2000" dirty="0"/>
              <a:t>Ej. 	Luisa canta y Pedro baila.		</a:t>
            </a:r>
            <a:r>
              <a:rPr lang="es-GT" sz="2000" dirty="0">
                <a:solidFill>
                  <a:schemeClr val="accent2">
                    <a:lumMod val="75000"/>
                  </a:schemeClr>
                </a:solidFill>
              </a:rPr>
              <a:t>Proposición compuesta</a:t>
            </a:r>
          </a:p>
          <a:p>
            <a:pPr marL="0" indent="0">
              <a:buNone/>
            </a:pPr>
            <a:endParaRPr lang="es-GT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883783"/>
                  </p:ext>
                </p:extLst>
              </p:nvPr>
            </p:nvGraphicFramePr>
            <p:xfrm>
              <a:off x="7165076" y="3429000"/>
              <a:ext cx="4189863" cy="2022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820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705971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Símbolo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Compuerta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Nombre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G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r>
                            <a:rPr lang="es-GT" sz="1600" dirty="0"/>
                            <a:t> 0 </a:t>
                          </a:r>
                          <a:r>
                            <a:rPr lang="en-US" sz="1600" dirty="0"/>
                            <a:t>’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NOT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Negación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AND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Conjunción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OR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Disyunción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ENTONCES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Implicación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SI Y SOLO SI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Bicondicional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4131107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883783"/>
                  </p:ext>
                </p:extLst>
              </p:nvPr>
            </p:nvGraphicFramePr>
            <p:xfrm>
              <a:off x="7165076" y="3429000"/>
              <a:ext cx="4189863" cy="20227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1820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1392072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705971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Símbolo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Compuerta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s-GT" sz="1600" dirty="0"/>
                            <a:t>Nombre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59" t="-107273" r="-286592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NOT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Negación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59" t="-203571" r="-286592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AND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Conjunción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59" t="-309091" r="-286592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OR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Disyunción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59" t="-401786" r="-286592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ENTONCES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Implicación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59" t="-510909" r="-28659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SI Y SOLO SI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Bicondicional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41311078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8563823" y="5670645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Tabla No. 1</a:t>
            </a:r>
          </a:p>
        </p:txBody>
      </p:sp>
    </p:spTree>
    <p:extLst>
      <p:ext uri="{BB962C8B-B14F-4D97-AF65-F5344CB8AC3E}">
        <p14:creationId xmlns:p14="http://schemas.microsoft.com/office/powerpoint/2010/main" val="40128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26377"/>
            <a:ext cx="10018713" cy="809188"/>
          </a:xfrm>
        </p:spPr>
        <p:txBody>
          <a:bodyPr/>
          <a:lstStyle/>
          <a:p>
            <a:r>
              <a:rPr lang="es-GT" dirty="0"/>
              <a:t>Tablas de verdad de los conectivos lógicos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5D42-1BF1-4AAA-86F3-66DF1F00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87355"/>
            <a:ext cx="10018713" cy="5513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GT" dirty="0"/>
          </a:p>
          <a:p>
            <a:pPr marL="0" indent="0">
              <a:buNone/>
            </a:pP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343701"/>
                  </p:ext>
                </p:extLst>
              </p:nvPr>
            </p:nvGraphicFramePr>
            <p:xfrm>
              <a:off x="2957015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5343701"/>
                  </p:ext>
                </p:extLst>
              </p:nvPr>
            </p:nvGraphicFramePr>
            <p:xfrm>
              <a:off x="2957015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1887" t="-1818" r="-475472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98182" t="-1818" r="-358182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2"/>
                          <a:stretch>
                            <a:fillRect l="-56477" t="-1818" r="-2073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3177505" y="1601922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F610960-B668-4700-8E10-4E7736848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51415"/>
                  </p:ext>
                </p:extLst>
              </p:nvPr>
            </p:nvGraphicFramePr>
            <p:xfrm>
              <a:off x="5469905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F610960-B668-4700-8E10-4E7736848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51415"/>
                  </p:ext>
                </p:extLst>
              </p:nvPr>
            </p:nvGraphicFramePr>
            <p:xfrm>
              <a:off x="5469905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1887" t="-1818" r="-477358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96429" t="-1818" r="-351786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56995" t="-1818" r="-2073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24D73D-4034-4A5F-952A-85E23444B720}"/>
              </a:ext>
            </a:extLst>
          </p:cNvPr>
          <p:cNvSpPr txBox="1"/>
          <p:nvPr/>
        </p:nvSpPr>
        <p:spPr>
          <a:xfrm>
            <a:off x="5690395" y="1601922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898513E-E829-4D20-874E-EE20F192E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75238"/>
                  </p:ext>
                </p:extLst>
              </p:nvPr>
            </p:nvGraphicFramePr>
            <p:xfrm>
              <a:off x="8109683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898513E-E829-4D20-874E-EE20F192E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075238"/>
                  </p:ext>
                </p:extLst>
              </p:nvPr>
            </p:nvGraphicFramePr>
            <p:xfrm>
              <a:off x="8109683" y="1971255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4"/>
                          <a:stretch>
                            <a:fillRect l="-1887" t="-1818" r="-477358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4"/>
                          <a:stretch>
                            <a:fillRect l="-96429" t="-1818" r="-351786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4"/>
                          <a:stretch>
                            <a:fillRect l="-56995" t="-1818" r="-2073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E4F6F2E-3EA1-458E-AB2C-938C69392EA5}"/>
              </a:ext>
            </a:extLst>
          </p:cNvPr>
          <p:cNvSpPr txBox="1"/>
          <p:nvPr/>
        </p:nvSpPr>
        <p:spPr>
          <a:xfrm>
            <a:off x="8330173" y="1601922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ENTONCES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9BE19E0-6391-4384-BE10-07421BE08B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524299"/>
                  </p:ext>
                </p:extLst>
              </p:nvPr>
            </p:nvGraphicFramePr>
            <p:xfrm>
              <a:off x="4262651" y="4413260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9BE19E0-6391-4384-BE10-07421BE08B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524299"/>
                  </p:ext>
                </p:extLst>
              </p:nvPr>
            </p:nvGraphicFramePr>
            <p:xfrm>
              <a:off x="4262651" y="4413260"/>
              <a:ext cx="1833349" cy="1685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336413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5"/>
                          <a:stretch>
                            <a:fillRect l="-1887" t="-1786" r="-477358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5"/>
                          <a:stretch>
                            <a:fillRect l="-98182" t="-1786" r="-360000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5"/>
                          <a:stretch>
                            <a:fillRect l="-56477" t="-1786" r="-2591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5415F36-A20F-4F1B-A8C7-11DA14D38390}"/>
              </a:ext>
            </a:extLst>
          </p:cNvPr>
          <p:cNvSpPr txBox="1"/>
          <p:nvPr/>
        </p:nvSpPr>
        <p:spPr>
          <a:xfrm>
            <a:off x="4262651" y="4043927"/>
            <a:ext cx="18333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SI Y SOLO 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AB2C3CA-3056-4AB7-AC1D-3B58153DC2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268204"/>
                  </p:ext>
                </p:extLst>
              </p:nvPr>
            </p:nvGraphicFramePr>
            <p:xfrm>
              <a:off x="6902429" y="4413260"/>
              <a:ext cx="1496936" cy="101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AB2C3CA-3056-4AB7-AC1D-3B58153DC2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268204"/>
                  </p:ext>
                </p:extLst>
              </p:nvPr>
            </p:nvGraphicFramePr>
            <p:xfrm>
              <a:off x="6902429" y="4413260"/>
              <a:ext cx="1496936" cy="10113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2478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1174458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1887" t="-1786" r="-373585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6"/>
                          <a:stretch>
                            <a:fillRect l="-27979" t="-1786" r="-259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436E5CE-2165-4E65-97CE-08A9E1741A50}"/>
              </a:ext>
            </a:extLst>
          </p:cNvPr>
          <p:cNvSpPr txBox="1"/>
          <p:nvPr/>
        </p:nvSpPr>
        <p:spPr>
          <a:xfrm>
            <a:off x="6937806" y="4043927"/>
            <a:ext cx="13923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6E71F-903D-4914-85BF-F9D8AF5DF85C}"/>
                  </a:ext>
                </a:extLst>
              </p:cNvPr>
              <p:cNvSpPr txBox="1"/>
              <p:nvPr/>
            </p:nvSpPr>
            <p:spPr>
              <a:xfrm>
                <a:off x="9526126" y="4780450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𝐹𝑎𝑙𝑠𝑜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6E71F-903D-4914-85BF-F9D8AF5D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126" y="4780450"/>
                <a:ext cx="1504899" cy="276999"/>
              </a:xfrm>
              <a:prstGeom prst="rect">
                <a:avLst/>
              </a:prstGeom>
              <a:blipFill>
                <a:blip r:embed="rId7"/>
                <a:stretch>
                  <a:fillRect l="-3644" r="-36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67B033-DDFA-4EE8-8560-A74F414A923F}"/>
                  </a:ext>
                </a:extLst>
              </p:cNvPr>
              <p:cNvSpPr txBox="1"/>
              <p:nvPr/>
            </p:nvSpPr>
            <p:spPr>
              <a:xfrm>
                <a:off x="9526125" y="5263237"/>
                <a:ext cx="204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𝑉𝑒𝑟𝑑𝑎𝑑𝑒𝑟𝑜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67B033-DDFA-4EE8-8560-A74F414A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125" y="5263237"/>
                <a:ext cx="2041777" cy="276999"/>
              </a:xfrm>
              <a:prstGeom prst="rect">
                <a:avLst/>
              </a:prstGeom>
              <a:blipFill>
                <a:blip r:embed="rId8"/>
                <a:stretch>
                  <a:fillRect l="-2687" r="-268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655C1D-7364-4B74-AB35-E1A5F0CCDA5E}"/>
              </a:ext>
            </a:extLst>
          </p:cNvPr>
          <p:cNvGrpSpPr/>
          <p:nvPr/>
        </p:nvGrpSpPr>
        <p:grpSpPr>
          <a:xfrm>
            <a:off x="2951851" y="1015985"/>
            <a:ext cx="1746155" cy="369332"/>
            <a:chOff x="2850700" y="1011460"/>
            <a:chExt cx="174615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049E87-B8B2-445C-9767-D0E3CF14D67D}"/>
                    </a:ext>
                  </a:extLst>
                </p:cNvPr>
                <p:cNvSpPr txBox="1"/>
                <p:nvPr/>
              </p:nvSpPr>
              <p:spPr>
                <a:xfrm>
                  <a:off x="2850700" y="1058909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049E87-B8B2-445C-9767-D0E3CF14D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00" y="1058909"/>
                  <a:ext cx="21961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A37A41-0A1A-4A03-8B03-D139CA1912FF}"/>
                </a:ext>
              </a:extLst>
            </p:cNvPr>
            <p:cNvGrpSpPr/>
            <p:nvPr/>
          </p:nvGrpSpPr>
          <p:grpSpPr>
            <a:xfrm>
              <a:off x="3102369" y="1011460"/>
              <a:ext cx="1494486" cy="369332"/>
              <a:chOff x="2592480" y="999767"/>
              <a:chExt cx="1494486" cy="369332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884EA6-48DD-4928-A863-157D891B3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5534" y="1187355"/>
                <a:ext cx="18288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9204345-0223-4B28-B439-9E49AD41A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2480" y="1187355"/>
                <a:ext cx="18288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36D793-F2CC-4853-87BA-B841009DB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5578" y="1187355"/>
                <a:ext cx="457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82B0DE-01BF-475F-A77C-6A2CD54EC746}"/>
                  </a:ext>
                </a:extLst>
              </p:cNvPr>
              <p:cNvCxnSpPr/>
              <p:nvPr/>
            </p:nvCxnSpPr>
            <p:spPr>
              <a:xfrm flipV="1">
                <a:off x="2775301" y="1042159"/>
                <a:ext cx="182880" cy="1404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8118B99-BC9C-4001-8862-BCC2D40D645F}"/>
                  </a:ext>
                </a:extLst>
              </p:cNvPr>
              <p:cNvCxnSpPr/>
              <p:nvPr/>
            </p:nvCxnSpPr>
            <p:spPr>
              <a:xfrm flipV="1">
                <a:off x="3150649" y="1042158"/>
                <a:ext cx="182880" cy="1404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E7600CC-2437-4B03-885B-257A3B8F38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67355" y="1034516"/>
                    <a:ext cx="2196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E7600CC-2437-4B03-885B-257A3B8F3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355" y="1034516"/>
                    <a:ext cx="21961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333" r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7F99D05-6E01-4C71-9D26-1E4D77855E9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921" y="999767"/>
                    <a:ext cx="29554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7F99D05-6E01-4C71-9D26-1E4D77855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921" y="999767"/>
                    <a:ext cx="29554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62A048-2E8F-4F01-AEB8-2816923D9298}"/>
              </a:ext>
            </a:extLst>
          </p:cNvPr>
          <p:cNvGrpSpPr/>
          <p:nvPr/>
        </p:nvGrpSpPr>
        <p:grpSpPr>
          <a:xfrm>
            <a:off x="5244716" y="883175"/>
            <a:ext cx="2299631" cy="511463"/>
            <a:chOff x="5353500" y="824906"/>
            <a:chExt cx="2299631" cy="511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A38E71F-3291-4FB6-B519-34BDC3FD97CB}"/>
                    </a:ext>
                  </a:extLst>
                </p:cNvPr>
                <p:cNvSpPr txBox="1"/>
                <p:nvPr/>
              </p:nvSpPr>
              <p:spPr>
                <a:xfrm>
                  <a:off x="5353500" y="994357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A38E71F-3291-4FB6-B519-34BDC3FD9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00" y="994357"/>
                  <a:ext cx="2196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2222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E43581D-533C-48F6-AD9A-109B90CF3232}"/>
                </a:ext>
              </a:extLst>
            </p:cNvPr>
            <p:cNvCxnSpPr>
              <a:cxnSpLocks/>
            </p:cNvCxnSpPr>
            <p:nvPr/>
          </p:nvCxnSpPr>
          <p:spPr>
            <a:xfrm>
              <a:off x="6482194" y="965339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0442F2-BE26-4AC5-A883-AE99DFB33C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70" y="965339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DB190B-7913-4DA8-B1C1-44ADB31E32CC}"/>
                </a:ext>
              </a:extLst>
            </p:cNvPr>
            <p:cNvCxnSpPr/>
            <p:nvPr/>
          </p:nvCxnSpPr>
          <p:spPr>
            <a:xfrm flipV="1">
              <a:off x="6253855" y="824906"/>
              <a:ext cx="182880" cy="1404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F2286E-D86C-458E-BD35-2C4C429A89E3}"/>
                </a:ext>
              </a:extLst>
            </p:cNvPr>
            <p:cNvCxnSpPr>
              <a:cxnSpLocks/>
            </p:cNvCxnSpPr>
            <p:nvPr/>
          </p:nvCxnSpPr>
          <p:spPr>
            <a:xfrm>
              <a:off x="6482120" y="1322975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1987C6-1CEC-42D5-ABD2-67396E62BCFC}"/>
                </a:ext>
              </a:extLst>
            </p:cNvPr>
            <p:cNvCxnSpPr>
              <a:cxnSpLocks/>
            </p:cNvCxnSpPr>
            <p:nvPr/>
          </p:nvCxnSpPr>
          <p:spPr>
            <a:xfrm>
              <a:off x="5796396" y="1322975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D06607-1C5B-4957-A9CB-588747DD0639}"/>
                </a:ext>
              </a:extLst>
            </p:cNvPr>
            <p:cNvCxnSpPr/>
            <p:nvPr/>
          </p:nvCxnSpPr>
          <p:spPr>
            <a:xfrm flipV="1">
              <a:off x="6253781" y="1182542"/>
              <a:ext cx="182880" cy="1404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54E9C87-0506-470D-9A70-7D81910DDC2F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27" y="965339"/>
              <a:ext cx="0" cy="35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A7DD63-03B2-42A9-BE82-DCE6A816C4D4}"/>
                </a:ext>
              </a:extLst>
            </p:cNvPr>
            <p:cNvCxnSpPr>
              <a:cxnSpLocks/>
            </p:cNvCxnSpPr>
            <p:nvPr/>
          </p:nvCxnSpPr>
          <p:spPr>
            <a:xfrm>
              <a:off x="6946686" y="965115"/>
              <a:ext cx="0" cy="35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178C76D-E076-470B-8098-765067FA7338}"/>
                    </a:ext>
                  </a:extLst>
                </p:cNvPr>
                <p:cNvSpPr txBox="1"/>
                <p:nvPr/>
              </p:nvSpPr>
              <p:spPr>
                <a:xfrm>
                  <a:off x="7433520" y="1003883"/>
                  <a:ext cx="219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178C76D-E076-470B-8098-765067FA7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520" y="1003883"/>
                  <a:ext cx="21961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333"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AB63E3-C979-463A-B24C-EF2005080F0F}"/>
                </a:ext>
              </a:extLst>
            </p:cNvPr>
            <p:cNvCxnSpPr>
              <a:cxnSpLocks/>
            </p:cNvCxnSpPr>
            <p:nvPr/>
          </p:nvCxnSpPr>
          <p:spPr>
            <a:xfrm>
              <a:off x="6946686" y="1158727"/>
              <a:ext cx="457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011F0E-4D73-4147-92F6-146BD007800C}"/>
                    </a:ext>
                  </a:extLst>
                </p:cNvPr>
                <p:cNvSpPr txBox="1"/>
                <p:nvPr/>
              </p:nvSpPr>
              <p:spPr>
                <a:xfrm>
                  <a:off x="7026058" y="967037"/>
                  <a:ext cx="29554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011F0E-4D73-4147-92F6-146BD0078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058" y="967037"/>
                  <a:ext cx="29554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A847AF-3265-4890-B80F-F5BD6DC1697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110" y="1143371"/>
              <a:ext cx="18288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52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9B0-DA1F-4DBD-8E3D-7CB94498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9350"/>
            <a:ext cx="10018713" cy="809188"/>
          </a:xfrm>
        </p:spPr>
        <p:txBody>
          <a:bodyPr/>
          <a:lstStyle/>
          <a:p>
            <a:r>
              <a:rPr lang="es-GT" dirty="0"/>
              <a:t>Tablas de verdad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7117" y="816730"/>
                <a:ext cx="10018713" cy="588432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GT" dirty="0"/>
                  <a:t>Ej. Realizar la tabla de verdad de la siguiente proposición compuesta:</a:t>
                </a:r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s-G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G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s-GT" dirty="0"/>
              </a:p>
              <a:p>
                <a:pPr marL="0" indent="0" algn="ctr">
                  <a:buNone/>
                </a:pPr>
                <a:r>
                  <a:rPr lang="es-GT" dirty="0"/>
                  <a:t>Solución: Como hay 3 proposiciones simples (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G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dirty="0"/>
                  <a:t>) la tabla de verdad debe tener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GT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s-GT" dirty="0"/>
                  <a:t> filas.</a:t>
                </a:r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 algn="ctr">
                  <a:buNone/>
                </a:pPr>
                <a:endParaRPr lang="es-GT" dirty="0"/>
              </a:p>
              <a:p>
                <a:pPr marL="0" indent="0">
                  <a:buNone/>
                </a:pPr>
                <a:endParaRPr lang="es-G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55D42-1BF1-4AAA-86F3-66DF1F00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7117" y="816730"/>
                <a:ext cx="10018713" cy="5884320"/>
              </a:xfrm>
              <a:blipFill>
                <a:blip r:embed="rId2"/>
                <a:stretch>
                  <a:fillRect t="-93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816049"/>
                  </p:ext>
                </p:extLst>
              </p:nvPr>
            </p:nvGraphicFramePr>
            <p:xfrm>
              <a:off x="2169995" y="3428090"/>
              <a:ext cx="8775506" cy="3034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596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269660">
                      <a:extLst>
                        <a:ext uri="{9D8B030D-6E8A-4147-A177-3AD203B41FA5}">
                          <a16:colId xmlns:a16="http://schemas.microsoft.com/office/drawing/2014/main" val="164899680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66992445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251210985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814271669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838324707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s-GT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GT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s-GT" sz="1600" dirty="0"/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569353087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43423464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8231271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400623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50B89BA-41C3-4957-977B-EC9EBF37F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816049"/>
                  </p:ext>
                </p:extLst>
              </p:nvPr>
            </p:nvGraphicFramePr>
            <p:xfrm>
              <a:off x="2169995" y="3428090"/>
              <a:ext cx="8775506" cy="3034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596">
                      <a:extLst>
                        <a:ext uri="{9D8B030D-6E8A-4147-A177-3AD203B41FA5}">
                          <a16:colId xmlns:a16="http://schemas.microsoft.com/office/drawing/2014/main" val="3552206073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657169846"/>
                        </a:ext>
                      </a:extLst>
                    </a:gridCol>
                    <a:gridCol w="269660">
                      <a:extLst>
                        <a:ext uri="{9D8B030D-6E8A-4147-A177-3AD203B41FA5}">
                          <a16:colId xmlns:a16="http://schemas.microsoft.com/office/drawing/2014/main" val="164899680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505792412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66992445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251210985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2814271669"/>
                        </a:ext>
                      </a:extLst>
                    </a:gridCol>
                    <a:gridCol w="1592794">
                      <a:extLst>
                        <a:ext uri="{9D8B030D-6E8A-4147-A177-3AD203B41FA5}">
                          <a16:colId xmlns:a16="http://schemas.microsoft.com/office/drawing/2014/main" val="838324707"/>
                        </a:ext>
                      </a:extLst>
                    </a:gridCol>
                  </a:tblGrid>
                  <a:tr h="33712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1818" t="-1818" r="-2527273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164706" t="-1818" r="-3988235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204545" t="-1818" r="-2981818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51145" t="-1818" r="-400763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151724" t="-1818" r="-302299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250763" t="-1818" r="-201145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352107" t="-1818" r="-101916" b="-8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marT="41564" marB="41564">
                        <a:blipFill>
                          <a:blip r:embed="rId3"/>
                          <a:stretch>
                            <a:fillRect l="-450382" t="-1818" r="-1527" b="-8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27512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7319906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78956113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494345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53276359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569353087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143423464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0</a:t>
                          </a:r>
                        </a:p>
                      </a:txBody>
                      <a:tcPr marT="41564" marB="41564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288231271"/>
                      </a:ext>
                    </a:extLst>
                  </a:tr>
                  <a:tr h="33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es-GT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s-GT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orbel" panose="020B0503020204020204"/>
                              <a:ea typeface="+mn-ea"/>
                              <a:cs typeface="+mn-cs"/>
                            </a:rPr>
                            <a:t>1</a:t>
                          </a:r>
                          <a:endParaRPr lang="es-GT" sz="1600" dirty="0"/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/>
                            <a:t>1</a:t>
                          </a:r>
                        </a:p>
                      </a:txBody>
                      <a:tcPr marT="41564" marB="41564"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6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 marT="41564" marB="41564"/>
                    </a:tc>
                    <a:extLst>
                      <a:ext uri="{0D108BD9-81ED-4DB2-BD59-A6C34878D82A}">
                        <a16:rowId xmlns:a16="http://schemas.microsoft.com/office/drawing/2014/main" val="400623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C1973E-C8CC-4F70-9960-167E91A2C367}"/>
              </a:ext>
            </a:extLst>
          </p:cNvPr>
          <p:cNvSpPr txBox="1"/>
          <p:nvPr/>
        </p:nvSpPr>
        <p:spPr>
          <a:xfrm>
            <a:off x="3429995" y="3058757"/>
            <a:ext cx="67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97555-0A82-4EFE-8BC4-830825B461BD}"/>
              </a:ext>
            </a:extLst>
          </p:cNvPr>
          <p:cNvSpPr txBox="1"/>
          <p:nvPr/>
        </p:nvSpPr>
        <p:spPr>
          <a:xfrm>
            <a:off x="4991328" y="3058757"/>
            <a:ext cx="67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5C289-E959-4F45-88DE-95AB6C24EC89}"/>
              </a:ext>
            </a:extLst>
          </p:cNvPr>
          <p:cNvSpPr txBox="1"/>
          <p:nvPr/>
        </p:nvSpPr>
        <p:spPr>
          <a:xfrm>
            <a:off x="6624506" y="3058757"/>
            <a:ext cx="67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20168-1057-4A3F-83B0-BADA3530E76B}"/>
              </a:ext>
            </a:extLst>
          </p:cNvPr>
          <p:cNvSpPr txBox="1"/>
          <p:nvPr/>
        </p:nvSpPr>
        <p:spPr>
          <a:xfrm>
            <a:off x="8240431" y="3058757"/>
            <a:ext cx="671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GT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1AC33-6A38-478B-ACD7-3D80A82EC250}"/>
                  </a:ext>
                </a:extLst>
              </p:cNvPr>
              <p:cNvSpPr txBox="1"/>
              <p:nvPr/>
            </p:nvSpPr>
            <p:spPr>
              <a:xfrm>
                <a:off x="9425095" y="335084"/>
                <a:ext cx="2565189" cy="2859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𝐹𝑖𝑙𝑎𝑠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𝑝𝑟𝑜𝑝𝑜𝑠𝑖𝑐𝑖𝑜𝑛𝑒𝑠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1AC33-6A38-478B-ACD7-3D80A82E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095" y="335084"/>
                <a:ext cx="2565189" cy="285912"/>
              </a:xfrm>
              <a:prstGeom prst="rect">
                <a:avLst/>
              </a:prstGeom>
              <a:blipFill>
                <a:blip r:embed="rId4"/>
                <a:stretch>
                  <a:fillRect l="-1655" t="-6122" r="-1182" b="-61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A8FE91-55E3-4D08-B207-46FD8063220A}"/>
              </a:ext>
            </a:extLst>
          </p:cNvPr>
          <p:cNvSpPr txBox="1"/>
          <p:nvPr/>
        </p:nvSpPr>
        <p:spPr>
          <a:xfrm>
            <a:off x="9488558" y="6469908"/>
            <a:ext cx="1364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>
                <a:solidFill>
                  <a:srgbClr val="FF0000"/>
                </a:solidFill>
              </a:rPr>
              <a:t>Contingencia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C3741583-E296-3611-07C7-01C9866BAE16}"/>
              </a:ext>
            </a:extLst>
          </p:cNvPr>
          <p:cNvSpPr/>
          <p:nvPr/>
        </p:nvSpPr>
        <p:spPr>
          <a:xfrm rot="16200000">
            <a:off x="5160623" y="1342866"/>
            <a:ext cx="45719" cy="8042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76C169-08BF-1849-E53B-1B40D8A2DD27}"/>
              </a:ext>
            </a:extLst>
          </p:cNvPr>
          <p:cNvSpPr txBox="1"/>
          <p:nvPr/>
        </p:nvSpPr>
        <p:spPr>
          <a:xfrm>
            <a:off x="5043700" y="1398506"/>
            <a:ext cx="4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B239438C-2513-ABD0-DDE4-39C9F357E083}"/>
              </a:ext>
            </a:extLst>
          </p:cNvPr>
          <p:cNvSpPr/>
          <p:nvPr/>
        </p:nvSpPr>
        <p:spPr>
          <a:xfrm rot="16200000">
            <a:off x="6378388" y="1342866"/>
            <a:ext cx="45719" cy="8042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67D4B-523E-28A4-740D-811EC14820F9}"/>
              </a:ext>
            </a:extLst>
          </p:cNvPr>
          <p:cNvSpPr txBox="1"/>
          <p:nvPr/>
        </p:nvSpPr>
        <p:spPr>
          <a:xfrm>
            <a:off x="6261465" y="1398506"/>
            <a:ext cx="4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FFDEFFF4-597E-1D2F-31A1-6E803168DAD3}"/>
              </a:ext>
            </a:extLst>
          </p:cNvPr>
          <p:cNvSpPr/>
          <p:nvPr/>
        </p:nvSpPr>
        <p:spPr>
          <a:xfrm rot="16200000">
            <a:off x="5763387" y="395621"/>
            <a:ext cx="71224" cy="21041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D454C1-5720-77CF-589B-DC8CAD5C558F}"/>
              </a:ext>
            </a:extLst>
          </p:cNvPr>
          <p:cNvSpPr txBox="1"/>
          <p:nvPr/>
        </p:nvSpPr>
        <p:spPr>
          <a:xfrm>
            <a:off x="5652650" y="1088465"/>
            <a:ext cx="4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s-GT" dirty="0">
              <a:solidFill>
                <a:srgbClr val="FF0000"/>
              </a:solidFill>
            </a:endParaRP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B11785B1-CF5C-A533-6FB0-323E17BA8150}"/>
              </a:ext>
            </a:extLst>
          </p:cNvPr>
          <p:cNvSpPr/>
          <p:nvPr/>
        </p:nvSpPr>
        <p:spPr>
          <a:xfrm rot="16200000">
            <a:off x="7857353" y="1298009"/>
            <a:ext cx="45719" cy="8042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2F3A22A-DD5A-9050-0E63-2127C534478B}"/>
              </a:ext>
            </a:extLst>
          </p:cNvPr>
          <p:cNvSpPr txBox="1"/>
          <p:nvPr/>
        </p:nvSpPr>
        <p:spPr>
          <a:xfrm>
            <a:off x="7740430" y="1353649"/>
            <a:ext cx="40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s-G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56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417</TotalTime>
  <Words>461</Words>
  <Application>Microsoft Office PowerPoint</Application>
  <PresentationFormat>Panorámica</PresentationFormat>
  <Paragraphs>223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Corbel</vt:lpstr>
      <vt:lpstr>Parallax</vt:lpstr>
      <vt:lpstr>2DA. UNIDAD LÓGICA</vt:lpstr>
      <vt:lpstr>LÓGICA</vt:lpstr>
      <vt:lpstr>Proposición simple y compuesta</vt:lpstr>
      <vt:lpstr>Tablas de verdad de los conectivos lógicos</vt:lpstr>
      <vt:lpstr>Tablas de verdad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REDUCIBLES A EXACTAS </dc:title>
  <dc:creator>Fam Lopez Montepeque</dc:creator>
  <cp:lastModifiedBy>Mario López</cp:lastModifiedBy>
  <cp:revision>57</cp:revision>
  <dcterms:created xsi:type="dcterms:W3CDTF">2019-08-06T20:40:59Z</dcterms:created>
  <dcterms:modified xsi:type="dcterms:W3CDTF">2023-02-17T21:35:57Z</dcterms:modified>
</cp:coreProperties>
</file>