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 Lopez Montepeque" initials="FLM" lastIdx="1" clrIdx="0">
    <p:extLst>
      <p:ext uri="{19B8F6BF-5375-455C-9EA6-DF929625EA0E}">
        <p15:presenceInfo xmlns:p15="http://schemas.microsoft.com/office/powerpoint/2012/main" userId="Fam Lopez Montepe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0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25/08/2021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6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25/08/2021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2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25/08/2021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09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25/08/2021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25/08/2021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0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25/08/2021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22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21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5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25/08/2021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6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25/08/2021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6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5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9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25/08/2021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25/08/2021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38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8F774-028E-41E8-AC5C-E1F8E5C57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Ing. Mario López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CD65E-CECF-4D32-B637-8484CD9A5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GT" sz="5600" dirty="0"/>
              <a:t>EQUIVALENCIA</a:t>
            </a:r>
            <a:br>
              <a:rPr lang="es-GT" sz="5600" dirty="0"/>
            </a:br>
            <a:r>
              <a:rPr lang="es-GT" sz="5600" dirty="0"/>
              <a:t>LÓGICA</a:t>
            </a:r>
            <a:br>
              <a:rPr lang="es-GT" sz="5600" dirty="0"/>
            </a:br>
            <a:endParaRPr lang="es-GT" sz="5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150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24071"/>
            <a:ext cx="10018713" cy="787907"/>
          </a:xfrm>
        </p:spPr>
        <p:txBody>
          <a:bodyPr/>
          <a:lstStyle/>
          <a:p>
            <a:r>
              <a:rPr lang="es-GT" dirty="0"/>
              <a:t>EQUIVALENCIA LÓGICA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17983"/>
                <a:ext cx="10018713" cy="514184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dirty="0"/>
                  <a:t>Dos proposiciones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dirty="0"/>
                  <a:t> son lógicamente equivalentes cuando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/>
                  <a:t> es verdadera si y solo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dirty="0"/>
                  <a:t> es verdadera, o bien cuando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/>
                  <a:t> es falsa si y solo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dirty="0"/>
                  <a:t> es falsa, y se denota simbólicamente: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  <a:p>
                <a:pPr marL="0" indent="0" algn="just">
                  <a:buNone/>
                </a:pPr>
                <a:r>
                  <a:rPr lang="es-GT" b="1" dirty="0"/>
                  <a:t>Ejemplo 1</a:t>
                </a:r>
              </a:p>
              <a:p>
                <a:pPr marL="0" indent="0" algn="just">
                  <a:buNone/>
                </a:pPr>
                <a:r>
                  <a:rPr lang="es-GT" dirty="0"/>
                  <a:t>Dadas dos proposiciones (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GT" dirty="0"/>
                  <a:t> y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GT" dirty="0"/>
                  <a:t>).   Se presenta la siguiente tabla de verdad.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𝐹𝑖𝑙𝑎𝑠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:r>
                  <a:rPr lang="es-GT" sz="1600" b="1" dirty="0"/>
                  <a:t>Tabla No.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17983"/>
                <a:ext cx="10018713" cy="5141843"/>
              </a:xfrm>
              <a:blipFill>
                <a:blip r:embed="rId2"/>
                <a:stretch>
                  <a:fillRect l="-608" t="-712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1028D1B-73AE-4944-9776-FD4D99B3A3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2475"/>
                  </p:ext>
                </p:extLst>
              </p:nvPr>
            </p:nvGraphicFramePr>
            <p:xfrm>
              <a:off x="2429665" y="4159143"/>
              <a:ext cx="812800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51726523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1768515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8882515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6072820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73923122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74493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548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967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5115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2955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992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1028D1B-73AE-4944-9776-FD4D99B3A3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2475"/>
                  </p:ext>
                </p:extLst>
              </p:nvPr>
            </p:nvGraphicFramePr>
            <p:xfrm>
              <a:off x="2429665" y="4159143"/>
              <a:ext cx="812800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51726523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1768515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8882515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6072820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73923122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74493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3"/>
                          <a:stretch>
                            <a:fillRect l="-450" t="-1639" r="-50315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3"/>
                          <a:stretch>
                            <a:fillRect l="-100000" t="-1639" r="-4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1639" r="-30270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1639" r="-20270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399103" t="-1639" r="-10179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501351" t="-1639" r="-225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1548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967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5115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2955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992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299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477078"/>
                <a:ext cx="10018713" cy="6003235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s-GT" dirty="0"/>
                  <a:t>Al analizar la tabla No. 1 se puede aprecia que: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:r>
                  <a:rPr lang="es-GT" dirty="0"/>
                  <a:t>Y también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dirty="0"/>
              </a:p>
              <a:p>
                <a:pPr marL="0" indent="0">
                  <a:buNone/>
                </a:pPr>
                <a:r>
                  <a:rPr lang="es-GT" dirty="0"/>
                  <a:t>Donde estas dos equivalencias lógicas se conocen como:</a:t>
                </a:r>
              </a:p>
              <a:p>
                <a:pPr marL="0" indent="0" algn="ctr">
                  <a:buNone/>
                </a:pPr>
                <a:r>
                  <a:rPr lang="es-GT" dirty="0"/>
                  <a:t> “</a:t>
                </a:r>
                <a:r>
                  <a:rPr lang="es-GT" b="1" i="1" dirty="0">
                    <a:solidFill>
                      <a:srgbClr val="FF0000"/>
                    </a:solidFill>
                  </a:rPr>
                  <a:t>Leyes de absorción</a:t>
                </a:r>
                <a:r>
                  <a:rPr lang="es-GT" dirty="0"/>
                  <a:t>”.</a:t>
                </a:r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r>
                  <a:rPr lang="es-GT" b="1" dirty="0"/>
                  <a:t>Ejemplo 2</a:t>
                </a:r>
              </a:p>
              <a:p>
                <a:pPr marL="0" indent="0" algn="just">
                  <a:buNone/>
                </a:pPr>
                <a:r>
                  <a:rPr lang="es-GT" dirty="0"/>
                  <a:t>Demostrar que:     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G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G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s-G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s-G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s-G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G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s-G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G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:r>
                  <a:rPr lang="es-GT" sz="1600" b="1" dirty="0"/>
                  <a:t>Tabla No.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477078"/>
                <a:ext cx="10018713" cy="6003235"/>
              </a:xfrm>
              <a:blipFill>
                <a:blip r:embed="rId2"/>
                <a:stretch>
                  <a:fillRect l="-608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1E8A8B8-CE57-45E8-AA5D-80369CD468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571160"/>
                  </p:ext>
                </p:extLst>
              </p:nvPr>
            </p:nvGraphicFramePr>
            <p:xfrm>
              <a:off x="3098866" y="3873682"/>
              <a:ext cx="67895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69">
                      <a:extLst>
                        <a:ext uri="{9D8B030D-6E8A-4147-A177-3AD203B41FA5}">
                          <a16:colId xmlns:a16="http://schemas.microsoft.com/office/drawing/2014/main" val="2517265230"/>
                        </a:ext>
                      </a:extLst>
                    </a:gridCol>
                    <a:gridCol w="834886">
                      <a:extLst>
                        <a:ext uri="{9D8B030D-6E8A-4147-A177-3AD203B41FA5}">
                          <a16:colId xmlns:a16="http://schemas.microsoft.com/office/drawing/2014/main" val="3817685150"/>
                        </a:ext>
                      </a:extLst>
                    </a:gridCol>
                    <a:gridCol w="1113183">
                      <a:extLst>
                        <a:ext uri="{9D8B030D-6E8A-4147-A177-3AD203B41FA5}">
                          <a16:colId xmlns:a16="http://schemas.microsoft.com/office/drawing/2014/main" val="2788825158"/>
                        </a:ext>
                      </a:extLst>
                    </a:gridCol>
                    <a:gridCol w="1303062">
                      <a:extLst>
                        <a:ext uri="{9D8B030D-6E8A-4147-A177-3AD203B41FA5}">
                          <a16:colId xmlns:a16="http://schemas.microsoft.com/office/drawing/2014/main" val="260728203"/>
                        </a:ext>
                      </a:extLst>
                    </a:gridCol>
                    <a:gridCol w="764277">
                      <a:extLst>
                        <a:ext uri="{9D8B030D-6E8A-4147-A177-3AD203B41FA5}">
                          <a16:colId xmlns:a16="http://schemas.microsoft.com/office/drawing/2014/main" val="672109250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278850594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7392312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∨~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1548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967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5115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2955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992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1E8A8B8-CE57-45E8-AA5D-80369CD468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571160"/>
                  </p:ext>
                </p:extLst>
              </p:nvPr>
            </p:nvGraphicFramePr>
            <p:xfrm>
              <a:off x="3098866" y="3873682"/>
              <a:ext cx="67895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69">
                      <a:extLst>
                        <a:ext uri="{9D8B030D-6E8A-4147-A177-3AD203B41FA5}">
                          <a16:colId xmlns:a16="http://schemas.microsoft.com/office/drawing/2014/main" val="2517265230"/>
                        </a:ext>
                      </a:extLst>
                    </a:gridCol>
                    <a:gridCol w="834886">
                      <a:extLst>
                        <a:ext uri="{9D8B030D-6E8A-4147-A177-3AD203B41FA5}">
                          <a16:colId xmlns:a16="http://schemas.microsoft.com/office/drawing/2014/main" val="3817685150"/>
                        </a:ext>
                      </a:extLst>
                    </a:gridCol>
                    <a:gridCol w="1113183">
                      <a:extLst>
                        <a:ext uri="{9D8B030D-6E8A-4147-A177-3AD203B41FA5}">
                          <a16:colId xmlns:a16="http://schemas.microsoft.com/office/drawing/2014/main" val="2788825158"/>
                        </a:ext>
                      </a:extLst>
                    </a:gridCol>
                    <a:gridCol w="1303062">
                      <a:extLst>
                        <a:ext uri="{9D8B030D-6E8A-4147-A177-3AD203B41FA5}">
                          <a16:colId xmlns:a16="http://schemas.microsoft.com/office/drawing/2014/main" val="260728203"/>
                        </a:ext>
                      </a:extLst>
                    </a:gridCol>
                    <a:gridCol w="764277">
                      <a:extLst>
                        <a:ext uri="{9D8B030D-6E8A-4147-A177-3AD203B41FA5}">
                          <a16:colId xmlns:a16="http://schemas.microsoft.com/office/drawing/2014/main" val="672109250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278850594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7392312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752" t="-1639" r="-74135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97101" t="-1639" r="-61449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451" t="-1639" r="-36593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2150" t="-1639" r="-21121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0159" t="-1639" r="-25873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50820" t="-1639" r="-16721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8000" t="-1639" r="-200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1548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967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5115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2955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992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717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662609"/>
                <a:ext cx="10018713" cy="581770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b="1" dirty="0"/>
                  <a:t>Ejemplo 3</a:t>
                </a:r>
              </a:p>
              <a:p>
                <a:pPr marL="0" indent="0" algn="just">
                  <a:buNone/>
                </a:pPr>
                <a:r>
                  <a:rPr lang="es-GT" dirty="0"/>
                  <a:t>Demostrar que:     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G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G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s-G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s-G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s-G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G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s-G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G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:endParaRPr lang="es-GT" sz="1600" b="1" dirty="0"/>
              </a:p>
              <a:p>
                <a:pPr marL="0" indent="0" algn="ctr">
                  <a:buNone/>
                </a:pPr>
                <a:r>
                  <a:rPr lang="es-GT" sz="1600" b="1" dirty="0"/>
                  <a:t>Tabla No. 3</a:t>
                </a:r>
              </a:p>
              <a:p>
                <a:pPr marL="0" indent="0" algn="ctr">
                  <a:buNone/>
                </a:pPr>
                <a:endParaRPr lang="es-GT" sz="1600" b="1" dirty="0"/>
              </a:p>
              <a:p>
                <a:pPr marL="0" indent="0">
                  <a:buNone/>
                </a:pPr>
                <a:r>
                  <a:rPr lang="es-GT" dirty="0"/>
                  <a:t>Las dos equivalencia lógicas, demostradas por tablas de verdad en los ejemplos 2 y 3, se conocen como “</a:t>
                </a:r>
                <a:r>
                  <a:rPr lang="es-GT" b="1" i="1" dirty="0">
                    <a:solidFill>
                      <a:srgbClr val="FF0000"/>
                    </a:solidFill>
                  </a:rPr>
                  <a:t>Leyes de </a:t>
                </a:r>
                <a:r>
                  <a:rPr lang="es-GT" b="1" i="1" dirty="0" err="1">
                    <a:solidFill>
                      <a:srgbClr val="FF0000"/>
                    </a:solidFill>
                  </a:rPr>
                  <a:t>DeMorgan</a:t>
                </a:r>
                <a:r>
                  <a:rPr lang="es-GT" dirty="0"/>
                  <a:t>”.</a:t>
                </a:r>
              </a:p>
              <a:p>
                <a:pPr marL="0" indent="0" algn="ctr">
                  <a:buNone/>
                </a:pPr>
                <a:endParaRPr lang="es-GT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662609"/>
                <a:ext cx="10018713" cy="5817704"/>
              </a:xfrm>
              <a:blipFill>
                <a:blip r:embed="rId2"/>
                <a:stretch>
                  <a:fillRect l="-608" t="-629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1E8A8B8-CE57-45E8-AA5D-80369CD468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203212"/>
                  </p:ext>
                </p:extLst>
              </p:nvPr>
            </p:nvGraphicFramePr>
            <p:xfrm>
              <a:off x="3098866" y="1962425"/>
              <a:ext cx="67895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69">
                      <a:extLst>
                        <a:ext uri="{9D8B030D-6E8A-4147-A177-3AD203B41FA5}">
                          <a16:colId xmlns:a16="http://schemas.microsoft.com/office/drawing/2014/main" val="2517265230"/>
                        </a:ext>
                      </a:extLst>
                    </a:gridCol>
                    <a:gridCol w="834886">
                      <a:extLst>
                        <a:ext uri="{9D8B030D-6E8A-4147-A177-3AD203B41FA5}">
                          <a16:colId xmlns:a16="http://schemas.microsoft.com/office/drawing/2014/main" val="3817685150"/>
                        </a:ext>
                      </a:extLst>
                    </a:gridCol>
                    <a:gridCol w="1113183">
                      <a:extLst>
                        <a:ext uri="{9D8B030D-6E8A-4147-A177-3AD203B41FA5}">
                          <a16:colId xmlns:a16="http://schemas.microsoft.com/office/drawing/2014/main" val="2788825158"/>
                        </a:ext>
                      </a:extLst>
                    </a:gridCol>
                    <a:gridCol w="1303062">
                      <a:extLst>
                        <a:ext uri="{9D8B030D-6E8A-4147-A177-3AD203B41FA5}">
                          <a16:colId xmlns:a16="http://schemas.microsoft.com/office/drawing/2014/main" val="260728203"/>
                        </a:ext>
                      </a:extLst>
                    </a:gridCol>
                    <a:gridCol w="764277">
                      <a:extLst>
                        <a:ext uri="{9D8B030D-6E8A-4147-A177-3AD203B41FA5}">
                          <a16:colId xmlns:a16="http://schemas.microsoft.com/office/drawing/2014/main" val="672109250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278850594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7392312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1548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967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5115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2955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992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1E8A8B8-CE57-45E8-AA5D-80369CD468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203212"/>
                  </p:ext>
                </p:extLst>
              </p:nvPr>
            </p:nvGraphicFramePr>
            <p:xfrm>
              <a:off x="3098866" y="1962425"/>
              <a:ext cx="67895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69">
                      <a:extLst>
                        <a:ext uri="{9D8B030D-6E8A-4147-A177-3AD203B41FA5}">
                          <a16:colId xmlns:a16="http://schemas.microsoft.com/office/drawing/2014/main" val="2517265230"/>
                        </a:ext>
                      </a:extLst>
                    </a:gridCol>
                    <a:gridCol w="834886">
                      <a:extLst>
                        <a:ext uri="{9D8B030D-6E8A-4147-A177-3AD203B41FA5}">
                          <a16:colId xmlns:a16="http://schemas.microsoft.com/office/drawing/2014/main" val="3817685150"/>
                        </a:ext>
                      </a:extLst>
                    </a:gridCol>
                    <a:gridCol w="1113183">
                      <a:extLst>
                        <a:ext uri="{9D8B030D-6E8A-4147-A177-3AD203B41FA5}">
                          <a16:colId xmlns:a16="http://schemas.microsoft.com/office/drawing/2014/main" val="2788825158"/>
                        </a:ext>
                      </a:extLst>
                    </a:gridCol>
                    <a:gridCol w="1303062">
                      <a:extLst>
                        <a:ext uri="{9D8B030D-6E8A-4147-A177-3AD203B41FA5}">
                          <a16:colId xmlns:a16="http://schemas.microsoft.com/office/drawing/2014/main" val="260728203"/>
                        </a:ext>
                      </a:extLst>
                    </a:gridCol>
                    <a:gridCol w="764277">
                      <a:extLst>
                        <a:ext uri="{9D8B030D-6E8A-4147-A177-3AD203B41FA5}">
                          <a16:colId xmlns:a16="http://schemas.microsoft.com/office/drawing/2014/main" val="672109250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278850594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7392312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752" t="-1639" r="-741353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97101" t="-1639" r="-614493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451" t="-1639" r="-365934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2150" t="-1639" r="-211215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0159" t="-1639" r="-258730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50820" t="-1639" r="-167213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8000" t="-1639" r="-2000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1548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967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5115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2955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992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921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24071"/>
            <a:ext cx="10018713" cy="787907"/>
          </a:xfrm>
        </p:spPr>
        <p:txBody>
          <a:bodyPr/>
          <a:lstStyle/>
          <a:p>
            <a:r>
              <a:rPr lang="es-GT" dirty="0"/>
              <a:t>LEYES DE LA LÓGICA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17983"/>
                <a:ext cx="4399655" cy="5141843"/>
              </a:xfrm>
              <a:solidFill>
                <a:schemeClr val="bg2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GT" dirty="0"/>
                  <a:t>1.] Leyes de absorción: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:endParaRPr lang="es-GT" dirty="0"/>
              </a:p>
              <a:p>
                <a:pPr marL="0" indent="0">
                  <a:buNone/>
                </a:pPr>
                <a:r>
                  <a:rPr lang="es-GT" dirty="0"/>
                  <a:t>2.] Leyes de </a:t>
                </a:r>
                <a:r>
                  <a:rPr lang="es-GT" dirty="0" err="1"/>
                  <a:t>DeMorgan</a:t>
                </a:r>
                <a:r>
                  <a:rPr lang="es-GT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⇔~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⇔~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∨~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:endParaRPr lang="es-GT" dirty="0"/>
              </a:p>
              <a:p>
                <a:pPr marL="0" indent="0">
                  <a:buNone/>
                </a:pPr>
                <a:r>
                  <a:rPr lang="es-GT" dirty="0"/>
                  <a:t>3.] Leyes Distributivas: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G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s-G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17983"/>
                <a:ext cx="4399655" cy="5141843"/>
              </a:xfrm>
              <a:blipFill>
                <a:blip r:embed="rId2"/>
                <a:stretch>
                  <a:fillRect l="-1243" t="-59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D6811D7-524E-46B3-A163-9467E42BB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9502" y="1417983"/>
                <a:ext cx="4399655" cy="514184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es-GT" dirty="0"/>
                  <a:t>4.] Ley de la doble negación:</a:t>
                </a:r>
              </a:p>
              <a:p>
                <a:pPr marL="0" indent="0" algn="ctr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∼∼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s-GT" dirty="0"/>
              </a:p>
              <a:p>
                <a:pPr marL="0" indent="0" algn="ctr">
                  <a:buFont typeface="Wingdings 3" charset="2"/>
                  <a:buNone/>
                </a:pPr>
                <a:endParaRPr lang="es-GT" dirty="0"/>
              </a:p>
              <a:p>
                <a:pPr marL="0" indent="0" algn="ctr">
                  <a:buFont typeface="Wingdings 3" charset="2"/>
                  <a:buNone/>
                </a:pPr>
                <a:endParaRPr lang="es-GT" dirty="0"/>
              </a:p>
              <a:p>
                <a:pPr marL="0" indent="0">
                  <a:buFont typeface="Wingdings 3" charset="2"/>
                  <a:buNone/>
                </a:pPr>
                <a:r>
                  <a:rPr lang="es-GT" dirty="0"/>
                  <a:t>5.] Leyes conmutativas: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G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s-G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G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s-G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s-GT" dirty="0"/>
              </a:p>
              <a:p>
                <a:pPr marL="0" indent="0" algn="ctr">
                  <a:buFont typeface="Wingdings 3" charset="2"/>
                  <a:buNone/>
                </a:pPr>
                <a:endParaRPr lang="es-GT" dirty="0"/>
              </a:p>
              <a:p>
                <a:pPr marL="0" indent="0">
                  <a:buFont typeface="Wingdings 3" charset="2"/>
                  <a:buNone/>
                </a:pPr>
                <a:r>
                  <a:rPr lang="es-GT" dirty="0"/>
                  <a:t>6.] Leyes asociativas:</a:t>
                </a:r>
              </a:p>
              <a:p>
                <a:pPr marL="0" indent="0" algn="ctr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G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s-G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dirty="0"/>
              </a:p>
              <a:p>
                <a:pPr marL="0" indent="0" algn="just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dirty="0"/>
              </a:p>
              <a:p>
                <a:pPr marL="0" indent="0" algn="just">
                  <a:buFont typeface="Wingdings 3" charset="2"/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D6811D7-524E-46B3-A163-9467E42B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502" y="1417983"/>
                <a:ext cx="4399655" cy="5141843"/>
              </a:xfrm>
              <a:prstGeom prst="rect">
                <a:avLst/>
              </a:prstGeom>
              <a:blipFill>
                <a:blip r:embed="rId3"/>
                <a:stretch>
                  <a:fillRect l="-1243" t="-59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45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24071"/>
            <a:ext cx="10018713" cy="787907"/>
          </a:xfrm>
        </p:spPr>
        <p:txBody>
          <a:bodyPr/>
          <a:lstStyle/>
          <a:p>
            <a:r>
              <a:rPr lang="es-GT" dirty="0"/>
              <a:t>LEYES DE LA LÓGICA </a:t>
            </a:r>
            <a:r>
              <a:rPr lang="es-GT" sz="2000" dirty="0"/>
              <a:t>continuación…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17983"/>
                <a:ext cx="4399655" cy="5141843"/>
              </a:xfrm>
              <a:solidFill>
                <a:schemeClr val="bg2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GT" dirty="0"/>
                  <a:t>7.] Leyes idempotentes: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:endParaRPr lang="es-GT" dirty="0"/>
              </a:p>
              <a:p>
                <a:pPr marL="0" indent="0">
                  <a:buNone/>
                </a:pPr>
                <a:r>
                  <a:rPr lang="es-GT" dirty="0"/>
                  <a:t>8.] Leyes del neutro: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:endParaRPr lang="es-GT" dirty="0"/>
              </a:p>
              <a:p>
                <a:pPr marL="0" indent="0">
                  <a:buNone/>
                </a:pPr>
                <a:r>
                  <a:rPr lang="es-GT" dirty="0"/>
                  <a:t>9.] Leyes inversas: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∨∼</m:t>
                      </m:r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∧∼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17983"/>
                <a:ext cx="4399655" cy="5141843"/>
              </a:xfrm>
              <a:blipFill>
                <a:blip r:embed="rId2"/>
                <a:stretch>
                  <a:fillRect l="-1243" t="-59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D6811D7-524E-46B3-A163-9467E42BB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9502" y="1417983"/>
                <a:ext cx="4399655" cy="514184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es-GT" dirty="0"/>
                  <a:t>10.] Leyes de dominación: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  <a:p>
                <a:pPr marL="0" indent="0" algn="ctr">
                  <a:buFont typeface="Wingdings 3" charset="2"/>
                  <a:buNone/>
                </a:pPr>
                <a:endParaRPr lang="es-GT" dirty="0"/>
              </a:p>
              <a:p>
                <a:pPr marL="0" indent="0" algn="just">
                  <a:buFont typeface="Wingdings 3" charset="2"/>
                  <a:buNone/>
                </a:pPr>
                <a:r>
                  <a:rPr lang="es-GT" dirty="0"/>
                  <a:t>Nota:</a:t>
                </a:r>
              </a:p>
              <a:p>
                <a:pPr marL="0" indent="0" algn="just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𝑇𝑎𝑢𝑡𝑜𝑙𝑜𝑔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𝑑𝑖𝑐𝑐𝑖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GT" dirty="0"/>
              </a:p>
              <a:p>
                <a:pPr marL="0" indent="0" algn="just">
                  <a:buFont typeface="Wingdings 3" charset="2"/>
                  <a:buNone/>
                </a:pPr>
                <a:endParaRPr lang="es-GT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D6811D7-524E-46B3-A163-9467E42B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502" y="1417983"/>
                <a:ext cx="4399655" cy="5141843"/>
              </a:xfrm>
              <a:prstGeom prst="rect">
                <a:avLst/>
              </a:prstGeom>
              <a:blipFill>
                <a:blip r:embed="rId3"/>
                <a:stretch>
                  <a:fillRect l="-1243" t="-59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39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580</Words>
  <Application>Microsoft Office PowerPoint</Application>
  <PresentationFormat>Widescreen</PresentationFormat>
  <Paragraphs>182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Century Gothic</vt:lpstr>
      <vt:lpstr>Wingdings 3</vt:lpstr>
      <vt:lpstr>Ion</vt:lpstr>
      <vt:lpstr>EQUIVALENCIA LÓGICA </vt:lpstr>
      <vt:lpstr>EQUIVALENCIA LÓGICA</vt:lpstr>
      <vt:lpstr>PowerPoint Presentation</vt:lpstr>
      <vt:lpstr>PowerPoint Presentation</vt:lpstr>
      <vt:lpstr>LEYES DE LA LÓGICA</vt:lpstr>
      <vt:lpstr>LEYES DE LA LÓGICA continuación…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ECUACIONES HOMOGÉNEAS </dc:title>
  <dc:creator>Fam Lopez Montepeque</dc:creator>
  <cp:lastModifiedBy>Mario Gustavo Lopez Hernandez</cp:lastModifiedBy>
  <cp:revision>51</cp:revision>
  <dcterms:created xsi:type="dcterms:W3CDTF">2019-08-07T23:38:23Z</dcterms:created>
  <dcterms:modified xsi:type="dcterms:W3CDTF">2021-08-25T18:19:42Z</dcterms:modified>
</cp:coreProperties>
</file>