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2" r:id="rId8"/>
    <p:sldId id="271" r:id="rId9"/>
    <p:sldId id="270" r:id="rId10"/>
    <p:sldId id="274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5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3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7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8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6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30/08/2021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s-GT" sz="5400" dirty="0"/>
              <a:t>Dual de</a:t>
            </a:r>
            <a:br>
              <a:rPr lang="es-GT" sz="5400" dirty="0"/>
            </a:br>
            <a:r>
              <a:rPr lang="es-GT" sz="5400" dirty="0"/>
              <a:t>proposiciones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8" y="3982719"/>
            <a:ext cx="3367361" cy="656061"/>
          </a:xfrm>
        </p:spPr>
        <p:txBody>
          <a:bodyPr anchor="ctr">
            <a:normAutofit/>
          </a:bodyPr>
          <a:lstStyle/>
          <a:p>
            <a:r>
              <a:rPr lang="es-GT" dirty="0"/>
              <a:t>Ing. Mario López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997652"/>
                  </p:ext>
                </p:extLst>
              </p:nvPr>
            </p:nvGraphicFramePr>
            <p:xfrm>
              <a:off x="688983" y="414572"/>
              <a:ext cx="7673139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997652"/>
                  </p:ext>
                </p:extLst>
              </p:nvPr>
            </p:nvGraphicFramePr>
            <p:xfrm>
              <a:off x="688983" y="414572"/>
              <a:ext cx="7673139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84962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78281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73500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529" t="-3279" r="-628926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161" t="-3279" r="-390968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839" t="-3279" r="-323776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7419" t="-3279" r="-19871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231" t="-3279" r="-115385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3230" t="-3279" r="-2484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/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BCF2F57-858E-4E57-97C7-3AFAD3334299}"/>
              </a:ext>
            </a:extLst>
          </p:cNvPr>
          <p:cNvSpPr txBox="1"/>
          <p:nvPr/>
        </p:nvSpPr>
        <p:spPr>
          <a:xfrm>
            <a:off x="771940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4AE028-95D0-4551-B6C6-08B97BCE666B}"/>
                  </a:ext>
                </a:extLst>
              </p:cNvPr>
              <p:cNvSpPr txBox="1"/>
              <p:nvPr/>
            </p:nvSpPr>
            <p:spPr>
              <a:xfrm>
                <a:off x="8214776" y="2800628"/>
                <a:ext cx="4056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4AE028-95D0-4551-B6C6-08B97BCE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776" y="2800628"/>
                <a:ext cx="4056869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4F9173B-E0AB-4CBA-8599-007165D802DD}"/>
              </a:ext>
            </a:extLst>
          </p:cNvPr>
          <p:cNvSpPr txBox="1"/>
          <p:nvPr/>
        </p:nvSpPr>
        <p:spPr>
          <a:xfrm>
            <a:off x="9029716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5553A-C4D6-4B78-BC0E-0571EF5092B6}"/>
              </a:ext>
            </a:extLst>
          </p:cNvPr>
          <p:cNvSpPr txBox="1"/>
          <p:nvPr/>
        </p:nvSpPr>
        <p:spPr>
          <a:xfrm>
            <a:off x="10461020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C0C19-A4CA-4794-BA26-B39E82B540E4}"/>
              </a:ext>
            </a:extLst>
          </p:cNvPr>
          <p:cNvSpPr txBox="1"/>
          <p:nvPr/>
        </p:nvSpPr>
        <p:spPr>
          <a:xfrm>
            <a:off x="11355542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7A1B3-F15F-42E3-8E54-B72AC4CF3D9D}"/>
              </a:ext>
            </a:extLst>
          </p:cNvPr>
          <p:cNvSpPr txBox="1"/>
          <p:nvPr/>
        </p:nvSpPr>
        <p:spPr>
          <a:xfrm>
            <a:off x="8837629" y="3209716"/>
            <a:ext cx="113968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0D040-B4DB-4EBB-8197-F549B53717AB}"/>
              </a:ext>
            </a:extLst>
          </p:cNvPr>
          <p:cNvSpPr txBox="1"/>
          <p:nvPr/>
        </p:nvSpPr>
        <p:spPr>
          <a:xfrm>
            <a:off x="10232419" y="3170583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5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42931"/>
                  </p:ext>
                </p:extLst>
              </p:nvPr>
            </p:nvGraphicFramePr>
            <p:xfrm>
              <a:off x="688983" y="414572"/>
              <a:ext cx="8640547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42931"/>
                  </p:ext>
                </p:extLst>
              </p:nvPr>
            </p:nvGraphicFramePr>
            <p:xfrm>
              <a:off x="688983" y="414572"/>
              <a:ext cx="8640547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96917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90703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86750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529" t="-3279" r="-76033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161" t="-3279" r="-493548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839" t="-3279" r="-434965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7419" t="-3279" r="-30129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231" t="-3279" r="-22657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3230" t="-3279" r="-101242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3082" t="-3279" r="-2516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/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BCF2F57-858E-4E57-97C7-3AFAD3334299}"/>
              </a:ext>
            </a:extLst>
          </p:cNvPr>
          <p:cNvSpPr txBox="1"/>
          <p:nvPr/>
        </p:nvSpPr>
        <p:spPr>
          <a:xfrm>
            <a:off x="771940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31B30-90F3-45CB-B843-CA9AD1B12849}"/>
              </a:ext>
            </a:extLst>
          </p:cNvPr>
          <p:cNvSpPr txBox="1"/>
          <p:nvPr/>
        </p:nvSpPr>
        <p:spPr>
          <a:xfrm>
            <a:off x="871993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0E7E42-323C-4203-B405-018F304632F6}"/>
                  </a:ext>
                </a:extLst>
              </p:cNvPr>
              <p:cNvSpPr txBox="1"/>
              <p:nvPr/>
            </p:nvSpPr>
            <p:spPr>
              <a:xfrm>
                <a:off x="9819863" y="2800628"/>
                <a:ext cx="2253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0E7E42-323C-4203-B405-018F30463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863" y="2800628"/>
                <a:ext cx="2253002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C3C6B46-FCCB-4421-9692-3F722BB987FA}"/>
              </a:ext>
            </a:extLst>
          </p:cNvPr>
          <p:cNvSpPr txBox="1"/>
          <p:nvPr/>
        </p:nvSpPr>
        <p:spPr>
          <a:xfrm>
            <a:off x="10262240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FDE870-DCB9-4009-B2FE-41F6A8BE7BFF}"/>
              </a:ext>
            </a:extLst>
          </p:cNvPr>
          <p:cNvSpPr txBox="1"/>
          <p:nvPr/>
        </p:nvSpPr>
        <p:spPr>
          <a:xfrm>
            <a:off x="11156762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DFC13-765F-4FED-8D1E-E1F1F3FE03C2}"/>
              </a:ext>
            </a:extLst>
          </p:cNvPr>
          <p:cNvSpPr txBox="1"/>
          <p:nvPr/>
        </p:nvSpPr>
        <p:spPr>
          <a:xfrm>
            <a:off x="10033639" y="3170583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5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126032"/>
                  </p:ext>
                </p:extLst>
              </p:nvPr>
            </p:nvGraphicFramePr>
            <p:xfrm>
              <a:off x="688983" y="414572"/>
              <a:ext cx="9634460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770241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126032"/>
                  </p:ext>
                </p:extLst>
              </p:nvPr>
            </p:nvGraphicFramePr>
            <p:xfrm>
              <a:off x="688983" y="414572"/>
              <a:ext cx="9634460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770241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1091729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1034375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100333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529" t="-3279" r="-89504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161" t="-3279" r="-59871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839" t="-3279" r="-54895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7419" t="-3279" r="-406452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231" t="-3279" r="-340559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3230" t="-3279" r="-20248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3082" t="-3279" r="-10503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1166" t="-3279" r="-2454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/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BCF2F57-858E-4E57-97C7-3AFAD3334299}"/>
              </a:ext>
            </a:extLst>
          </p:cNvPr>
          <p:cNvSpPr txBox="1"/>
          <p:nvPr/>
        </p:nvSpPr>
        <p:spPr>
          <a:xfrm>
            <a:off x="771940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31B30-90F3-45CB-B843-CA9AD1B12849}"/>
              </a:ext>
            </a:extLst>
          </p:cNvPr>
          <p:cNvSpPr txBox="1"/>
          <p:nvPr/>
        </p:nvSpPr>
        <p:spPr>
          <a:xfrm>
            <a:off x="871993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610DB-BE2F-47CD-BC39-4D2878E42E1D}"/>
                  </a:ext>
                </a:extLst>
              </p:cNvPr>
              <p:cNvSpPr txBox="1"/>
              <p:nvPr/>
            </p:nvSpPr>
            <p:spPr>
              <a:xfrm>
                <a:off x="9640969" y="8540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610DB-BE2F-47CD-BC39-4D2878E42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69" y="8540"/>
                <a:ext cx="377687" cy="359650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667719"/>
                  </p:ext>
                </p:extLst>
              </p:nvPr>
            </p:nvGraphicFramePr>
            <p:xfrm>
              <a:off x="688983" y="414572"/>
              <a:ext cx="10814040" cy="6309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770241094"/>
                        </a:ext>
                      </a:extLst>
                    </a:gridCol>
                    <a:gridCol w="1179580">
                      <a:extLst>
                        <a:ext uri="{9D8B030D-6E8A-4147-A177-3AD203B41FA5}">
                          <a16:colId xmlns:a16="http://schemas.microsoft.com/office/drawing/2014/main" val="40766992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  <m:r>
                                  <a:rPr lang="es-GT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sSup>
                                  <m:sSupPr>
                                    <m:ctrlP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s-GT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667719"/>
                  </p:ext>
                </p:extLst>
              </p:nvPr>
            </p:nvGraphicFramePr>
            <p:xfrm>
              <a:off x="688983" y="414572"/>
              <a:ext cx="10814040" cy="6309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  <a:gridCol w="980661">
                      <a:extLst>
                        <a:ext uri="{9D8B030D-6E8A-4147-A177-3AD203B41FA5}">
                          <a16:colId xmlns:a16="http://schemas.microsoft.com/office/drawing/2014/main" val="775564722"/>
                        </a:ext>
                      </a:extLst>
                    </a:gridCol>
                    <a:gridCol w="967408">
                      <a:extLst>
                        <a:ext uri="{9D8B030D-6E8A-4147-A177-3AD203B41FA5}">
                          <a16:colId xmlns:a16="http://schemas.microsoft.com/office/drawing/2014/main" val="119383325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770241094"/>
                        </a:ext>
                      </a:extLst>
                    </a:gridCol>
                    <a:gridCol w="1179580">
                      <a:extLst>
                        <a:ext uri="{9D8B030D-6E8A-4147-A177-3AD203B41FA5}">
                          <a16:colId xmlns:a16="http://schemas.microsoft.com/office/drawing/2014/main" val="4076699245"/>
                        </a:ext>
                      </a:extLst>
                    </a:gridCol>
                  </a:tblGrid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26" r="-1237594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26" r="-1185938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008" t="-3226" r="-1175630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115" t="-3226" r="-1046721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161" t="-3226" r="-723871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839" t="-3226" r="-684615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0779" t="-3226" r="-535714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3889" t="-3226" r="-472917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3230" t="-3226" r="-322981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101" t="-3226" r="-229114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0552" t="-3226" r="-122086" b="-15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5464" t="-3226" r="-2577" b="-159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/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BCF2F57-858E-4E57-97C7-3AFAD3334299}"/>
              </a:ext>
            </a:extLst>
          </p:cNvPr>
          <p:cNvSpPr txBox="1"/>
          <p:nvPr/>
        </p:nvSpPr>
        <p:spPr>
          <a:xfrm>
            <a:off x="771940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31B30-90F3-45CB-B843-CA9AD1B12849}"/>
              </a:ext>
            </a:extLst>
          </p:cNvPr>
          <p:cNvSpPr txBox="1"/>
          <p:nvPr/>
        </p:nvSpPr>
        <p:spPr>
          <a:xfrm>
            <a:off x="871993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610DB-BE2F-47CD-BC39-4D2878E42E1D}"/>
                  </a:ext>
                </a:extLst>
              </p:cNvPr>
              <p:cNvSpPr txBox="1"/>
              <p:nvPr/>
            </p:nvSpPr>
            <p:spPr>
              <a:xfrm>
                <a:off x="9640969" y="8540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7610DB-BE2F-47CD-BC39-4D2878E42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969" y="8540"/>
                <a:ext cx="377687" cy="359650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03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7132"/>
            <a:ext cx="10018713" cy="706901"/>
          </a:xfrm>
        </p:spPr>
        <p:txBody>
          <a:bodyPr/>
          <a:lstStyle/>
          <a:p>
            <a:r>
              <a:rPr lang="es-GT" dirty="0"/>
              <a:t>Dual de proposiciones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3545"/>
                <a:ext cx="10018713" cy="536303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La forma de obtener el dual de una proposición se resume en la siguiente tabla:</a:t>
                </a:r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s-GT" sz="1600" b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b="1" dirty="0"/>
                  <a:t>Tabla No. 1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/>
                  <a:t>Como obtener el dual de proposiciones.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s-GT" sz="1600" dirty="0">
                    <a:solidFill>
                      <a:srgbClr val="FF0000"/>
                    </a:solidFill>
                  </a:rPr>
                  <a:t>*</a:t>
                </a:r>
                <a:r>
                  <a:rPr lang="es-GT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s-GT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s-GT" sz="1600" dirty="0"/>
                  <a:t>  se lee como “el dual de la proposición p”.</a:t>
                </a:r>
              </a:p>
              <a:p>
                <a:pPr marL="0" indent="0" algn="just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3545"/>
                <a:ext cx="10018713" cy="5363030"/>
              </a:xfrm>
              <a:blipFill>
                <a:blip r:embed="rId2"/>
                <a:stretch>
                  <a:fillRect l="-608" t="-1705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666D4C-31E3-4B58-8BC3-C15641458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509745"/>
                  </p:ext>
                </p:extLst>
              </p:nvPr>
            </p:nvGraphicFramePr>
            <p:xfrm>
              <a:off x="2579691" y="1834225"/>
              <a:ext cx="8127999" cy="36679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100350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426171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32181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Tipo de proposición original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original en forma simbólica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Dual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5065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simple o primitiva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p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GT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998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simple negada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(~</m:t>
                                </m:r>
                                <m:sSup>
                                  <m:sSupPr>
                                    <m:ctrlP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=~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4936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compuesta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s-GT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G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GT" dirty="0"/>
                            <a:t>Se reemplaza: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𝑝𝑜𝑟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∨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𝑝𝑜𝑟</m:t>
                                </m:r>
                                <m:r>
                                  <a:rPr lang="es-G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𝑝𝑜𝑟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𝑝𝑜𝑟</m:t>
                                </m:r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G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3021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666D4C-31E3-4B58-8BC3-C15641458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509745"/>
                  </p:ext>
                </p:extLst>
              </p:nvPr>
            </p:nvGraphicFramePr>
            <p:xfrm>
              <a:off x="2579691" y="1834225"/>
              <a:ext cx="8127999" cy="36679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61003506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4261715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3218102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Tipo de proposición original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original en forma simbólica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Dual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50657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simple o primitiva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104762" r="-101126" b="-3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4762" r="-899" b="-37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983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simple negada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02830" r="-101126" b="-2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2830" r="-899" b="-2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4936784"/>
                      </a:ext>
                    </a:extLst>
                  </a:tr>
                  <a:tr h="1747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Proposición compuesta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111847" r="-101126" b="-1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1847" r="-899" b="-1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0217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901"/>
          </a:xfrm>
        </p:spPr>
        <p:txBody>
          <a:bodyPr/>
          <a:lstStyle/>
          <a:p>
            <a:r>
              <a:rPr lang="es-GT" dirty="0"/>
              <a:t>PRINCIPIO DE DUALIDAD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58461"/>
                <a:ext cx="10018713" cy="46953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000" dirty="0"/>
                  <a:t>Sean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GT" sz="2000" dirty="0"/>
                  <a:t> y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 proposiciones que solo tengan conectivos </a:t>
                </a:r>
                <a14:m>
                  <m:oMath xmlns:m="http://schemas.openxmlformats.org/officeDocument/2006/math">
                    <m:r>
                      <a:rPr lang="es-G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GT" sz="2000" dirty="0"/>
                  <a:t> y </a:t>
                </a:r>
                <a14:m>
                  <m:oMath xmlns:m="http://schemas.openxmlformats.org/officeDocument/2006/math">
                    <m:r>
                      <a:rPr lang="es-G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s-GT" sz="2000" dirty="0"/>
                  <a:t>Si 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G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GT" sz="2000" dirty="0"/>
                  <a:t>  entonces</a:t>
                </a:r>
              </a:p>
              <a:p>
                <a:pPr marL="0" indent="0" algn="ctr">
                  <a:buNone/>
                </a:pPr>
                <a:endParaRPr lang="es-GT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s-G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G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Este principio implica que si dos proposiciones, únicamente con conectivos and y </a:t>
                </a:r>
                <a:r>
                  <a:rPr lang="es-GT" sz="2000" dirty="0" err="1"/>
                  <a:t>or</a:t>
                </a:r>
                <a:r>
                  <a:rPr lang="es-GT" sz="2000" dirty="0"/>
                  <a:t>, son lógicamente equivalentes, entonces sus duales también lo son.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b="1" dirty="0"/>
                  <a:t>Ejemplo 1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Determinar el dual de la siguiente equivalencia lógica: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58461"/>
                <a:ext cx="10018713" cy="4695347"/>
              </a:xfrm>
              <a:blipFill>
                <a:blip r:embed="rId2"/>
                <a:stretch>
                  <a:fillRect l="-608" t="-1297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llout: Double Bent Line 6">
                <a:extLst>
                  <a:ext uri="{FF2B5EF4-FFF2-40B4-BE49-F238E27FC236}">
                    <a16:creationId xmlns:a16="http://schemas.microsoft.com/office/drawing/2014/main" id="{6358DB3A-D77F-4E85-9199-21B11353DCFA}"/>
                  </a:ext>
                </a:extLst>
              </p:cNvPr>
              <p:cNvSpPr/>
              <p:nvPr/>
            </p:nvSpPr>
            <p:spPr>
              <a:xfrm>
                <a:off x="4711148" y="6026424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" name="Callout: Double Bent Line 6">
                <a:extLst>
                  <a:ext uri="{FF2B5EF4-FFF2-40B4-BE49-F238E27FC236}">
                    <a16:creationId xmlns:a16="http://schemas.microsoft.com/office/drawing/2014/main" id="{6358DB3A-D77F-4E85-9199-21B11353D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48" y="6026424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llout: Double Bent Line 7">
                <a:extLst>
                  <a:ext uri="{FF2B5EF4-FFF2-40B4-BE49-F238E27FC236}">
                    <a16:creationId xmlns:a16="http://schemas.microsoft.com/office/drawing/2014/main" id="{2C40A454-4F8D-47C1-880C-F7354C48CD0E}"/>
                  </a:ext>
                </a:extLst>
              </p:cNvPr>
              <p:cNvSpPr/>
              <p:nvPr/>
            </p:nvSpPr>
            <p:spPr>
              <a:xfrm>
                <a:off x="7646504" y="6026423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" name="Callout: Double Bent Line 7">
                <a:extLst>
                  <a:ext uri="{FF2B5EF4-FFF2-40B4-BE49-F238E27FC236}">
                    <a16:creationId xmlns:a16="http://schemas.microsoft.com/office/drawing/2014/main" id="{2C40A454-4F8D-47C1-880C-F7354C48C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04" y="6026423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9173E15-810B-44C4-92A7-7E8CA57614FF}"/>
              </a:ext>
            </a:extLst>
          </p:cNvPr>
          <p:cNvSpPr txBox="1"/>
          <p:nvPr/>
        </p:nvSpPr>
        <p:spPr>
          <a:xfrm>
            <a:off x="2140225" y="5174902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[1]</a:t>
            </a:r>
            <a:endParaRPr lang="es-G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9023" y="1099930"/>
                <a:ext cx="10018713" cy="514184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GT" sz="2000" dirty="0"/>
                  <a:t>1.] Como el término de la izquierda (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GT" sz="2000" dirty="0"/>
                  <a:t>) de la equivalencia lógica [1] solo tiene conectivos and y </a:t>
                </a:r>
                <a:r>
                  <a:rPr lang="es-GT" sz="2000" dirty="0" err="1"/>
                  <a:t>or</a:t>
                </a:r>
                <a:r>
                  <a:rPr lang="es-GT" sz="2000" dirty="0"/>
                  <a:t>, al igual que el término de la derecha (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GT" sz="2000" dirty="0"/>
                  <a:t>), entonces ambos tienen dual,  y se obtienen siguiendo las directrices de la tabla No. 1.</a:t>
                </a:r>
              </a:p>
              <a:p>
                <a:pPr marL="0" indent="0">
                  <a:buNone/>
                </a:pPr>
                <a:endParaRPr lang="es-GT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GT" sz="2000" dirty="0"/>
              </a:p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just">
                  <a:buNone/>
                </a:pPr>
                <a:r>
                  <a:rPr lang="es-GT" sz="2000" b="1" dirty="0"/>
                  <a:t>Ejemplo 2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Haciendo uso de tablas de verdad demostrar que los duales de [2] son lógicamente equivalentes, logrando obtener una tautología en la operación “si y solo si” siguiente:</a:t>
                </a: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s-G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G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 </a:t>
                </a: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023" y="1099930"/>
                <a:ext cx="10018713" cy="5141843"/>
              </a:xfrm>
              <a:blipFill>
                <a:blip r:embed="rId2"/>
                <a:stretch>
                  <a:fillRect l="-670" t="-1777" r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89A5CEE-F277-4D6F-9AA8-AAC56BE44812}"/>
              </a:ext>
            </a:extLst>
          </p:cNvPr>
          <p:cNvSpPr txBox="1"/>
          <p:nvPr/>
        </p:nvSpPr>
        <p:spPr>
          <a:xfrm>
            <a:off x="2445025" y="2206418"/>
            <a:ext cx="72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[2]</a:t>
            </a:r>
            <a:endParaRPr lang="es-GT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Double Bent Line 4">
                <a:extLst>
                  <a:ext uri="{FF2B5EF4-FFF2-40B4-BE49-F238E27FC236}">
                    <a16:creationId xmlns:a16="http://schemas.microsoft.com/office/drawing/2014/main" id="{2849D77C-88FC-4CA4-8B8E-4340127F5EE7}"/>
                  </a:ext>
                </a:extLst>
              </p:cNvPr>
              <p:cNvSpPr/>
              <p:nvPr/>
            </p:nvSpPr>
            <p:spPr>
              <a:xfrm>
                <a:off x="4737655" y="3071192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Callout: Double Bent Line 4">
                <a:extLst>
                  <a:ext uri="{FF2B5EF4-FFF2-40B4-BE49-F238E27FC236}">
                    <a16:creationId xmlns:a16="http://schemas.microsoft.com/office/drawing/2014/main" id="{2849D77C-88FC-4CA4-8B8E-4340127F5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55" y="3071192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llout: Double Bent Line 5">
                <a:extLst>
                  <a:ext uri="{FF2B5EF4-FFF2-40B4-BE49-F238E27FC236}">
                    <a16:creationId xmlns:a16="http://schemas.microsoft.com/office/drawing/2014/main" id="{8DF67217-4224-4B21-AB2B-7702727B626D}"/>
                  </a:ext>
                </a:extLst>
              </p:cNvPr>
              <p:cNvSpPr/>
              <p:nvPr/>
            </p:nvSpPr>
            <p:spPr>
              <a:xfrm>
                <a:off x="7673011" y="3071191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" name="Callout: Double Bent Line 5">
                <a:extLst>
                  <a:ext uri="{FF2B5EF4-FFF2-40B4-BE49-F238E27FC236}">
                    <a16:creationId xmlns:a16="http://schemas.microsoft.com/office/drawing/2014/main" id="{8DF67217-4224-4B21-AB2B-7702727B6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11" y="3071191"/>
                <a:ext cx="649356" cy="371061"/>
              </a:xfrm>
              <a:prstGeom prst="borderCallout3">
                <a:avLst>
                  <a:gd name="adj1" fmla="val 18750"/>
                  <a:gd name="adj2" fmla="val -8333"/>
                  <a:gd name="adj3" fmla="val 15179"/>
                  <a:gd name="adj4" fmla="val -67688"/>
                  <a:gd name="adj5" fmla="val -17857"/>
                  <a:gd name="adj6" fmla="val -96259"/>
                  <a:gd name="adj7" fmla="val -115608"/>
                  <a:gd name="adj8" fmla="val -4710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BE7D2-AA76-45F0-AA97-C0E510B129F5}"/>
                  </a:ext>
                </a:extLst>
              </p:cNvPr>
              <p:cNvSpPr txBox="1"/>
              <p:nvPr/>
            </p:nvSpPr>
            <p:spPr>
              <a:xfrm>
                <a:off x="5950226" y="304801"/>
                <a:ext cx="5327510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GT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BE7D2-AA76-45F0-AA97-C0E510B12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226" y="304801"/>
                <a:ext cx="5327510" cy="338554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FAEF95-F3B7-4CE8-BEAF-D4D62C83F316}"/>
              </a:ext>
            </a:extLst>
          </p:cNvPr>
          <p:cNvSpPr txBox="1"/>
          <p:nvPr/>
        </p:nvSpPr>
        <p:spPr>
          <a:xfrm>
            <a:off x="5227983" y="271672"/>
            <a:ext cx="722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[1]</a:t>
            </a:r>
            <a:endParaRPr lang="es-G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649357"/>
                <a:ext cx="10018713" cy="59369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ctr">
                  <a:buNone/>
                </a:pPr>
                <a:endParaRPr lang="es-GT" dirty="0">
                  <a:solidFill>
                    <a:srgbClr val="92D050"/>
                  </a:solidFill>
                </a:endParaRPr>
              </a:p>
              <a:p>
                <a:pPr marL="0" indent="0" algn="just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endParaRPr lang="es-GT" sz="800" dirty="0">
                  <a:solidFill>
                    <a:srgbClr val="92D050"/>
                  </a:solidFill>
                </a:endParaRPr>
              </a:p>
              <a:p>
                <a:pPr marL="0" indent="0" algn="just">
                  <a:buNone/>
                </a:pPr>
                <a:endParaRPr lang="es-GT" sz="800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GT" sz="1800" dirty="0"/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649357"/>
                <a:ext cx="10018713" cy="59369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C31301-39F0-4D45-A431-438C7EB24C03}"/>
              </a:ext>
            </a:extLst>
          </p:cNvPr>
          <p:cNvSpPr txBox="1"/>
          <p:nvPr/>
        </p:nvSpPr>
        <p:spPr>
          <a:xfrm>
            <a:off x="3851494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5818-0690-4158-AD04-CC8F58CC2BEC}"/>
              </a:ext>
            </a:extLst>
          </p:cNvPr>
          <p:cNvSpPr txBox="1"/>
          <p:nvPr/>
        </p:nvSpPr>
        <p:spPr>
          <a:xfrm>
            <a:off x="6392531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984FE-D37D-4279-823E-761BA1878291}"/>
              </a:ext>
            </a:extLst>
          </p:cNvPr>
          <p:cNvSpPr txBox="1"/>
          <p:nvPr/>
        </p:nvSpPr>
        <p:spPr>
          <a:xfrm>
            <a:off x="7823835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C3EC-2773-4174-8C9F-44AD73A0D59A}"/>
              </a:ext>
            </a:extLst>
          </p:cNvPr>
          <p:cNvSpPr txBox="1"/>
          <p:nvPr/>
        </p:nvSpPr>
        <p:spPr>
          <a:xfrm>
            <a:off x="5213157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30EBA-A196-4558-971F-09106A66A62A}"/>
              </a:ext>
            </a:extLst>
          </p:cNvPr>
          <p:cNvSpPr txBox="1"/>
          <p:nvPr/>
        </p:nvSpPr>
        <p:spPr>
          <a:xfrm>
            <a:off x="8718357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82654-C144-498E-A17A-18DCBC3661C7}"/>
              </a:ext>
            </a:extLst>
          </p:cNvPr>
          <p:cNvSpPr txBox="1"/>
          <p:nvPr/>
        </p:nvSpPr>
        <p:spPr>
          <a:xfrm>
            <a:off x="4613494" y="3090446"/>
            <a:ext cx="1139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F288F-0BF7-4EDD-8E3C-B84E6F09CF36}"/>
              </a:ext>
            </a:extLst>
          </p:cNvPr>
          <p:cNvSpPr txBox="1"/>
          <p:nvPr/>
        </p:nvSpPr>
        <p:spPr>
          <a:xfrm>
            <a:off x="6200444" y="3090446"/>
            <a:ext cx="113968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1AF74-4D69-4154-AE13-AA409A0DCE2C}"/>
              </a:ext>
            </a:extLst>
          </p:cNvPr>
          <p:cNvSpPr txBox="1"/>
          <p:nvPr/>
        </p:nvSpPr>
        <p:spPr>
          <a:xfrm>
            <a:off x="7595234" y="3051313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8CD2BB-2A19-4FF1-8FA6-E0084948B25A}"/>
                  </a:ext>
                </a:extLst>
              </p:cNvPr>
              <p:cNvSpPr txBox="1"/>
              <p:nvPr/>
            </p:nvSpPr>
            <p:spPr>
              <a:xfrm>
                <a:off x="5142469" y="4204097"/>
                <a:ext cx="2379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𝐹𝑖𝑙𝑎𝑠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8CD2BB-2A19-4FF1-8FA6-E0084948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69" y="4204097"/>
                <a:ext cx="2379947" cy="276999"/>
              </a:xfrm>
              <a:prstGeom prst="rect">
                <a:avLst/>
              </a:prstGeom>
              <a:blipFill>
                <a:blip r:embed="rId3"/>
                <a:stretch>
                  <a:fillRect l="-1795" r="-179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50730"/>
                  </p:ext>
                </p:extLst>
              </p:nvPr>
            </p:nvGraphicFramePr>
            <p:xfrm>
              <a:off x="688983" y="414572"/>
              <a:ext cx="4002287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50730"/>
                  </p:ext>
                </p:extLst>
              </p:nvPr>
            </p:nvGraphicFramePr>
            <p:xfrm>
              <a:off x="688983" y="414572"/>
              <a:ext cx="4002287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396992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31250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23333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934" t="-3279" r="-129508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22" t="-3279" r="-2597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DB88D-D493-4588-BBB6-C32EE545A3D2}"/>
                  </a:ext>
                </a:extLst>
              </p:cNvPr>
              <p:cNvSpPr txBox="1"/>
              <p:nvPr/>
            </p:nvSpPr>
            <p:spPr>
              <a:xfrm>
                <a:off x="5764826" y="272111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DB88D-D493-4588-BBB6-C32EE545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26" y="272111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33AB8D4-7E5B-442C-8AA5-6271BBEC9A94}"/>
              </a:ext>
            </a:extLst>
          </p:cNvPr>
          <p:cNvSpPr txBox="1"/>
          <p:nvPr/>
        </p:nvSpPr>
        <p:spPr>
          <a:xfrm>
            <a:off x="6064607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22B9F4-22C0-4576-978F-CF6B5CA89714}"/>
              </a:ext>
            </a:extLst>
          </p:cNvPr>
          <p:cNvSpPr txBox="1"/>
          <p:nvPr/>
        </p:nvSpPr>
        <p:spPr>
          <a:xfrm>
            <a:off x="8605644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DE32C-BD90-46A8-9468-CB85ECEBE05C}"/>
              </a:ext>
            </a:extLst>
          </p:cNvPr>
          <p:cNvSpPr txBox="1"/>
          <p:nvPr/>
        </p:nvSpPr>
        <p:spPr>
          <a:xfrm>
            <a:off x="10036948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AE00C-6063-4333-8F17-B446A804F746}"/>
              </a:ext>
            </a:extLst>
          </p:cNvPr>
          <p:cNvSpPr txBox="1"/>
          <p:nvPr/>
        </p:nvSpPr>
        <p:spPr>
          <a:xfrm>
            <a:off x="7426270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7ECAA-6D9B-49F5-BD13-43D6BED1CCEB}"/>
              </a:ext>
            </a:extLst>
          </p:cNvPr>
          <p:cNvSpPr txBox="1"/>
          <p:nvPr/>
        </p:nvSpPr>
        <p:spPr>
          <a:xfrm>
            <a:off x="10931470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62298-8305-43A6-83E1-3AE763197B70}"/>
              </a:ext>
            </a:extLst>
          </p:cNvPr>
          <p:cNvSpPr txBox="1"/>
          <p:nvPr/>
        </p:nvSpPr>
        <p:spPr>
          <a:xfrm>
            <a:off x="6826607" y="3090446"/>
            <a:ext cx="1139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E212E-7332-4836-9CC4-38916C5A9B68}"/>
              </a:ext>
            </a:extLst>
          </p:cNvPr>
          <p:cNvSpPr txBox="1"/>
          <p:nvPr/>
        </p:nvSpPr>
        <p:spPr>
          <a:xfrm>
            <a:off x="8413557" y="3090446"/>
            <a:ext cx="113968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B3D8A-182F-4EDB-A3AD-F1EDB927A4C5}"/>
              </a:ext>
            </a:extLst>
          </p:cNvPr>
          <p:cNvSpPr txBox="1"/>
          <p:nvPr/>
        </p:nvSpPr>
        <p:spPr>
          <a:xfrm>
            <a:off x="9808347" y="3051313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26768"/>
                  </p:ext>
                </p:extLst>
              </p:nvPr>
            </p:nvGraphicFramePr>
            <p:xfrm>
              <a:off x="688983" y="414572"/>
              <a:ext cx="4876930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26768"/>
                  </p:ext>
                </p:extLst>
              </p:nvPr>
            </p:nvGraphicFramePr>
            <p:xfrm>
              <a:off x="688983" y="414572"/>
              <a:ext cx="4876930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50526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42500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35333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934" t="-3279" r="-247541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22" t="-3279" r="-9610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639" t="-3279" r="-2778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7A8F3A-EA98-467C-923F-3E29A44EA5F1}"/>
                  </a:ext>
                </a:extLst>
              </p:cNvPr>
              <p:cNvSpPr txBox="1"/>
              <p:nvPr/>
            </p:nvSpPr>
            <p:spPr>
              <a:xfrm>
                <a:off x="5764826" y="272111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7A8F3A-EA98-467C-923F-3E29A44E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826" y="272111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928CF74-C6FB-4D0A-972A-DA8BAC8D20B9}"/>
              </a:ext>
            </a:extLst>
          </p:cNvPr>
          <p:cNvSpPr txBox="1"/>
          <p:nvPr/>
        </p:nvSpPr>
        <p:spPr>
          <a:xfrm>
            <a:off x="6064607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A699F-CFC2-4B42-A9F6-1EFF038C334F}"/>
              </a:ext>
            </a:extLst>
          </p:cNvPr>
          <p:cNvSpPr txBox="1"/>
          <p:nvPr/>
        </p:nvSpPr>
        <p:spPr>
          <a:xfrm>
            <a:off x="8605644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22CD4-C32C-4309-9DE8-C0E6CE7DA7B4}"/>
              </a:ext>
            </a:extLst>
          </p:cNvPr>
          <p:cNvSpPr txBox="1"/>
          <p:nvPr/>
        </p:nvSpPr>
        <p:spPr>
          <a:xfrm>
            <a:off x="10036948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A5C1E-033B-469B-BDF3-3A226137BA5E}"/>
              </a:ext>
            </a:extLst>
          </p:cNvPr>
          <p:cNvSpPr txBox="1"/>
          <p:nvPr/>
        </p:nvSpPr>
        <p:spPr>
          <a:xfrm>
            <a:off x="7426270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80752-534B-482D-812E-DD7B52B30011}"/>
              </a:ext>
            </a:extLst>
          </p:cNvPr>
          <p:cNvSpPr txBox="1"/>
          <p:nvPr/>
        </p:nvSpPr>
        <p:spPr>
          <a:xfrm>
            <a:off x="10931470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B1C71-8323-4A08-A3B8-A69E47C154E4}"/>
              </a:ext>
            </a:extLst>
          </p:cNvPr>
          <p:cNvSpPr txBox="1"/>
          <p:nvPr/>
        </p:nvSpPr>
        <p:spPr>
          <a:xfrm>
            <a:off x="6826607" y="3090446"/>
            <a:ext cx="1139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00C2-3C0D-4E1A-B967-25FAAF8F9462}"/>
              </a:ext>
            </a:extLst>
          </p:cNvPr>
          <p:cNvSpPr txBox="1"/>
          <p:nvPr/>
        </p:nvSpPr>
        <p:spPr>
          <a:xfrm>
            <a:off x="8413557" y="3090446"/>
            <a:ext cx="113968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DF3A5-38C6-44D9-907F-4F405E4B2017}"/>
              </a:ext>
            </a:extLst>
          </p:cNvPr>
          <p:cNvSpPr txBox="1"/>
          <p:nvPr/>
        </p:nvSpPr>
        <p:spPr>
          <a:xfrm>
            <a:off x="9808347" y="3051313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626370"/>
                  </p:ext>
                </p:extLst>
              </p:nvPr>
            </p:nvGraphicFramePr>
            <p:xfrm>
              <a:off x="688983" y="414572"/>
              <a:ext cx="5817834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626370"/>
                  </p:ext>
                </p:extLst>
              </p:nvPr>
            </p:nvGraphicFramePr>
            <p:xfrm>
              <a:off x="688983" y="414572"/>
              <a:ext cx="5817834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62105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54531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481667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934" t="-3279" r="-373770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922" t="-3279" r="-19610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639" t="-3279" r="-109722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429" t="-3279" r="-2597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79F17C-E5BC-46F5-BA83-E49C4B1B446C}"/>
                  </a:ext>
                </a:extLst>
              </p:cNvPr>
              <p:cNvSpPr txBox="1"/>
              <p:nvPr/>
            </p:nvSpPr>
            <p:spPr>
              <a:xfrm>
                <a:off x="6321418" y="284038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∧[(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79F17C-E5BC-46F5-BA83-E49C4B1B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18" y="284038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FB8573C-3667-42FC-976A-F34F99B52A33}"/>
              </a:ext>
            </a:extLst>
          </p:cNvPr>
          <p:cNvSpPr txBox="1"/>
          <p:nvPr/>
        </p:nvSpPr>
        <p:spPr>
          <a:xfrm>
            <a:off x="6621199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C450D-2B06-4D2A-B6AD-590967DA1182}"/>
              </a:ext>
            </a:extLst>
          </p:cNvPr>
          <p:cNvSpPr txBox="1"/>
          <p:nvPr/>
        </p:nvSpPr>
        <p:spPr>
          <a:xfrm>
            <a:off x="9162236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B77DE-0D8F-4282-84A2-689365FBACFC}"/>
              </a:ext>
            </a:extLst>
          </p:cNvPr>
          <p:cNvSpPr txBox="1"/>
          <p:nvPr/>
        </p:nvSpPr>
        <p:spPr>
          <a:xfrm>
            <a:off x="10593540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1FA46-9F2C-4E3E-B7ED-C0142D2EBF69}"/>
              </a:ext>
            </a:extLst>
          </p:cNvPr>
          <p:cNvSpPr txBox="1"/>
          <p:nvPr/>
        </p:nvSpPr>
        <p:spPr>
          <a:xfrm>
            <a:off x="7982862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32AFD-2F9A-44D4-9A0A-4424A6AB4C74}"/>
              </a:ext>
            </a:extLst>
          </p:cNvPr>
          <p:cNvSpPr txBox="1"/>
          <p:nvPr/>
        </p:nvSpPr>
        <p:spPr>
          <a:xfrm>
            <a:off x="11488062" y="244597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29FA2F-7219-4CD8-94A1-E22497FC222F}"/>
              </a:ext>
            </a:extLst>
          </p:cNvPr>
          <p:cNvSpPr txBox="1"/>
          <p:nvPr/>
        </p:nvSpPr>
        <p:spPr>
          <a:xfrm>
            <a:off x="7478894" y="3241615"/>
            <a:ext cx="1139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DAE21-E553-446E-9FBE-3BC0DCABAEBE}"/>
              </a:ext>
            </a:extLst>
          </p:cNvPr>
          <p:cNvSpPr txBox="1"/>
          <p:nvPr/>
        </p:nvSpPr>
        <p:spPr>
          <a:xfrm>
            <a:off x="9065846" y="3241615"/>
            <a:ext cx="113968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82FB0A-057F-4632-82F9-8980403E13B7}"/>
              </a:ext>
            </a:extLst>
          </p:cNvPr>
          <p:cNvSpPr txBox="1"/>
          <p:nvPr/>
        </p:nvSpPr>
        <p:spPr>
          <a:xfrm>
            <a:off x="10460636" y="3202482"/>
            <a:ext cx="169627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5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8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9357"/>
            <a:ext cx="10018713" cy="59369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GT" sz="2000" dirty="0"/>
          </a:p>
          <a:p>
            <a:pPr marL="0" indent="0" algn="just">
              <a:buNone/>
            </a:pPr>
            <a:r>
              <a:rPr lang="es-GT" sz="2000" dirty="0"/>
              <a:t> </a:t>
            </a:r>
            <a:endParaRPr lang="es-GT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06454"/>
                  </p:ext>
                </p:extLst>
              </p:nvPr>
            </p:nvGraphicFramePr>
            <p:xfrm>
              <a:off x="688983" y="414572"/>
              <a:ext cx="6692478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52C4D17-6B27-4B5F-85BB-638F1A8FA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06454"/>
                  </p:ext>
                </p:extLst>
              </p:nvPr>
            </p:nvGraphicFramePr>
            <p:xfrm>
              <a:off x="688983" y="414572"/>
              <a:ext cx="6692478" cy="630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513">
                      <a:extLst>
                        <a:ext uri="{9D8B030D-6E8A-4147-A177-3AD203B41FA5}">
                          <a16:colId xmlns:a16="http://schemas.microsoft.com/office/drawing/2014/main" val="1794600735"/>
                        </a:ext>
                      </a:extLst>
                    </a:gridCol>
                    <a:gridCol w="781878">
                      <a:extLst>
                        <a:ext uri="{9D8B030D-6E8A-4147-A177-3AD203B41FA5}">
                          <a16:colId xmlns:a16="http://schemas.microsoft.com/office/drawing/2014/main" val="108354558"/>
                        </a:ext>
                      </a:extLst>
                    </a:gridCol>
                    <a:gridCol w="728869">
                      <a:extLst>
                        <a:ext uri="{9D8B030D-6E8A-4147-A177-3AD203B41FA5}">
                          <a16:colId xmlns:a16="http://schemas.microsoft.com/office/drawing/2014/main" val="3291704769"/>
                        </a:ext>
                      </a:extLst>
                    </a:gridCol>
                    <a:gridCol w="742122">
                      <a:extLst>
                        <a:ext uri="{9D8B030D-6E8A-4147-A177-3AD203B41FA5}">
                          <a16:colId xmlns:a16="http://schemas.microsoft.com/office/drawing/2014/main" val="1311389698"/>
                        </a:ext>
                      </a:extLst>
                    </a:gridCol>
                    <a:gridCol w="940905">
                      <a:extLst>
                        <a:ext uri="{9D8B030D-6E8A-4147-A177-3AD203B41FA5}">
                          <a16:colId xmlns:a16="http://schemas.microsoft.com/office/drawing/2014/main" val="148456045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2017605006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3075543692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1827662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4" t="-3279" r="-72932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69" t="-3279" r="-657813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167" t="-3279" r="-601667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529" t="-3279" r="-49669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161" t="-3279" r="-287742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839" t="-3279" r="-211888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7419" t="-3279" r="-95484" b="-1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9231" t="-3279" r="-3497" b="-1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230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74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3314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348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138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304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42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81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050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1409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219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63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8857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49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828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0492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4113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3E2EE0-639C-4BC0-B0B9-3DCFF7CA970A}"/>
              </a:ext>
            </a:extLst>
          </p:cNvPr>
          <p:cNvSpPr txBox="1"/>
          <p:nvPr/>
        </p:nvSpPr>
        <p:spPr>
          <a:xfrm>
            <a:off x="3995530" y="24134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8B4F-FC65-4184-B772-BD7CD4E6AE66}"/>
              </a:ext>
            </a:extLst>
          </p:cNvPr>
          <p:cNvSpPr txBox="1"/>
          <p:nvPr/>
        </p:nvSpPr>
        <p:spPr>
          <a:xfrm>
            <a:off x="4996069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BA8EA-E6D1-4660-A85B-EF4E8FA87812}"/>
              </a:ext>
            </a:extLst>
          </p:cNvPr>
          <p:cNvSpPr txBox="1"/>
          <p:nvPr/>
        </p:nvSpPr>
        <p:spPr>
          <a:xfrm>
            <a:off x="5854248" y="23572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/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s-GT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s-GT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7F9B3C-FC7A-40E0-AC25-B84A0E79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70" y="7319"/>
                <a:ext cx="377687" cy="35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835CB-9A9E-49F9-A505-4D177CE921BD}"/>
                  </a:ext>
                </a:extLst>
              </p:cNvPr>
              <p:cNvSpPr txBox="1"/>
              <p:nvPr/>
            </p:nvSpPr>
            <p:spPr>
              <a:xfrm>
                <a:off x="8176788" y="2721114"/>
                <a:ext cx="2648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s-GT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835CB-9A9E-49F9-A505-4D177CE9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88" y="2721114"/>
                <a:ext cx="2648731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5BE55E4-35AA-4A25-B25A-CDFDF1AD4A1F}"/>
              </a:ext>
            </a:extLst>
          </p:cNvPr>
          <p:cNvSpPr txBox="1"/>
          <p:nvPr/>
        </p:nvSpPr>
        <p:spPr>
          <a:xfrm>
            <a:off x="8476569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68A66E-9135-49C5-8345-A5092B85922C}"/>
              </a:ext>
            </a:extLst>
          </p:cNvPr>
          <p:cNvSpPr txBox="1"/>
          <p:nvPr/>
        </p:nvSpPr>
        <p:spPr>
          <a:xfrm>
            <a:off x="9838232" y="2326700"/>
            <a:ext cx="377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lang="es-GT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1C2331-EB54-4096-8032-5574BF68BAA1}"/>
              </a:ext>
            </a:extLst>
          </p:cNvPr>
          <p:cNvSpPr txBox="1"/>
          <p:nvPr/>
        </p:nvSpPr>
        <p:spPr>
          <a:xfrm>
            <a:off x="9238569" y="3090446"/>
            <a:ext cx="113968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lang="es-G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117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1734</Words>
  <Application>Microsoft Office PowerPoint</Application>
  <PresentationFormat>Widescreen</PresentationFormat>
  <Paragraphs>1329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Vapor Trail</vt:lpstr>
      <vt:lpstr>Dual de proposiciones</vt:lpstr>
      <vt:lpstr>Dual de proposiciones</vt:lpstr>
      <vt:lpstr>PRINCIPIO DE DUALIDAD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De bernoulli</dc:title>
  <dc:creator>Fam Lopez Montepeque</dc:creator>
  <cp:lastModifiedBy>Mario Gustavo Lopez Hernandez</cp:lastModifiedBy>
  <cp:revision>57</cp:revision>
  <dcterms:created xsi:type="dcterms:W3CDTF">2019-08-10T11:49:44Z</dcterms:created>
  <dcterms:modified xsi:type="dcterms:W3CDTF">2021-08-30T21:29:38Z</dcterms:modified>
</cp:coreProperties>
</file>