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B15"/>
    <a:srgbClr val="500E0C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3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7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2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68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5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3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0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ma trasera de una fila de graduados">
            <a:extLst>
              <a:ext uri="{FF2B5EF4-FFF2-40B4-BE49-F238E27FC236}">
                <a16:creationId xmlns:a16="http://schemas.microsoft.com/office/drawing/2014/main" id="{EAEA5FD7-586E-4015-88FC-99D39B9E0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54" b="86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DEMOSTRACIONES USANDO LEYES DE LA LÓGICA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Ejemplo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Demostrar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s-GT" sz="3200" dirty="0"/>
              </a:p>
              <a:p>
                <a:pPr marL="0" indent="0" algn="ctr">
                  <a:buNone/>
                </a:pPr>
                <a:r>
                  <a:rPr lang="es-GT" sz="1800" dirty="0"/>
                  <a:t>Es una tautología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GT" sz="1800" dirty="0"/>
                  <a:t>)</a:t>
                </a:r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1.] Aplicando leyes conmutativas al corchete del lado derecho se tiene: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0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0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GT" sz="2000" dirty="0"/>
                  <a:t>2.] Aplicando la sustitución: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GT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GT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s-GT" sz="2000" dirty="0"/>
                  <a:t> se tiene: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∨∼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GT" sz="2000" dirty="0"/>
                  <a:t>3.] Aplicando la ley inversa se obtiene: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GT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6FE912D-4DB5-4A06-9F48-C2448D635A9F}"/>
              </a:ext>
            </a:extLst>
          </p:cNvPr>
          <p:cNvSpPr txBox="1"/>
          <p:nvPr/>
        </p:nvSpPr>
        <p:spPr>
          <a:xfrm>
            <a:off x="9733723" y="2564224"/>
            <a:ext cx="72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[1]</a:t>
            </a:r>
            <a:endParaRPr lang="es-G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IDENTIDAD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Demostrar, con tablas de verdad, que :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3200" dirty="0"/>
              </a:p>
              <a:p>
                <a:pPr marL="0" indent="0" algn="just">
                  <a:buNone/>
                </a:pPr>
                <a:r>
                  <a:rPr lang="es-GT" sz="2000" dirty="0"/>
                  <a:t>1.] Tabla de verdad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t="-85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94D917F-25F9-4106-9840-EBAD56AA2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161418"/>
                  </p:ext>
                </p:extLst>
              </p:nvPr>
            </p:nvGraphicFramePr>
            <p:xfrm>
              <a:off x="2579690" y="43179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1617949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10362337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69223091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2410711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26100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332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4610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5097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844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94D917F-25F9-4106-9840-EBAD56AA2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161418"/>
                  </p:ext>
                </p:extLst>
              </p:nvPr>
            </p:nvGraphicFramePr>
            <p:xfrm>
              <a:off x="2579690" y="43179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1617949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10362337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69223091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2410711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26100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639" r="-4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75" t="-1639" r="-3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28" t="-1639" r="-20225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639" r="-1014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639" r="-149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2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332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4610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5097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8447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33002E-F03E-42DD-97E9-75E2BA8E918F}"/>
              </a:ext>
            </a:extLst>
          </p:cNvPr>
          <p:cNvSpPr txBox="1"/>
          <p:nvPr/>
        </p:nvSpPr>
        <p:spPr>
          <a:xfrm>
            <a:off x="9627704" y="2967335"/>
            <a:ext cx="72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[2]</a:t>
            </a:r>
            <a:endParaRPr lang="es-G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4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IDENTIDAD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Demostrar, con tablas de verdad, que :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sz="3200" dirty="0"/>
              </a:p>
              <a:p>
                <a:pPr marL="0" indent="0" algn="just">
                  <a:buNone/>
                </a:pPr>
                <a:r>
                  <a:rPr lang="es-GT" sz="2000" dirty="0"/>
                  <a:t>1.] Tabla de verdad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t="-85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94D917F-25F9-4106-9840-EBAD56AA2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282871"/>
                  </p:ext>
                </p:extLst>
              </p:nvPr>
            </p:nvGraphicFramePr>
            <p:xfrm>
              <a:off x="2579690" y="4317999"/>
              <a:ext cx="812800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61617949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0362337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9223091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4107112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8075686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6100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332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4610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5097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844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94D917F-25F9-4106-9840-EBAD56AA2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282871"/>
                  </p:ext>
                </p:extLst>
              </p:nvPr>
            </p:nvGraphicFramePr>
            <p:xfrm>
              <a:off x="2579690" y="4317999"/>
              <a:ext cx="812800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61617949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0362337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9223091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4107112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8075686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6100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1639" r="-50270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639" r="-4004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1639" r="-30225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01" t="-1639" r="-20225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9103" t="-1639" r="-10134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351" t="-1639" r="-180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2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332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4610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5097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8447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F05FB6-7867-48CD-8687-1E2B0309FFD0}"/>
              </a:ext>
            </a:extLst>
          </p:cNvPr>
          <p:cNvSpPr txBox="1"/>
          <p:nvPr/>
        </p:nvSpPr>
        <p:spPr>
          <a:xfrm>
            <a:off x="9548191" y="2962919"/>
            <a:ext cx="72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[3]</a:t>
            </a:r>
            <a:endParaRPr lang="es-G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0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IDENTIDAD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Demostrar, con tablas de verdad, que :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G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sz="3200" dirty="0"/>
              </a:p>
              <a:p>
                <a:pPr marL="0" indent="0" algn="just">
                  <a:buNone/>
                </a:pPr>
                <a:r>
                  <a:rPr lang="es-GT" sz="2000" dirty="0"/>
                  <a:t>1.] Tabla de verdad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94D917F-25F9-4106-9840-EBAD56AA2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0590"/>
                  </p:ext>
                </p:extLst>
              </p:nvPr>
            </p:nvGraphicFramePr>
            <p:xfrm>
              <a:off x="1484309" y="4222306"/>
              <a:ext cx="8552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9103">
                      <a:extLst>
                        <a:ext uri="{9D8B030D-6E8A-4147-A177-3AD203B41FA5}">
                          <a16:colId xmlns:a16="http://schemas.microsoft.com/office/drawing/2014/main" val="1616179492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4103623378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2692230916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4241071124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3480756865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326100919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925849011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25835597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∧~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332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4610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5097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844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94D917F-25F9-4106-9840-EBAD56AA2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0590"/>
                  </p:ext>
                </p:extLst>
              </p:nvPr>
            </p:nvGraphicFramePr>
            <p:xfrm>
              <a:off x="1484309" y="4222306"/>
              <a:ext cx="8552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9103">
                      <a:extLst>
                        <a:ext uri="{9D8B030D-6E8A-4147-A177-3AD203B41FA5}">
                          <a16:colId xmlns:a16="http://schemas.microsoft.com/office/drawing/2014/main" val="1616179492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4103623378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2692230916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4241071124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3480756865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326100919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925849011"/>
                        </a:ext>
                      </a:extLst>
                    </a:gridCol>
                    <a:gridCol w="1069103">
                      <a:extLst>
                        <a:ext uri="{9D8B030D-6E8A-4147-A177-3AD203B41FA5}">
                          <a16:colId xmlns:a16="http://schemas.microsoft.com/office/drawing/2014/main" val="25835597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8" t="-1639" r="-7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143" t="-1639" r="-604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639" r="-5005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14" t="-1639" r="-40342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9432" t="-1639" r="-30113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2286" t="-1639" r="-2028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8864" t="-1639" r="-1017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857" t="-1639" r="-228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2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332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4610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5097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8447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F05FB6-7867-48CD-8687-1E2B0309FFD0}"/>
              </a:ext>
            </a:extLst>
          </p:cNvPr>
          <p:cNvSpPr txBox="1"/>
          <p:nvPr/>
        </p:nvSpPr>
        <p:spPr>
          <a:xfrm>
            <a:off x="9548191" y="2962919"/>
            <a:ext cx="89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[4]</a:t>
            </a:r>
            <a:endParaRPr lang="es-GT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E1EF-3F71-0452-0C04-E6708EF48F5F}"/>
              </a:ext>
            </a:extLst>
          </p:cNvPr>
          <p:cNvSpPr txBox="1"/>
          <p:nvPr/>
        </p:nvSpPr>
        <p:spPr>
          <a:xfrm>
            <a:off x="7049386" y="3760641"/>
            <a:ext cx="61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s-GT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B6CC1-B080-F78B-F401-2B4D646CE061}"/>
              </a:ext>
            </a:extLst>
          </p:cNvPr>
          <p:cNvSpPr txBox="1"/>
          <p:nvPr/>
        </p:nvSpPr>
        <p:spPr>
          <a:xfrm>
            <a:off x="8105553" y="3748570"/>
            <a:ext cx="61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  <a:endParaRPr lang="es-GT" sz="2400" b="1" dirty="0"/>
          </a:p>
        </p:txBody>
      </p:sp>
    </p:spTree>
    <p:extLst>
      <p:ext uri="{BB962C8B-B14F-4D97-AF65-F5344CB8AC3E}">
        <p14:creationId xmlns:p14="http://schemas.microsoft.com/office/powerpoint/2010/main" val="15401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Ejemplo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Demostrar, aplicando leyes de la lógica,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s-G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3200" dirty="0"/>
              </a:p>
              <a:p>
                <a:pPr marL="0" indent="0" algn="ctr">
                  <a:buNone/>
                </a:pPr>
                <a:r>
                  <a:rPr lang="es-GT" sz="1800" dirty="0"/>
                  <a:t>Es una tautología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GT" sz="1800" dirty="0"/>
                  <a:t>):</a:t>
                </a:r>
                <a:r>
                  <a:rPr lang="es-GT" sz="2000" dirty="0"/>
                  <a:t>  </a:t>
                </a:r>
              </a:p>
              <a:p>
                <a:pPr marL="0" indent="0" algn="just">
                  <a:buNone/>
                </a:pPr>
                <a:r>
                  <a:rPr lang="es-GT" sz="2000" dirty="0"/>
                  <a:t>1.] Aplicando la IDENTIDAD 1 a ambos corchetes se tiene: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d>
                            <m:dPr>
                              <m:ctrlP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∨~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800" dirty="0"/>
              </a:p>
              <a:p>
                <a:pPr marL="0" indent="0" algn="just">
                  <a:buNone/>
                </a:pPr>
                <a:r>
                  <a:rPr lang="es-GT" sz="2000" dirty="0"/>
                  <a:t>2.] Aplicando la ley conmutativa al corchete izquierdo se obtiene: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∨~</m:t>
                          </m:r>
                          <m:d>
                            <m:dPr>
                              <m:ctrlP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∨~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3.] Aplicando la sustitución: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GT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GT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∨~</m:t>
                    </m:r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s-GT" sz="2000" dirty="0"/>
                  <a:t> se tiene: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GT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0A9DE8-BE86-42D8-8CAF-550ECED68462}"/>
              </a:ext>
            </a:extLst>
          </p:cNvPr>
          <p:cNvSpPr txBox="1"/>
          <p:nvPr/>
        </p:nvSpPr>
        <p:spPr>
          <a:xfrm>
            <a:off x="9773478" y="2564224"/>
            <a:ext cx="72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[5]</a:t>
            </a:r>
            <a:endParaRPr lang="es-G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Ejemplo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Simplificar la siguiente proposición compuesta: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G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∧∼</m:t>
                                  </m:r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  <m:r>
                            <a:rPr lang="es-G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∨∼</m:t>
                          </m:r>
                          <m:r>
                            <a:rPr lang="es-G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s-G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32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1.] Simplificando *1: Aplicando la ley asociativa, luego la ley inversa a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GT" sz="2000" dirty="0"/>
                  <a:t> y finalmente la ley de dominación: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∧∼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s-GT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∧∼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G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G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GT" sz="2000" dirty="0"/>
              </a:p>
              <a:p>
                <a:pPr marL="0" indent="0">
                  <a:buNone/>
                </a:pPr>
                <a:r>
                  <a:rPr lang="es-GT" sz="2000" dirty="0"/>
                  <a:t>2.] Operando el resultado anterior con el *2: Aplicando la ley del neutro: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GT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t="-856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0D4A3704-084D-4C24-BC43-C5BC50D5D0EC}"/>
              </a:ext>
            </a:extLst>
          </p:cNvPr>
          <p:cNvSpPr/>
          <p:nvPr/>
        </p:nvSpPr>
        <p:spPr>
          <a:xfrm rot="16200000">
            <a:off x="6762255" y="2262472"/>
            <a:ext cx="45719" cy="1696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32B8-41A9-48CD-8BB1-FFB16C0EE5B5}"/>
              </a:ext>
            </a:extLst>
          </p:cNvPr>
          <p:cNvSpPr txBox="1"/>
          <p:nvPr/>
        </p:nvSpPr>
        <p:spPr>
          <a:xfrm>
            <a:off x="6606311" y="3133472"/>
            <a:ext cx="54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b="1" dirty="0">
                <a:solidFill>
                  <a:srgbClr val="FF0000"/>
                </a:solidFill>
              </a:rPr>
              <a:t>*1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E3EF9CA-7148-4695-8D94-5DB83660B727}"/>
              </a:ext>
            </a:extLst>
          </p:cNvPr>
          <p:cNvSpPr/>
          <p:nvPr/>
        </p:nvSpPr>
        <p:spPr>
          <a:xfrm rot="16200000">
            <a:off x="4899780" y="2460264"/>
            <a:ext cx="45719" cy="12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D42BA-4C99-42CE-A0F2-59F3BED0DE05}"/>
              </a:ext>
            </a:extLst>
          </p:cNvPr>
          <p:cNvSpPr txBox="1"/>
          <p:nvPr/>
        </p:nvSpPr>
        <p:spPr>
          <a:xfrm>
            <a:off x="4747024" y="3131124"/>
            <a:ext cx="54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b="1" dirty="0">
                <a:solidFill>
                  <a:srgbClr val="FF0000"/>
                </a:solidFill>
              </a:rPr>
              <a:t>*2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CF640A4-B7A2-4F5B-B349-D5A379D8E709}"/>
              </a:ext>
            </a:extLst>
          </p:cNvPr>
          <p:cNvSpPr/>
          <p:nvPr/>
        </p:nvSpPr>
        <p:spPr>
          <a:xfrm rot="16200000">
            <a:off x="8266436" y="2872272"/>
            <a:ext cx="45719" cy="46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AD21A-7960-405A-9507-C3B62E36792A}"/>
              </a:ext>
            </a:extLst>
          </p:cNvPr>
          <p:cNvSpPr txBox="1"/>
          <p:nvPr/>
        </p:nvSpPr>
        <p:spPr>
          <a:xfrm>
            <a:off x="8119708" y="3129132"/>
            <a:ext cx="54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b="1" dirty="0">
                <a:solidFill>
                  <a:srgbClr val="FF0000"/>
                </a:solidFill>
              </a:rPr>
              <a:t>*3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837D9F5-0FD0-46EB-8725-961EDB7C9982}"/>
              </a:ext>
            </a:extLst>
          </p:cNvPr>
          <p:cNvSpPr/>
          <p:nvPr/>
        </p:nvSpPr>
        <p:spPr>
          <a:xfrm rot="16200000">
            <a:off x="9094081" y="2869928"/>
            <a:ext cx="45719" cy="46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4C159-1C0A-4D4E-B9C1-1FEE0FCBBF55}"/>
              </a:ext>
            </a:extLst>
          </p:cNvPr>
          <p:cNvSpPr txBox="1"/>
          <p:nvPr/>
        </p:nvSpPr>
        <p:spPr>
          <a:xfrm>
            <a:off x="8947353" y="3126788"/>
            <a:ext cx="54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b="1" dirty="0">
                <a:solidFill>
                  <a:srgbClr val="FF0000"/>
                </a:solidFill>
              </a:rPr>
              <a:t>*4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B483A-FEAD-4DC9-9E07-5A0E6FDE0996}"/>
              </a:ext>
            </a:extLst>
          </p:cNvPr>
          <p:cNvSpPr txBox="1"/>
          <p:nvPr/>
        </p:nvSpPr>
        <p:spPr>
          <a:xfrm>
            <a:off x="10105550" y="2619403"/>
            <a:ext cx="72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[6]</a:t>
            </a:r>
            <a:endParaRPr lang="es-G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Ejemplo 3  </a:t>
            </a:r>
            <a:r>
              <a:rPr lang="es-GT" sz="2800" dirty="0"/>
              <a:t>continuación…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52869"/>
                <a:ext cx="10018713" cy="469789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3.] Operando el resultado anterior con el *3: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s-G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∨∼</m:t>
                    </m:r>
                    <m:r>
                      <a:rPr lang="es-G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	3.1] Aplicando la ley asociativa en el corchete: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∨∼</m:t>
                      </m:r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	3.2] Aplicando la ley distributiva, luego la ley inversa a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sz="2000" dirty="0"/>
                  <a:t> y finalmente ley del neutro: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G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s-G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∨∼</m:t>
                              </m:r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G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∨∼</m:t>
                              </m:r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G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s-G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∨∼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G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G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∨∼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s-GT" sz="2000" dirty="0"/>
              </a:p>
              <a:p>
                <a:pPr marL="0" indent="0">
                  <a:buNone/>
                </a:pPr>
                <a:r>
                  <a:rPr lang="es-GT" sz="2000" dirty="0"/>
                  <a:t>4.] Operando el resultado anterior con el *4: Aplicando IDENTIDAD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∨∼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∨∼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52869"/>
                <a:ext cx="10018713" cy="4697896"/>
              </a:xfrm>
              <a:blipFill>
                <a:blip r:embed="rId2"/>
                <a:stretch>
                  <a:fillRect l="-608" t="-77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65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Ejemplo 3  </a:t>
            </a:r>
            <a:r>
              <a:rPr lang="es-GT" sz="2800" dirty="0"/>
              <a:t>continuación…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5"/>
            <a:ext cx="10018713" cy="427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2000" dirty="0"/>
              <a:t>5.] Finalmente, aplicando la ley de </a:t>
            </a:r>
            <a:r>
              <a:rPr lang="es-GT" sz="2000" dirty="0" err="1"/>
              <a:t>DeMorgan</a:t>
            </a:r>
            <a:r>
              <a:rPr lang="es-GT" sz="2000" dirty="0"/>
              <a:t> al resultado anterior, se tiene:</a:t>
            </a:r>
          </a:p>
          <a:p>
            <a:pPr marL="0" indent="0">
              <a:buNone/>
            </a:pPr>
            <a:endParaRPr lang="es-GT" sz="2000" dirty="0"/>
          </a:p>
          <a:p>
            <a:pPr marL="0" indent="0">
              <a:buNone/>
            </a:pPr>
            <a:endParaRPr lang="es-G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427007-BD56-4769-8AE0-CB9A9FA7D88D}"/>
                  </a:ext>
                </a:extLst>
              </p:cNvPr>
              <p:cNvSpPr txBox="1"/>
              <p:nvPr/>
            </p:nvSpPr>
            <p:spPr>
              <a:xfrm>
                <a:off x="4973183" y="3522175"/>
                <a:ext cx="3040966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2000" dirty="0"/>
              </a:p>
              <a:p>
                <a:endParaRPr lang="es-GT" sz="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427007-BD56-4769-8AE0-CB9A9FA7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183" y="3522175"/>
                <a:ext cx="304096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AEA5136-4AFC-4009-83B6-56FCDDDEB8D2}"/>
              </a:ext>
            </a:extLst>
          </p:cNvPr>
          <p:cNvSpPr txBox="1"/>
          <p:nvPr/>
        </p:nvSpPr>
        <p:spPr>
          <a:xfrm>
            <a:off x="9397464" y="3522175"/>
            <a:ext cx="72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[7]</a:t>
            </a:r>
            <a:endParaRPr lang="es-GT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EDAD58-5FA3-4160-81D8-96F6B9D960D0}"/>
                  </a:ext>
                </a:extLst>
              </p:cNvPr>
              <p:cNvSpPr txBox="1"/>
              <p:nvPr/>
            </p:nvSpPr>
            <p:spPr>
              <a:xfrm>
                <a:off x="3301464" y="289437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G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∨∼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s-GT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EDAD58-5FA3-4160-81D8-96F6B9D9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64" y="2894378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908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655</TotalTime>
  <Words>534</Words>
  <Application>Microsoft Office PowerPoint</Application>
  <PresentationFormat>Panorámica</PresentationFormat>
  <Paragraphs>176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Ion Boardroom</vt:lpstr>
      <vt:lpstr>DEMOSTRACIONES USANDO LEYES DE LA LÓGICA</vt:lpstr>
      <vt:lpstr>Ejemplo 1</vt:lpstr>
      <vt:lpstr>IDENTIDAD 1</vt:lpstr>
      <vt:lpstr>IDENTIDAD 2</vt:lpstr>
      <vt:lpstr>IDENTIDAD 3</vt:lpstr>
      <vt:lpstr>Ejemplo 2</vt:lpstr>
      <vt:lpstr>Ejemplo 3</vt:lpstr>
      <vt:lpstr>Ejemplo 3  continuación…</vt:lpstr>
      <vt:lpstr>Ejemplo 3  continuación…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De bernoulli</dc:title>
  <dc:creator>Fam Lopez Montepeque</dc:creator>
  <cp:lastModifiedBy>Mario López</cp:lastModifiedBy>
  <cp:revision>75</cp:revision>
  <dcterms:created xsi:type="dcterms:W3CDTF">2019-08-10T11:49:44Z</dcterms:created>
  <dcterms:modified xsi:type="dcterms:W3CDTF">2023-02-27T18:03:15Z</dcterms:modified>
</cp:coreProperties>
</file>