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78" r:id="rId4"/>
    <p:sldId id="275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6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0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40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3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7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6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s-GT" sz="5400" dirty="0">
                <a:solidFill>
                  <a:srgbClr val="FFFFFF"/>
                </a:solidFill>
              </a:rPr>
              <a:t>IMPLICACIÓN LÓGICA Y REGLAS DE INFERENCIA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9835" y="4625009"/>
            <a:ext cx="2502578" cy="556590"/>
          </a:xfrm>
        </p:spPr>
        <p:txBody>
          <a:bodyPr anchor="ctr"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sz="2800" dirty="0">
                    <a:solidFill>
                      <a:schemeClr val="tx1"/>
                    </a:solidFill>
                  </a:rPr>
                  <a:t>Ejemplo 2 </a:t>
                </a:r>
                <a:r>
                  <a:rPr lang="es-GT" sz="1800" dirty="0">
                    <a:solidFill>
                      <a:schemeClr val="tx1"/>
                    </a:solidFill>
                  </a:rPr>
                  <a:t>continuación…</a:t>
                </a:r>
                <a:endParaRPr lang="es-GT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3.] Se conmutan la primera y la segunda premisas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4.] Se aplica la ley del silogismo a la segunda y tercera premisas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  <a:blipFill>
                <a:blip r:embed="rId2"/>
                <a:stretch>
                  <a:fillRect l="-2183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5.] Se conmutan la primera y la segunda premisas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es-GT" sz="4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6.] Se aplica la ley del silogismo a la primera y segunda premisas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es-GT" sz="5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  <a:blipFill>
                <a:blip r:embed="rId3"/>
                <a:stretch>
                  <a:fillRect l="-1272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ECCA759A-289F-4498-96BC-E67D274AB2EB}"/>
              </a:ext>
            </a:extLst>
          </p:cNvPr>
          <p:cNvSpPr/>
          <p:nvPr/>
        </p:nvSpPr>
        <p:spPr>
          <a:xfrm>
            <a:off x="3746250" y="4432050"/>
            <a:ext cx="45719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94D79-945B-4C59-96B2-796FFC766A5F}"/>
              </a:ext>
            </a:extLst>
          </p:cNvPr>
          <p:cNvSpPr txBox="1"/>
          <p:nvPr/>
        </p:nvSpPr>
        <p:spPr>
          <a:xfrm>
            <a:off x="3906522" y="4390571"/>
            <a:ext cx="119714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la ley del silogismo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738E850-48B0-411C-AF5B-91C67B0B700C}"/>
              </a:ext>
            </a:extLst>
          </p:cNvPr>
          <p:cNvSpPr/>
          <p:nvPr/>
        </p:nvSpPr>
        <p:spPr>
          <a:xfrm>
            <a:off x="9680470" y="4303098"/>
            <a:ext cx="45719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A9C8-568E-443D-8E84-91470F10CAAC}"/>
              </a:ext>
            </a:extLst>
          </p:cNvPr>
          <p:cNvSpPr txBox="1"/>
          <p:nvPr/>
        </p:nvSpPr>
        <p:spPr>
          <a:xfrm>
            <a:off x="9840742" y="4261619"/>
            <a:ext cx="119714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la ley del silogismo</a:t>
            </a:r>
          </a:p>
        </p:txBody>
      </p:sp>
    </p:spTree>
    <p:extLst>
      <p:ext uri="{BB962C8B-B14F-4D97-AF65-F5344CB8AC3E}">
        <p14:creationId xmlns:p14="http://schemas.microsoft.com/office/powerpoint/2010/main" val="22666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sz="2800" dirty="0">
                    <a:solidFill>
                      <a:schemeClr val="tx1"/>
                    </a:solidFill>
                  </a:rPr>
                  <a:t>Ejemplo 2 </a:t>
                </a:r>
                <a:r>
                  <a:rPr lang="es-GT" sz="1800" dirty="0">
                    <a:solidFill>
                      <a:schemeClr val="tx1"/>
                    </a:solidFill>
                  </a:rPr>
                  <a:t>continuación…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es-GT" sz="6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7.] Se aplica la identidad No. 1 (</a:t>
                </a: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⇔~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) a la primera premisa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es-GT" sz="6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GT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es-GT" sz="6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GT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  <a:blipFill>
                <a:blip r:embed="rId2"/>
                <a:stretch>
                  <a:fillRect l="-2183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Sea  </a:t>
                </a:r>
                <a14:m>
                  <m:oMath xmlns:m="http://schemas.openxmlformats.org/officeDocument/2006/math"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=~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 entonces se tiene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Se ha demostrado que la implicación planteada originalmente se reduce a una tautología, por lo cual el argumento es </a:t>
                </a:r>
                <a:r>
                  <a:rPr lang="es-GT">
                    <a:solidFill>
                      <a:schemeClr val="tx1"/>
                    </a:solidFill>
                  </a:rPr>
                  <a:t>válido.</a:t>
                </a: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También se pudo haber aplicado directamente la regla del dilema constructivo, y establecer que por la misma el argumento es válido.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  <a:blipFill>
                <a:blip r:embed="rId3"/>
                <a:stretch>
                  <a:fillRect l="-1272" t="-501" r="-115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AE3F428E-1A37-41AD-821B-01343F247466}"/>
              </a:ext>
            </a:extLst>
          </p:cNvPr>
          <p:cNvSpPr/>
          <p:nvPr/>
        </p:nvSpPr>
        <p:spPr>
          <a:xfrm>
            <a:off x="3729223" y="2912384"/>
            <a:ext cx="45719" cy="369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B5ED1-80B1-47A4-9B95-1C99DF93F19A}"/>
              </a:ext>
            </a:extLst>
          </p:cNvPr>
          <p:cNvSpPr txBox="1"/>
          <p:nvPr/>
        </p:nvSpPr>
        <p:spPr>
          <a:xfrm>
            <a:off x="3774942" y="2835440"/>
            <a:ext cx="16016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Identidad No.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735B-E47F-DF99-E86E-31C5CEB5AC9B}"/>
                  </a:ext>
                </a:extLst>
              </p:cNvPr>
              <p:cNvSpPr txBox="1"/>
              <p:nvPr/>
            </p:nvSpPr>
            <p:spPr>
              <a:xfrm>
                <a:off x="9556704" y="5209915"/>
                <a:ext cx="2069238" cy="13542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es-GT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s-GT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735B-E47F-DF99-E86E-31C5CEB5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04" y="5209915"/>
                <a:ext cx="2069238" cy="1354217"/>
              </a:xfrm>
              <a:prstGeom prst="rect">
                <a:avLst/>
              </a:prstGeom>
              <a:blipFill>
                <a:blip r:embed="rId4"/>
                <a:stretch>
                  <a:fillRect b="-13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BDC1C-C684-E05D-B125-895A030545E7}"/>
                  </a:ext>
                </a:extLst>
              </p:cNvPr>
              <p:cNvSpPr txBox="1"/>
              <p:nvPr/>
            </p:nvSpPr>
            <p:spPr>
              <a:xfrm>
                <a:off x="6945084" y="5278216"/>
                <a:ext cx="1981200" cy="121334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BDC1C-C684-E05D-B125-895A0305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84" y="5278216"/>
                <a:ext cx="1981200" cy="1213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9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3"/>
            <a:ext cx="10018713" cy="827985"/>
          </a:xfrm>
        </p:spPr>
        <p:txBody>
          <a:bodyPr>
            <a:normAutofit/>
          </a:bodyPr>
          <a:lstStyle/>
          <a:p>
            <a:r>
              <a:rPr lang="es-GT" dirty="0"/>
              <a:t>IMPLICACIÓN LÓGICA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16259"/>
                <a:ext cx="10018713" cy="4833984"/>
              </a:xfrm>
            </p:spPr>
            <p:txBody>
              <a:bodyPr anchor="t" anchorCtr="0"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>
                    <a:solidFill>
                      <a:schemeClr val="tx1"/>
                    </a:solidFill>
                  </a:rPr>
                  <a:t>Un argumento de la forma:</a:t>
                </a:r>
              </a:p>
              <a:p>
                <a:pPr marL="0" indent="0" algn="just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Es válido si el resultado de la implicación anterior es una tautología, y se escribe:</a:t>
                </a:r>
              </a:p>
              <a:p>
                <a:pPr marL="0" indent="0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G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sz="2000" dirty="0">
                    <a:solidFill>
                      <a:schemeClr val="tx1"/>
                    </a:solidFill>
                  </a:rPr>
                  <a:t>Y se lee: “Las premisas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GT" sz="2000" dirty="0">
                    <a:solidFill>
                      <a:schemeClr val="tx1"/>
                    </a:solidFill>
                  </a:rPr>
                  <a:t> implican lógicamente a la conclusión </a:t>
                </a: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2000" dirty="0">
                    <a:solidFill>
                      <a:schemeClr val="tx1"/>
                    </a:solidFill>
                  </a:rPr>
                  <a:t>”.</a:t>
                </a:r>
              </a:p>
              <a:p>
                <a:pPr marL="0" indent="0" algn="ctr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16259"/>
                <a:ext cx="10018713" cy="4833984"/>
              </a:xfrm>
              <a:blipFill>
                <a:blip r:embed="rId2"/>
                <a:stretch>
                  <a:fillRect l="-608" t="-75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92077483-B284-4200-B909-6C6DAFA5DC1C}"/>
              </a:ext>
            </a:extLst>
          </p:cNvPr>
          <p:cNvSpPr/>
          <p:nvPr/>
        </p:nvSpPr>
        <p:spPr>
          <a:xfrm>
            <a:off x="5655211" y="1631851"/>
            <a:ext cx="1885072" cy="82798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6766"/>
              <a:gd name="adj8" fmla="val 1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/>
              <a:t>Premisas unidas con conectivos AND</a:t>
            </a:r>
            <a:endParaRPr lang="es-GT" dirty="0"/>
          </a:p>
        </p:txBody>
      </p:sp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D944C31F-D3B0-4D77-A970-C6C68177CF0D}"/>
              </a:ext>
            </a:extLst>
          </p:cNvPr>
          <p:cNvSpPr/>
          <p:nvPr/>
        </p:nvSpPr>
        <p:spPr>
          <a:xfrm>
            <a:off x="8353863" y="1904112"/>
            <a:ext cx="1434905" cy="42203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9630"/>
              <a:gd name="adj8" fmla="val -28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/>
              <a:t>Conclusión</a:t>
            </a:r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24B77D18-DBDA-47B9-A700-031E2B21409B}"/>
              </a:ext>
            </a:extLst>
          </p:cNvPr>
          <p:cNvSpPr/>
          <p:nvPr/>
        </p:nvSpPr>
        <p:spPr>
          <a:xfrm>
            <a:off x="8646939" y="3935451"/>
            <a:ext cx="1434905" cy="763173"/>
          </a:xfrm>
          <a:prstGeom prst="borderCallout3">
            <a:avLst>
              <a:gd name="adj1" fmla="val 18750"/>
              <a:gd name="adj2" fmla="val -8333"/>
              <a:gd name="adj3" fmla="val 5693"/>
              <a:gd name="adj4" fmla="val -26471"/>
              <a:gd name="adj5" fmla="val 22627"/>
              <a:gd name="adj6" fmla="val -53922"/>
              <a:gd name="adj7" fmla="val 54530"/>
              <a:gd name="adj8" fmla="val -69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/>
              <a:t>Signo de implicación lógica</a:t>
            </a:r>
          </a:p>
        </p:txBody>
      </p:sp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7758"/>
            <a:ext cx="10018713" cy="731916"/>
          </a:xfrm>
        </p:spPr>
        <p:txBody>
          <a:bodyPr>
            <a:normAutofit/>
          </a:bodyPr>
          <a:lstStyle/>
          <a:p>
            <a:r>
              <a:rPr lang="es-GT" dirty="0"/>
              <a:t>REGLAS DE INFERENCIA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35314"/>
                <a:ext cx="10018713" cy="5287816"/>
              </a:xfrm>
            </p:spPr>
            <p:txBody>
              <a:bodyPr anchor="t" anchorCtr="0"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1.] </a:t>
                </a:r>
                <a:r>
                  <a:rPr lang="es-GT" b="1" dirty="0">
                    <a:solidFill>
                      <a:schemeClr val="tx1"/>
                    </a:solidFill>
                  </a:rPr>
                  <a:t>MODO DE AFIRMACIÓN</a:t>
                </a:r>
                <a:r>
                  <a:rPr lang="es-GT" dirty="0">
                    <a:solidFill>
                      <a:schemeClr val="tx1"/>
                    </a:solidFill>
                  </a:rPr>
                  <a:t> (Modus pones) o Regla de la separación: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SIMBÓLICA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DE TABLA DE VERDAD</a:t>
                </a:r>
              </a:p>
              <a:p>
                <a:pPr marL="0" indent="0" algn="ctr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35314"/>
                <a:ext cx="10018713" cy="5287816"/>
              </a:xfrm>
              <a:blipFill>
                <a:blip r:embed="rId2"/>
                <a:stretch>
                  <a:fillRect l="-608" t="-57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24B77D18-DBDA-47B9-A700-031E2B21409B}"/>
              </a:ext>
            </a:extLst>
          </p:cNvPr>
          <p:cNvSpPr/>
          <p:nvPr/>
        </p:nvSpPr>
        <p:spPr>
          <a:xfrm>
            <a:off x="1797876" y="1906343"/>
            <a:ext cx="3229650" cy="739793"/>
          </a:xfrm>
          <a:prstGeom prst="borderCallout3">
            <a:avLst>
              <a:gd name="adj1" fmla="val 47277"/>
              <a:gd name="adj2" fmla="val 99955"/>
              <a:gd name="adj3" fmla="val 41854"/>
              <a:gd name="adj4" fmla="val 111751"/>
              <a:gd name="adj5" fmla="val 49304"/>
              <a:gd name="adj6" fmla="val 123155"/>
              <a:gd name="adj7" fmla="val 84633"/>
              <a:gd name="adj8" fmla="val 13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/>
              <a:t>La premisa de una fila se une con la de la siguiente fila por un conectivo AND.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22995BD-D4AA-4C7F-ABF4-D3F3D814A0EF}"/>
              </a:ext>
            </a:extLst>
          </p:cNvPr>
          <p:cNvSpPr/>
          <p:nvPr/>
        </p:nvSpPr>
        <p:spPr>
          <a:xfrm>
            <a:off x="7084536" y="2255644"/>
            <a:ext cx="45719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D48AB2B-469D-4606-98E6-17B475E73CAC}"/>
              </a:ext>
            </a:extLst>
          </p:cNvPr>
          <p:cNvSpPr/>
          <p:nvPr/>
        </p:nvSpPr>
        <p:spPr>
          <a:xfrm>
            <a:off x="7084536" y="2982303"/>
            <a:ext cx="45719" cy="369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2A42B-FF2F-4C3D-BEF2-D0A2CAE44771}"/>
              </a:ext>
            </a:extLst>
          </p:cNvPr>
          <p:cNvSpPr txBox="1"/>
          <p:nvPr/>
        </p:nvSpPr>
        <p:spPr>
          <a:xfrm>
            <a:off x="7209236" y="2381515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Premisas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41C2A-59E3-49FB-A86A-E1A468A4CE58}"/>
              </a:ext>
            </a:extLst>
          </p:cNvPr>
          <p:cNvSpPr txBox="1"/>
          <p:nvPr/>
        </p:nvSpPr>
        <p:spPr>
          <a:xfrm>
            <a:off x="7163519" y="3002636"/>
            <a:ext cx="1517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Conclusión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E9DD256D-5BCC-462F-9F2A-A3B298AB8670}"/>
              </a:ext>
            </a:extLst>
          </p:cNvPr>
          <p:cNvSpPr/>
          <p:nvPr/>
        </p:nvSpPr>
        <p:spPr>
          <a:xfrm>
            <a:off x="1797876" y="2941776"/>
            <a:ext cx="3229650" cy="369333"/>
          </a:xfrm>
          <a:prstGeom prst="borderCallout3">
            <a:avLst>
              <a:gd name="adj1" fmla="val 47277"/>
              <a:gd name="adj2" fmla="val 99955"/>
              <a:gd name="adj3" fmla="val 41854"/>
              <a:gd name="adj4" fmla="val 111751"/>
              <a:gd name="adj5" fmla="val 45987"/>
              <a:gd name="adj6" fmla="val 121731"/>
              <a:gd name="adj7" fmla="val 60578"/>
              <a:gd name="adj8" fmla="val 139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/>
              <a:t>Símbolo por lo tanto o implicación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2B772AC-8EEB-47EB-8C8E-7AB495ADB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116947"/>
                  </p:ext>
                </p:extLst>
              </p:nvPr>
            </p:nvGraphicFramePr>
            <p:xfrm>
              <a:off x="2890521" y="4721442"/>
              <a:ext cx="69770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97">
                      <a:extLst>
                        <a:ext uri="{9D8B030D-6E8A-4147-A177-3AD203B41FA5}">
                          <a16:colId xmlns:a16="http://schemas.microsoft.com/office/drawing/2014/main" val="1215758251"/>
                        </a:ext>
                      </a:extLst>
                    </a:gridCol>
                    <a:gridCol w="922108">
                      <a:extLst>
                        <a:ext uri="{9D8B030D-6E8A-4147-A177-3AD203B41FA5}">
                          <a16:colId xmlns:a16="http://schemas.microsoft.com/office/drawing/2014/main" val="850759731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703472590"/>
                        </a:ext>
                      </a:extLst>
                    </a:gridCol>
                    <a:gridCol w="1802301">
                      <a:extLst>
                        <a:ext uri="{9D8B030D-6E8A-4147-A177-3AD203B41FA5}">
                          <a16:colId xmlns:a16="http://schemas.microsoft.com/office/drawing/2014/main" val="3018514989"/>
                        </a:ext>
                      </a:extLst>
                    </a:gridCol>
                    <a:gridCol w="2284747">
                      <a:extLst>
                        <a:ext uri="{9D8B030D-6E8A-4147-A177-3AD203B41FA5}">
                          <a16:colId xmlns:a16="http://schemas.microsoft.com/office/drawing/2014/main" val="2022338536"/>
                        </a:ext>
                      </a:extLst>
                    </a:gridCol>
                  </a:tblGrid>
                  <a:tr h="19423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GT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G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G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G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s-G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G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s-G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G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G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G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s-G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G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s-G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s-G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GT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G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0527355"/>
                      </a:ext>
                    </a:extLst>
                  </a:tr>
                  <a:tr h="19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06465"/>
                      </a:ext>
                    </a:extLst>
                  </a:tr>
                  <a:tr h="19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577895"/>
                      </a:ext>
                    </a:extLst>
                  </a:tr>
                  <a:tr h="19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566263"/>
                      </a:ext>
                    </a:extLst>
                  </a:tr>
                  <a:tr h="19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564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2B772AC-8EEB-47EB-8C8E-7AB495ADB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116947"/>
                  </p:ext>
                </p:extLst>
              </p:nvPr>
            </p:nvGraphicFramePr>
            <p:xfrm>
              <a:off x="2890521" y="4721442"/>
              <a:ext cx="69770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97">
                      <a:extLst>
                        <a:ext uri="{9D8B030D-6E8A-4147-A177-3AD203B41FA5}">
                          <a16:colId xmlns:a16="http://schemas.microsoft.com/office/drawing/2014/main" val="1215758251"/>
                        </a:ext>
                      </a:extLst>
                    </a:gridCol>
                    <a:gridCol w="922108">
                      <a:extLst>
                        <a:ext uri="{9D8B030D-6E8A-4147-A177-3AD203B41FA5}">
                          <a16:colId xmlns:a16="http://schemas.microsoft.com/office/drawing/2014/main" val="850759731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703472590"/>
                        </a:ext>
                      </a:extLst>
                    </a:gridCol>
                    <a:gridCol w="1802301">
                      <a:extLst>
                        <a:ext uri="{9D8B030D-6E8A-4147-A177-3AD203B41FA5}">
                          <a16:colId xmlns:a16="http://schemas.microsoft.com/office/drawing/2014/main" val="3018514989"/>
                        </a:ext>
                      </a:extLst>
                    </a:gridCol>
                    <a:gridCol w="2284747">
                      <a:extLst>
                        <a:ext uri="{9D8B030D-6E8A-4147-A177-3AD203B41FA5}">
                          <a16:colId xmlns:a16="http://schemas.microsoft.com/office/drawing/2014/main" val="20223385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694" t="-1667" r="-69791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6026" t="-1667" r="-56556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65363" t="-1667" r="-377095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60473" t="-1667" r="-1280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205600" t="-1667" r="-1067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527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064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577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5662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564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CA3884FC-4B9A-4D17-9F37-68AE671E05C5}"/>
              </a:ext>
            </a:extLst>
          </p:cNvPr>
          <p:cNvSpPr/>
          <p:nvPr/>
        </p:nvSpPr>
        <p:spPr>
          <a:xfrm>
            <a:off x="10556296" y="5141099"/>
            <a:ext cx="1434905" cy="763173"/>
          </a:xfrm>
          <a:prstGeom prst="borderCallout3">
            <a:avLst>
              <a:gd name="adj1" fmla="val 18750"/>
              <a:gd name="adj2" fmla="val -8333"/>
              <a:gd name="adj3" fmla="val 5693"/>
              <a:gd name="adj4" fmla="val -26471"/>
              <a:gd name="adj5" fmla="val 22627"/>
              <a:gd name="adj6" fmla="val -53922"/>
              <a:gd name="adj7" fmla="val 90665"/>
              <a:gd name="adj8" fmla="val -108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/>
              <a:t>Tautología (Todos 1’s)</a:t>
            </a:r>
          </a:p>
        </p:txBody>
      </p:sp>
    </p:spTree>
    <p:extLst>
      <p:ext uri="{BB962C8B-B14F-4D97-AF65-F5344CB8AC3E}">
        <p14:creationId xmlns:p14="http://schemas.microsoft.com/office/powerpoint/2010/main" val="295608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64457"/>
                <a:ext cx="10018713" cy="6085785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Ejemplo: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Martín come mantequilla de maní.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Si Martín come mantequilla de maní se enfermará.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Por lo tanto, Martín se enfermará.</a:t>
                </a:r>
              </a:p>
              <a:p>
                <a:pPr marL="0" indent="0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2.] </a:t>
                </a:r>
                <a:r>
                  <a:rPr lang="es-GT" b="1" dirty="0">
                    <a:solidFill>
                      <a:schemeClr val="tx1"/>
                    </a:solidFill>
                  </a:rPr>
                  <a:t>LEY DEL SILOGISMO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3.] </a:t>
                </a:r>
                <a:r>
                  <a:rPr lang="es-GT" b="1" dirty="0">
                    <a:solidFill>
                      <a:schemeClr val="tx1"/>
                    </a:solidFill>
                  </a:rPr>
                  <a:t>MODUS TOLLENS</a:t>
                </a:r>
                <a:r>
                  <a:rPr lang="es-GT" dirty="0">
                    <a:solidFill>
                      <a:schemeClr val="tx1"/>
                    </a:solidFill>
                  </a:rPr>
                  <a:t> (Modo de negación):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64457"/>
                <a:ext cx="10018713" cy="6085785"/>
              </a:xfrm>
              <a:blipFill>
                <a:blip r:embed="rId2"/>
                <a:stretch>
                  <a:fillRect l="-608" t="-5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82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59" y="386107"/>
                <a:ext cx="5134198" cy="6085785"/>
              </a:xfrm>
            </p:spPr>
            <p:txBody>
              <a:bodyPr anchor="t" anchorCtr="0">
                <a:normAutofit lnSpcReduction="10000"/>
              </a:bodyPr>
              <a:lstStyle/>
              <a:p>
                <a:pPr marL="0" indent="0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4.]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 LA CONJUNCIÓN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5.]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DEL SILOGISMO DISYUNTIVO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6.]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 CONTRADICCIÓN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59" y="386107"/>
                <a:ext cx="5134198" cy="6085785"/>
              </a:xfrm>
              <a:blipFill>
                <a:blip r:embed="rId2"/>
                <a:stretch>
                  <a:fillRect l="-118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0857" y="386107"/>
                <a:ext cx="5900057" cy="608578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7.]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 SIMPLIFICACIÓN CONJUNTIVA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8.]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 AMPLIFICACIÓN DISYUNTIVA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9.]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 DEMOSTRACIÓN CONDICIONAL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s-G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G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57" y="386107"/>
                <a:ext cx="5900057" cy="6085785"/>
              </a:xfrm>
              <a:prstGeom prst="rect">
                <a:avLst/>
              </a:prstGeom>
              <a:blipFill>
                <a:blip r:embed="rId3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8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10.]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 DEMOSTRACIÓN POR CASOS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11.]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DEL DILEMA CONSTRUCTIVO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es-GT" sz="3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  <a:blipFill>
                <a:blip r:embed="rId2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es-GT" sz="10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12.] </a:t>
                </a:r>
                <a:r>
                  <a:rPr lang="es-GT" b="1" dirty="0">
                    <a:solidFill>
                      <a:schemeClr val="tx1"/>
                    </a:solidFill>
                  </a:rPr>
                  <a:t>REGLA DEL DILEMA DESTRUCTIVO</a:t>
                </a:r>
                <a:r>
                  <a:rPr lang="es-G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:r>
                  <a:rPr lang="es-GT" b="1" dirty="0">
                    <a:solidFill>
                      <a:schemeClr val="tx1"/>
                    </a:solidFill>
                  </a:rPr>
                  <a:t>FORMA TABULAR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s-GT" sz="3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  <a:blipFill>
                <a:blip r:embed="rId3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62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sz="2800" dirty="0">
                    <a:solidFill>
                      <a:schemeClr val="tx1"/>
                    </a:solidFill>
                  </a:rPr>
                  <a:t>Ejemplo 1</a:t>
                </a: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Demostrar que el siguiente argumento es válido.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s-G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1.] Se aplica la ley del silogismo a la segunda y tercera premisas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s-G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  <a:blipFill>
                <a:blip r:embed="rId2"/>
                <a:stretch>
                  <a:fillRect l="-2183" t="-10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s-G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2.] Se aplica la identidad No. 2 (</a:t>
                </a: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⇔~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) a la primera premisa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s-G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s-GT" sz="3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s-G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s-GT" sz="4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  <a:blipFill>
                <a:blip r:embed="rId3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ECCA759A-289F-4498-96BC-E67D274AB2EB}"/>
              </a:ext>
            </a:extLst>
          </p:cNvPr>
          <p:cNvSpPr/>
          <p:nvPr/>
        </p:nvSpPr>
        <p:spPr>
          <a:xfrm>
            <a:off x="3746250" y="4544591"/>
            <a:ext cx="45719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94D79-945B-4C59-96B2-796FFC766A5F}"/>
              </a:ext>
            </a:extLst>
          </p:cNvPr>
          <p:cNvSpPr txBox="1"/>
          <p:nvPr/>
        </p:nvSpPr>
        <p:spPr>
          <a:xfrm>
            <a:off x="3906522" y="4517180"/>
            <a:ext cx="119714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la Ley del silogismo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7484A8F-4863-4995-BA70-5783D6E5C9E0}"/>
              </a:ext>
            </a:extLst>
          </p:cNvPr>
          <p:cNvSpPr/>
          <p:nvPr/>
        </p:nvSpPr>
        <p:spPr>
          <a:xfrm>
            <a:off x="9769679" y="2361976"/>
            <a:ext cx="45719" cy="369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4E30B-5563-4511-8C52-438CF5CDF937}"/>
              </a:ext>
            </a:extLst>
          </p:cNvPr>
          <p:cNvSpPr txBox="1"/>
          <p:nvPr/>
        </p:nvSpPr>
        <p:spPr>
          <a:xfrm>
            <a:off x="9815398" y="2285032"/>
            <a:ext cx="16016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Identidad No. 2</a:t>
            </a:r>
          </a:p>
        </p:txBody>
      </p:sp>
    </p:spTree>
    <p:extLst>
      <p:ext uri="{BB962C8B-B14F-4D97-AF65-F5344CB8AC3E}">
        <p14:creationId xmlns:p14="http://schemas.microsoft.com/office/powerpoint/2010/main" val="321547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sz="2800" dirty="0">
                    <a:solidFill>
                      <a:schemeClr val="tx1"/>
                    </a:solidFill>
                  </a:rPr>
                  <a:t>Ejemplo 1 </a:t>
                </a:r>
                <a:r>
                  <a:rPr lang="es-GT" sz="1800" dirty="0">
                    <a:solidFill>
                      <a:schemeClr val="tx1"/>
                    </a:solidFill>
                  </a:rPr>
                  <a:t>continuación…</a:t>
                </a:r>
                <a:endParaRPr lang="es-GT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3.] Se aplica la ley del silogismo a la primera y segunda premisas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s-G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s-G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s-GT" sz="4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Sea  </a:t>
                </a:r>
                <a14:m>
                  <m:oMath xmlns:m="http://schemas.openxmlformats.org/officeDocument/2006/math"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=~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 entonces se tiene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  <a:blipFill>
                <a:blip r:embed="rId2"/>
                <a:stretch>
                  <a:fillRect l="-2183" t="-10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2B5292-C74C-4ECE-9C5B-CA19D5615C4C}"/>
              </a:ext>
            </a:extLst>
          </p:cNvPr>
          <p:cNvSpPr txBox="1">
            <a:spLocks/>
          </p:cNvSpPr>
          <p:nvPr/>
        </p:nvSpPr>
        <p:spPr>
          <a:xfrm>
            <a:off x="6574970" y="386107"/>
            <a:ext cx="5275943" cy="608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es-GT" dirty="0">
                <a:solidFill>
                  <a:schemeClr val="tx1"/>
                </a:solidFill>
              </a:rPr>
              <a:t>Se ha demostrado que la implicación planteada originalmente se reduce a una tautología, por lo cual el argumento es válido.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CCA759A-289F-4498-96BC-E67D274AB2EB}"/>
              </a:ext>
            </a:extLst>
          </p:cNvPr>
          <p:cNvSpPr/>
          <p:nvPr/>
        </p:nvSpPr>
        <p:spPr>
          <a:xfrm>
            <a:off x="3830656" y="1787324"/>
            <a:ext cx="45719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94D79-945B-4C59-96B2-796FFC766A5F}"/>
              </a:ext>
            </a:extLst>
          </p:cNvPr>
          <p:cNvSpPr txBox="1"/>
          <p:nvPr/>
        </p:nvSpPr>
        <p:spPr>
          <a:xfrm>
            <a:off x="3990928" y="1745845"/>
            <a:ext cx="119714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la Ley del silogismo</a:t>
            </a:r>
          </a:p>
        </p:txBody>
      </p:sp>
    </p:spTree>
    <p:extLst>
      <p:ext uri="{BB962C8B-B14F-4D97-AF65-F5344CB8AC3E}">
        <p14:creationId xmlns:p14="http://schemas.microsoft.com/office/powerpoint/2010/main" val="293710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sz="2800" dirty="0">
                    <a:solidFill>
                      <a:schemeClr val="tx1"/>
                    </a:solidFill>
                  </a:rPr>
                  <a:t>Ejemplo 2</a:t>
                </a: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Demostrar que el siguiente argumento es válido.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G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1.] Se aplica la identidad No. 2 (</a:t>
                </a: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⇔~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) a la primera premisa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58" y="386107"/>
                <a:ext cx="5584141" cy="6085785"/>
              </a:xfrm>
              <a:blipFill>
                <a:blip r:embed="rId2"/>
                <a:stretch>
                  <a:fillRect l="-2183" t="-10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2.] Se aplica la identidad No. 1 (</a:t>
                </a: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⇔~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) a la tercera premisa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3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3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GT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sz="4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s-GT" sz="4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62B5292-C74C-4ECE-9C5B-CA19D561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0" y="386107"/>
                <a:ext cx="5275943" cy="6085785"/>
              </a:xfrm>
              <a:prstGeom prst="rect">
                <a:avLst/>
              </a:prstGeom>
              <a:blipFill>
                <a:blip r:embed="rId3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22D8F4FE-4B9D-4649-ABBF-134827EB3216}"/>
              </a:ext>
            </a:extLst>
          </p:cNvPr>
          <p:cNvSpPr/>
          <p:nvPr/>
        </p:nvSpPr>
        <p:spPr>
          <a:xfrm>
            <a:off x="3813631" y="3973952"/>
            <a:ext cx="45719" cy="369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9E44F-28CC-4CF3-8C4F-5E5FBB100E14}"/>
              </a:ext>
            </a:extLst>
          </p:cNvPr>
          <p:cNvSpPr txBox="1"/>
          <p:nvPr/>
        </p:nvSpPr>
        <p:spPr>
          <a:xfrm>
            <a:off x="3905069" y="3897008"/>
            <a:ext cx="16016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Identidad No.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B4A7C5F-6A51-4CD7-9DB3-3A958D9C4F51}"/>
              </a:ext>
            </a:extLst>
          </p:cNvPr>
          <p:cNvSpPr/>
          <p:nvPr/>
        </p:nvSpPr>
        <p:spPr>
          <a:xfrm>
            <a:off x="9761921" y="3449672"/>
            <a:ext cx="45719" cy="369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5E331-A829-445E-BB92-124DFA7DA79F}"/>
              </a:ext>
            </a:extLst>
          </p:cNvPr>
          <p:cNvSpPr txBox="1"/>
          <p:nvPr/>
        </p:nvSpPr>
        <p:spPr>
          <a:xfrm>
            <a:off x="9807640" y="3372728"/>
            <a:ext cx="16016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GT" sz="1400" dirty="0"/>
              <a:t>Aplicar Identidad No. 1</a:t>
            </a:r>
          </a:p>
        </p:txBody>
      </p:sp>
    </p:spTree>
    <p:extLst>
      <p:ext uri="{BB962C8B-B14F-4D97-AF65-F5344CB8AC3E}">
        <p14:creationId xmlns:p14="http://schemas.microsoft.com/office/powerpoint/2010/main" val="23482020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928</Words>
  <Application>Microsoft Office PowerPoint</Application>
  <PresentationFormat>Widescreen</PresentationFormat>
  <Paragraphs>235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Century Gothic</vt:lpstr>
      <vt:lpstr>Wingdings 3</vt:lpstr>
      <vt:lpstr>Slice</vt:lpstr>
      <vt:lpstr>IMPLICACIÓN LÓGICA Y REGLAS DE INFERENCIA</vt:lpstr>
      <vt:lpstr>IMPLICACIÓN LÓGICA</vt:lpstr>
      <vt:lpstr>REGLAS DE INFERENCIA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CRECIMIENTO, DECAIMIENTO Y FECHADO POR CARBONO 14.</dc:title>
  <dc:creator>Fam Lopez Montepeque</dc:creator>
  <cp:lastModifiedBy>Mario Gustavo Lopez Hernandez</cp:lastModifiedBy>
  <cp:revision>99</cp:revision>
  <dcterms:created xsi:type="dcterms:W3CDTF">2019-08-22T17:06:54Z</dcterms:created>
  <dcterms:modified xsi:type="dcterms:W3CDTF">2022-09-07T21:22:59Z</dcterms:modified>
</cp:coreProperties>
</file>