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5444" y="1673524"/>
            <a:ext cx="3803374" cy="2420504"/>
          </a:xfrm>
        </p:spPr>
        <p:txBody>
          <a:bodyPr>
            <a:normAutofit/>
          </a:bodyPr>
          <a:lstStyle/>
          <a:p>
            <a:pPr algn="l"/>
            <a:r>
              <a:rPr lang="es-GT" sz="4000" b="1" dirty="0"/>
              <a:t>Cuantificadores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444" y="4157933"/>
            <a:ext cx="3599593" cy="1026544"/>
          </a:xfrm>
        </p:spPr>
        <p:txBody>
          <a:bodyPr>
            <a:normAutofit/>
          </a:bodyPr>
          <a:lstStyle/>
          <a:p>
            <a:pPr algn="l"/>
            <a:r>
              <a:rPr lang="es-GT" sz="2300" dirty="0">
                <a:solidFill>
                  <a:srgbClr val="5792BA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6B05-1F62-44C7-B246-8FA1871C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77" y="371061"/>
            <a:ext cx="10353762" cy="834887"/>
          </a:xfrm>
        </p:spPr>
        <p:txBody>
          <a:bodyPr>
            <a:normAutofit/>
          </a:bodyPr>
          <a:lstStyle/>
          <a:p>
            <a:pPr algn="l"/>
            <a:r>
              <a:rPr lang="es-GT" sz="4400" dirty="0"/>
              <a:t>Proposición abierta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D9182C-FBCE-45B0-8E2E-5156C1C39A5C}"/>
              </a:ext>
            </a:extLst>
          </p:cNvPr>
          <p:cNvSpPr txBox="1">
            <a:spLocks/>
          </p:cNvSpPr>
          <p:nvPr/>
        </p:nvSpPr>
        <p:spPr>
          <a:xfrm>
            <a:off x="807777" y="1205948"/>
            <a:ext cx="10353762" cy="14974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Es una frase declarativa que:</a:t>
            </a:r>
          </a:p>
          <a:p>
            <a:pPr marL="457200" indent="-457200" algn="l">
              <a:buAutoNum type="arabicPeriod"/>
            </a:pPr>
            <a:r>
              <a:rPr lang="es-GT" sz="2400" dirty="0"/>
              <a:t>Contiene una o más variables.</a:t>
            </a:r>
          </a:p>
          <a:p>
            <a:pPr marL="457200" indent="-457200" algn="l">
              <a:buAutoNum type="arabicPeriod"/>
            </a:pPr>
            <a:r>
              <a:rPr lang="es-GT" sz="2400" dirty="0"/>
              <a:t>La o las  variables adquieren ciertos valores permisibles, que hacen verdadera a la proposición, llamados “</a:t>
            </a:r>
            <a:r>
              <a:rPr lang="es-GT" sz="2400" b="1" i="1" dirty="0"/>
              <a:t>Universo</a:t>
            </a:r>
            <a:r>
              <a:rPr lang="es-GT" sz="2400" dirty="0"/>
              <a:t>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D05042E-F163-44E2-835E-8B1377E18B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777" y="2908852"/>
                <a:ext cx="10353762" cy="224624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Ejemplos:</a:t>
                </a:r>
              </a:p>
              <a:p>
                <a:pPr algn="l"/>
                <a:endParaRPr lang="es-GT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G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+7 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𝑒𝑛𝑡𝑒𝑟𝑜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GT" sz="2400" dirty="0"/>
              </a:p>
              <a:p>
                <a:pPr algn="l"/>
                <a:endParaRPr lang="es-GT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𝑚𝑒𝑟𝑜𝑠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𝑒𝑛𝑡𝑒𝑟𝑜𝑠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𝑝𝑎𝑟𝑒𝑠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GT" sz="2400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D05042E-F163-44E2-835E-8B1377E18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7" y="2908852"/>
                <a:ext cx="10353762" cy="2246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0887D2B-CCE6-4E77-8E0A-CDCBE5E2C9AF}"/>
              </a:ext>
            </a:extLst>
          </p:cNvPr>
          <p:cNvSpPr txBox="1">
            <a:spLocks/>
          </p:cNvSpPr>
          <p:nvPr/>
        </p:nvSpPr>
        <p:spPr>
          <a:xfrm>
            <a:off x="919119" y="5360505"/>
            <a:ext cx="10353762" cy="10402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Entonces es necesario cuantificar los valores permisibles.</a:t>
            </a:r>
          </a:p>
        </p:txBody>
      </p:sp>
    </p:spTree>
    <p:extLst>
      <p:ext uri="{BB962C8B-B14F-4D97-AF65-F5344CB8AC3E}">
        <p14:creationId xmlns:p14="http://schemas.microsoft.com/office/powerpoint/2010/main" val="234171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E6B05-1F62-44C7-B246-8FA1871C37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7777" y="371061"/>
                <a:ext cx="10353762" cy="8348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s-GT" sz="4400" dirty="0"/>
                  <a:t>Cuantificador existencial  (</a:t>
                </a:r>
                <a14:m>
                  <m:oMath xmlns:m="http://schemas.openxmlformats.org/officeDocument/2006/math">
                    <m:r>
                      <a:rPr lang="es-GT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s-GT" sz="44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E6B05-1F62-44C7-B246-8FA1871C3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7777" y="371061"/>
                <a:ext cx="10353762" cy="8348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AED9182C-FBCE-45B0-8E2E-5156C1C39A5C}"/>
              </a:ext>
            </a:extLst>
          </p:cNvPr>
          <p:cNvSpPr txBox="1">
            <a:spLocks/>
          </p:cNvSpPr>
          <p:nvPr/>
        </p:nvSpPr>
        <p:spPr>
          <a:xfrm>
            <a:off x="696435" y="1643271"/>
            <a:ext cx="10353762" cy="8348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El cuantificador existencial se lee de la siguiente manera: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C0A73C-A765-4893-9D7A-6A7293BA1921}"/>
                  </a:ext>
                </a:extLst>
              </p:cNvPr>
              <p:cNvSpPr txBox="1"/>
              <p:nvPr/>
            </p:nvSpPr>
            <p:spPr>
              <a:xfrm>
                <a:off x="3619203" y="3056882"/>
                <a:ext cx="47309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𝐸𝑥𝑖𝑠𝑡𝑒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𝑡𝑎𝑙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C0A73C-A765-4893-9D7A-6A7293BA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03" y="3056882"/>
                <a:ext cx="473091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3C1821-6292-4948-99E2-4FC0276021B6}"/>
                  </a:ext>
                </a:extLst>
              </p:cNvPr>
              <p:cNvSpPr txBox="1"/>
              <p:nvPr/>
            </p:nvSpPr>
            <p:spPr>
              <a:xfrm>
                <a:off x="3619203" y="4266144"/>
                <a:ext cx="5079276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𝐸𝑥𝑖𝑠𝑡𝑒𝑛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𝑡𝑎𝑙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3C1821-6292-4948-99E2-4FC027602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03" y="4266144"/>
                <a:ext cx="5079276" cy="531299"/>
              </a:xfrm>
              <a:prstGeom prst="rect">
                <a:avLst/>
              </a:prstGeom>
              <a:blipFill>
                <a:blip r:embed="rId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3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E6B05-1F62-44C7-B246-8FA1871C37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7777" y="371061"/>
                <a:ext cx="10353762" cy="8348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s-GT" sz="4400" dirty="0"/>
                  <a:t>Cuantificador universal  (</a:t>
                </a:r>
                <a14:m>
                  <m:oMath xmlns:m="http://schemas.openxmlformats.org/officeDocument/2006/math">
                    <m:r>
                      <a:rPr lang="es-GT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s-GT" sz="44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BE6B05-1F62-44C7-B246-8FA1871C3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7777" y="371061"/>
                <a:ext cx="10353762" cy="8348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AED9182C-FBCE-45B0-8E2E-5156C1C39A5C}"/>
              </a:ext>
            </a:extLst>
          </p:cNvPr>
          <p:cNvSpPr txBox="1">
            <a:spLocks/>
          </p:cNvSpPr>
          <p:nvPr/>
        </p:nvSpPr>
        <p:spPr>
          <a:xfrm>
            <a:off x="696435" y="1643271"/>
            <a:ext cx="10353762" cy="8348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2400" dirty="0"/>
              <a:t>El cuantificador universal se lee de la siguiente manera: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C0A73C-A765-4893-9D7A-6A7293BA1921}"/>
                  </a:ext>
                </a:extLst>
              </p:cNvPr>
              <p:cNvSpPr txBox="1"/>
              <p:nvPr/>
            </p:nvSpPr>
            <p:spPr>
              <a:xfrm>
                <a:off x="3619203" y="3056882"/>
                <a:ext cx="36170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𝑃𝑎𝑟𝑎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𝑡𝑜𝑑𝑜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"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C0A73C-A765-4893-9D7A-6A7293BA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03" y="3056882"/>
                <a:ext cx="361701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3C1821-6292-4948-99E2-4FC0276021B6}"/>
                  </a:ext>
                </a:extLst>
              </p:cNvPr>
              <p:cNvSpPr txBox="1"/>
              <p:nvPr/>
            </p:nvSpPr>
            <p:spPr>
              <a:xfrm>
                <a:off x="3619203" y="4266144"/>
                <a:ext cx="4263988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𝑃𝑎𝑟𝑎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𝑡𝑜𝑑𝑜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G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"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3C1821-6292-4948-99E2-4FC027602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03" y="4266144"/>
                <a:ext cx="4263988" cy="531299"/>
              </a:xfrm>
              <a:prstGeom prst="rect">
                <a:avLst/>
              </a:prstGeom>
              <a:blipFill>
                <a:blip r:embed="rId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96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6B05-1F62-44C7-B246-8FA1871C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77" y="371061"/>
            <a:ext cx="10353762" cy="834887"/>
          </a:xfrm>
        </p:spPr>
        <p:txBody>
          <a:bodyPr>
            <a:normAutofit/>
          </a:bodyPr>
          <a:lstStyle/>
          <a:p>
            <a:pPr algn="l"/>
            <a:r>
              <a:rPr lang="es-GT" sz="4400" dirty="0"/>
              <a:t>Ejemplo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B67F5-67EF-4DBA-8FCD-93298A9FD579}"/>
                  </a:ext>
                </a:extLst>
              </p:cNvPr>
              <p:cNvSpPr txBox="1"/>
              <p:nvPr/>
            </p:nvSpPr>
            <p:spPr>
              <a:xfrm>
                <a:off x="3943117" y="1516318"/>
                <a:ext cx="32528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</a:rPr>
                            <m:t>)∧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G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B67F5-67EF-4DBA-8FCD-93298A9F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17" y="1516318"/>
                <a:ext cx="325281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C6D49B0-19BA-4B46-B2C4-F7434657A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0453" y="2319131"/>
                <a:ext cx="4445408" cy="1109869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Donde:  </a:t>
                </a:r>
                <a14:m>
                  <m:oMath xmlns:m="http://schemas.openxmlformats.org/officeDocument/2006/math">
                    <m:r>
                      <a:rPr lang="es-GT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G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s-GT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s-G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GT" sz="240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C6D49B0-19BA-4B46-B2C4-F7434657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453" y="2319131"/>
                <a:ext cx="4445408" cy="1109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C65CA55-3F4E-4C40-A3A3-FF322321C5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815" y="3616717"/>
                <a:ext cx="2758116" cy="110986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s-GT" sz="2400" dirty="0"/>
                  <a:t>Entonces: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GT" sz="2400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C65CA55-3F4E-4C40-A3A3-FF322321C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15" y="3616717"/>
                <a:ext cx="2758116" cy="1109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7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6B05-1F62-44C7-B246-8FA1871C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77" y="371061"/>
            <a:ext cx="10353762" cy="834887"/>
          </a:xfrm>
        </p:spPr>
        <p:txBody>
          <a:bodyPr>
            <a:normAutofit/>
          </a:bodyPr>
          <a:lstStyle/>
          <a:p>
            <a:pPr algn="l"/>
            <a:r>
              <a:rPr lang="es-GT" sz="4400" dirty="0"/>
              <a:t>Ejemplo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B67F5-67EF-4DBA-8FCD-93298A9FD579}"/>
                  </a:ext>
                </a:extLst>
              </p:cNvPr>
              <p:cNvSpPr txBox="1"/>
              <p:nvPr/>
            </p:nvSpPr>
            <p:spPr>
              <a:xfrm>
                <a:off x="3943117" y="1821118"/>
                <a:ext cx="41280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G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B67F5-67EF-4DBA-8FCD-93298A9F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17" y="1821118"/>
                <a:ext cx="412805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C6D49B0-19BA-4B46-B2C4-F7434657A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9608" y="2718354"/>
                <a:ext cx="2494375" cy="84648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s-GT" sz="2400" dirty="0"/>
                  <a:t>Donde: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s-GT" sz="240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C6D49B0-19BA-4B46-B2C4-F7434657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08" y="2718354"/>
                <a:ext cx="2494375" cy="846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11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D9182C-FBCE-45B0-8E2E-5156C1C39A5C}"/>
              </a:ext>
            </a:extLst>
          </p:cNvPr>
          <p:cNvSpPr txBox="1">
            <a:spLocks/>
          </p:cNvSpPr>
          <p:nvPr/>
        </p:nvSpPr>
        <p:spPr>
          <a:xfrm>
            <a:off x="1271603" y="5082208"/>
            <a:ext cx="3976258" cy="6427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GT" sz="3200" b="1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96942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{57320CCD-8C42-47BA-BE01-FAAB87CE31E2}tf11665031_win32</Template>
  <TotalTime>50</TotalTime>
  <Words>187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Nova</vt:lpstr>
      <vt:lpstr>Arial Nova Light</vt:lpstr>
      <vt:lpstr>Cambria Math</vt:lpstr>
      <vt:lpstr>Wingdings 2</vt:lpstr>
      <vt:lpstr>SlateVTI</vt:lpstr>
      <vt:lpstr>Cuantificadores</vt:lpstr>
      <vt:lpstr>Proposición abierta</vt:lpstr>
      <vt:lpstr>Cuantificador existencial  (∃)</vt:lpstr>
      <vt:lpstr>Cuantificador universal  (∀)</vt:lpstr>
      <vt:lpstr>Ejemplo 1</vt:lpstr>
      <vt:lpstr>Ejemplo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Cuantificadores</dc:title>
  <dc:creator>Mario Gustavo Lopez Hernandez</dc:creator>
  <cp:lastModifiedBy>Mario Gustavo Lopez Hernandez</cp:lastModifiedBy>
  <cp:revision>11</cp:revision>
  <dcterms:created xsi:type="dcterms:W3CDTF">2020-09-18T20:59:47Z</dcterms:created>
  <dcterms:modified xsi:type="dcterms:W3CDTF">2020-09-19T23:39:17Z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