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7191"/>
            <a:ext cx="10281859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5444" y="1673524"/>
            <a:ext cx="3803374" cy="2420504"/>
          </a:xfrm>
        </p:spPr>
        <p:txBody>
          <a:bodyPr>
            <a:normAutofit/>
          </a:bodyPr>
          <a:lstStyle/>
          <a:p>
            <a:pPr algn="l"/>
            <a:r>
              <a:rPr lang="es-GT" sz="4000" b="1" dirty="0"/>
              <a:t>Demostraciones</a:t>
            </a:r>
            <a:endParaRPr lang="es-GT" sz="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444" y="4157933"/>
            <a:ext cx="3599593" cy="1026544"/>
          </a:xfrm>
        </p:spPr>
        <p:txBody>
          <a:bodyPr>
            <a:normAutofit/>
          </a:bodyPr>
          <a:lstStyle/>
          <a:p>
            <a:pPr algn="l"/>
            <a:r>
              <a:rPr lang="es-GT" sz="2300" dirty="0">
                <a:solidFill>
                  <a:srgbClr val="5792BA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05042E-F163-44E2-835E-8B1377E18BA6}"/>
              </a:ext>
            </a:extLst>
          </p:cNvPr>
          <p:cNvSpPr txBox="1">
            <a:spLocks/>
          </p:cNvSpPr>
          <p:nvPr/>
        </p:nvSpPr>
        <p:spPr>
          <a:xfrm>
            <a:off x="807778" y="330957"/>
            <a:ext cx="10353762" cy="834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Ejemplo 5:</a:t>
            </a:r>
          </a:p>
          <a:p>
            <a:pPr algn="l"/>
            <a:endParaRPr lang="es-G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3E705-3288-46F8-98C6-B5E4B93A45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78" y="884062"/>
                <a:ext cx="9635633" cy="70966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Utilizar el método de la inducción matemática para demostrar que para </a:t>
                </a:r>
                <a14:m>
                  <m:oMath xmlns:m="http://schemas.openxmlformats.org/officeDocument/2006/math">
                    <m:r>
                      <a:rPr lang="es-G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G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G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s-G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GT" sz="2400" dirty="0"/>
                  <a:t> se cumple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3E705-3288-46F8-98C6-B5E4B93A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884062"/>
                <a:ext cx="9635633" cy="709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79112C-0B27-4D77-9A7D-614DA903851B}"/>
              </a:ext>
            </a:extLst>
          </p:cNvPr>
          <p:cNvSpPr txBox="1"/>
          <p:nvPr/>
        </p:nvSpPr>
        <p:spPr>
          <a:xfrm>
            <a:off x="697831" y="2911643"/>
            <a:ext cx="5472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1297C9-E618-436B-A0E8-78FEE94AB8B1}"/>
              </a:ext>
            </a:extLst>
          </p:cNvPr>
          <p:cNvSpPr txBox="1">
            <a:spLocks/>
          </p:cNvSpPr>
          <p:nvPr/>
        </p:nvSpPr>
        <p:spPr>
          <a:xfrm>
            <a:off x="1391808" y="2940749"/>
            <a:ext cx="4069267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Base de la inducción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2462CE-942D-46F6-8D14-48790EFEBE9F}"/>
                  </a:ext>
                </a:extLst>
              </p:cNvPr>
              <p:cNvSpPr txBox="1"/>
              <p:nvPr/>
            </p:nvSpPr>
            <p:spPr>
              <a:xfrm>
                <a:off x="3807994" y="1752967"/>
                <a:ext cx="344555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2462CE-942D-46F6-8D14-48790EFE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94" y="1752967"/>
                <a:ext cx="344555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7590DA-F460-4244-BA9E-26EDA4F25719}"/>
                  </a:ext>
                </a:extLst>
              </p:cNvPr>
              <p:cNvSpPr txBox="1"/>
              <p:nvPr/>
            </p:nvSpPr>
            <p:spPr>
              <a:xfrm>
                <a:off x="2085214" y="3761448"/>
                <a:ext cx="3891322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[1]([1]+1)(2[1]+1)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7590DA-F460-4244-BA9E-26EDA4F2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14" y="3761448"/>
                <a:ext cx="3891322" cy="778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CD0E44-57EF-4F31-8C5B-0313C6CC7A7D}"/>
                  </a:ext>
                </a:extLst>
              </p:cNvPr>
              <p:cNvSpPr txBox="1"/>
              <p:nvPr/>
            </p:nvSpPr>
            <p:spPr>
              <a:xfrm>
                <a:off x="2767773" y="4703684"/>
                <a:ext cx="1660711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(1)(2)(3)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CD0E44-57EF-4F31-8C5B-0313C6CC7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73" y="4703684"/>
                <a:ext cx="1660711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060B46-4B41-4748-B9B0-14739D3690BA}"/>
                  </a:ext>
                </a:extLst>
              </p:cNvPr>
              <p:cNvSpPr txBox="1"/>
              <p:nvPr/>
            </p:nvSpPr>
            <p:spPr>
              <a:xfrm>
                <a:off x="3092503" y="5653422"/>
                <a:ext cx="82715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060B46-4B41-4748-B9B0-14739D36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03" y="5653422"/>
                <a:ext cx="827150" cy="276999"/>
              </a:xfrm>
              <a:prstGeom prst="rect">
                <a:avLst/>
              </a:prstGeom>
              <a:blipFill>
                <a:blip r:embed="rId6"/>
                <a:stretch>
                  <a:fillRect r="-5072" b="-8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2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05042E-F163-44E2-835E-8B1377E18BA6}"/>
              </a:ext>
            </a:extLst>
          </p:cNvPr>
          <p:cNvSpPr txBox="1">
            <a:spLocks/>
          </p:cNvSpPr>
          <p:nvPr/>
        </p:nvSpPr>
        <p:spPr>
          <a:xfrm>
            <a:off x="807778" y="330957"/>
            <a:ext cx="10353762" cy="834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Ejemplo 5  continuación…</a:t>
            </a:r>
          </a:p>
          <a:p>
            <a:pPr algn="l"/>
            <a:endParaRPr lang="es-GT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112C-0B27-4D77-9A7D-614DA903851B}"/>
              </a:ext>
            </a:extLst>
          </p:cNvPr>
          <p:cNvSpPr txBox="1"/>
          <p:nvPr/>
        </p:nvSpPr>
        <p:spPr>
          <a:xfrm>
            <a:off x="723957" y="1389673"/>
            <a:ext cx="5472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1297C9-E618-436B-A0E8-78FEE94AB8B1}"/>
              </a:ext>
            </a:extLst>
          </p:cNvPr>
          <p:cNvSpPr txBox="1">
            <a:spLocks/>
          </p:cNvSpPr>
          <p:nvPr/>
        </p:nvSpPr>
        <p:spPr>
          <a:xfrm>
            <a:off x="1417934" y="1418779"/>
            <a:ext cx="4069267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Paso inductivo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E60671-1BB5-41BD-ADD5-262DE82BC598}"/>
              </a:ext>
            </a:extLst>
          </p:cNvPr>
          <p:cNvSpPr txBox="1">
            <a:spLocks/>
          </p:cNvSpPr>
          <p:nvPr/>
        </p:nvSpPr>
        <p:spPr>
          <a:xfrm>
            <a:off x="2085214" y="1921266"/>
            <a:ext cx="4069267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Hipótesis de la inducción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88E1EB-767D-4185-9281-7A0B541A4F3E}"/>
                  </a:ext>
                </a:extLst>
              </p:cNvPr>
              <p:cNvSpPr txBox="1"/>
              <p:nvPr/>
            </p:nvSpPr>
            <p:spPr>
              <a:xfrm>
                <a:off x="2723542" y="2639385"/>
                <a:ext cx="3430939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88E1EB-767D-4185-9281-7A0B541A4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42" y="2639385"/>
                <a:ext cx="3430939" cy="784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41D9B687-E093-4CED-BB1F-7C21B05CA471}"/>
              </a:ext>
            </a:extLst>
          </p:cNvPr>
          <p:cNvSpPr txBox="1">
            <a:spLocks/>
          </p:cNvSpPr>
          <p:nvPr/>
        </p:nvSpPr>
        <p:spPr>
          <a:xfrm>
            <a:off x="6557065" y="2823715"/>
            <a:ext cx="2160215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Es verdadero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B29045-846D-412A-8E3F-F87552713C32}"/>
              </a:ext>
            </a:extLst>
          </p:cNvPr>
          <p:cNvSpPr/>
          <p:nvPr/>
        </p:nvSpPr>
        <p:spPr>
          <a:xfrm>
            <a:off x="1851851" y="3989102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E0657-92C1-4402-BC59-8F92645E6228}"/>
                  </a:ext>
                </a:extLst>
              </p:cNvPr>
              <p:cNvSpPr txBox="1"/>
              <p:nvPr/>
            </p:nvSpPr>
            <p:spPr>
              <a:xfrm>
                <a:off x="2723542" y="3770390"/>
                <a:ext cx="5682197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+1]([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+1]+1)(2[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+1]+1)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E0657-92C1-4402-BC59-8F92645E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42" y="3770390"/>
                <a:ext cx="5682197" cy="784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50C782EB-154D-4374-99DD-800C7FB8D0EA}"/>
              </a:ext>
            </a:extLst>
          </p:cNvPr>
          <p:cNvSpPr txBox="1">
            <a:spLocks/>
          </p:cNvSpPr>
          <p:nvPr/>
        </p:nvSpPr>
        <p:spPr>
          <a:xfrm>
            <a:off x="8810705" y="3837084"/>
            <a:ext cx="2160215" cy="7178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Debe ser verdadero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1BD9A3-87C2-4084-AFE3-0F4410DA5953}"/>
                  </a:ext>
                </a:extLst>
              </p:cNvPr>
              <p:cNvSpPr txBox="1"/>
              <p:nvPr/>
            </p:nvSpPr>
            <p:spPr>
              <a:xfrm>
                <a:off x="3944004" y="4941724"/>
                <a:ext cx="7138173" cy="7845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1BD9A3-87C2-4084-AFE3-0F4410DA5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04" y="4941724"/>
                <a:ext cx="7138173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80E2B-FEDE-4D6B-A3AE-A4311A40B61C}"/>
                  </a:ext>
                </a:extLst>
              </p:cNvPr>
              <p:cNvSpPr txBox="1"/>
              <p:nvPr/>
            </p:nvSpPr>
            <p:spPr>
              <a:xfrm>
                <a:off x="8168032" y="445429"/>
                <a:ext cx="3445559" cy="7562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80E2B-FEDE-4D6B-A3AE-A4311A40B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032" y="445429"/>
                <a:ext cx="3445559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2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05042E-F163-44E2-835E-8B1377E18BA6}"/>
              </a:ext>
            </a:extLst>
          </p:cNvPr>
          <p:cNvSpPr txBox="1">
            <a:spLocks/>
          </p:cNvSpPr>
          <p:nvPr/>
        </p:nvSpPr>
        <p:spPr>
          <a:xfrm>
            <a:off x="807778" y="330957"/>
            <a:ext cx="10353762" cy="834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Ejemplo 5  continuación…</a:t>
            </a:r>
          </a:p>
          <a:p>
            <a:pPr algn="l"/>
            <a:endParaRPr lang="es-GT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112C-0B27-4D77-9A7D-614DA903851B}"/>
              </a:ext>
            </a:extLst>
          </p:cNvPr>
          <p:cNvSpPr txBox="1"/>
          <p:nvPr/>
        </p:nvSpPr>
        <p:spPr>
          <a:xfrm>
            <a:off x="723957" y="1389673"/>
            <a:ext cx="5472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1297C9-E618-436B-A0E8-78FEE94AB8B1}"/>
              </a:ext>
            </a:extLst>
          </p:cNvPr>
          <p:cNvSpPr txBox="1">
            <a:spLocks/>
          </p:cNvSpPr>
          <p:nvPr/>
        </p:nvSpPr>
        <p:spPr>
          <a:xfrm>
            <a:off x="1417934" y="1418779"/>
            <a:ext cx="4069267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Paso inductivo continuación…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E60671-1BB5-41BD-ADD5-262DE82BC598}"/>
              </a:ext>
            </a:extLst>
          </p:cNvPr>
          <p:cNvSpPr txBox="1">
            <a:spLocks/>
          </p:cNvSpPr>
          <p:nvPr/>
        </p:nvSpPr>
        <p:spPr>
          <a:xfrm>
            <a:off x="2085214" y="1921266"/>
            <a:ext cx="4069267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1900" dirty="0"/>
              <a:t>Pero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FEBBFE-A5A8-4EC3-93A5-3A56591CFC96}"/>
                  </a:ext>
                </a:extLst>
              </p:cNvPr>
              <p:cNvSpPr txBox="1"/>
              <p:nvPr/>
            </p:nvSpPr>
            <p:spPr>
              <a:xfrm>
                <a:off x="1750661" y="2552093"/>
                <a:ext cx="343093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s-G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FEBBFE-A5A8-4EC3-93A5-3A56591CF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61" y="2552093"/>
                <a:ext cx="3430939" cy="876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87420CE-E467-44C4-A560-675C67921D2E}"/>
              </a:ext>
            </a:extLst>
          </p:cNvPr>
          <p:cNvSpPr txBox="1">
            <a:spLocks/>
          </p:cNvSpPr>
          <p:nvPr/>
        </p:nvSpPr>
        <p:spPr>
          <a:xfrm>
            <a:off x="2173819" y="3749000"/>
            <a:ext cx="4301409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De la hipótesis de la inducción se tiene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D6039C-0ED8-45C2-92AF-F7F20D493217}"/>
                  </a:ext>
                </a:extLst>
              </p:cNvPr>
              <p:cNvSpPr txBox="1"/>
              <p:nvPr/>
            </p:nvSpPr>
            <p:spPr>
              <a:xfrm>
                <a:off x="1750660" y="4278111"/>
                <a:ext cx="452254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D6039C-0ED8-45C2-92AF-F7F20D49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60" y="4278111"/>
                <a:ext cx="4522549" cy="876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B622A9-4A66-4F7C-967F-7F739EDD5920}"/>
                  </a:ext>
                </a:extLst>
              </p:cNvPr>
              <p:cNvSpPr txBox="1"/>
              <p:nvPr/>
            </p:nvSpPr>
            <p:spPr>
              <a:xfrm>
                <a:off x="1750660" y="5439221"/>
                <a:ext cx="452254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B622A9-4A66-4F7C-967F-7F739EDD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60" y="5439221"/>
                <a:ext cx="4522549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ECF3E6-90EF-486A-8BFA-E6208BC7A515}"/>
              </a:ext>
            </a:extLst>
          </p:cNvPr>
          <p:cNvCxnSpPr>
            <a:cxnSpLocks/>
          </p:cNvCxnSpPr>
          <p:nvPr/>
        </p:nvCxnSpPr>
        <p:spPr>
          <a:xfrm>
            <a:off x="6858000" y="1044359"/>
            <a:ext cx="0" cy="527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49211B-2D76-4433-AEB4-E22657A121F5}"/>
                  </a:ext>
                </a:extLst>
              </p:cNvPr>
              <p:cNvSpPr txBox="1"/>
              <p:nvPr/>
            </p:nvSpPr>
            <p:spPr>
              <a:xfrm>
                <a:off x="7163601" y="1044359"/>
                <a:ext cx="452254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49211B-2D76-4433-AEB4-E22657A12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01" y="1044359"/>
                <a:ext cx="4522549" cy="876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E9243A-479E-4311-BC93-C01A56D4E532}"/>
                  </a:ext>
                </a:extLst>
              </p:cNvPr>
              <p:cNvSpPr txBox="1"/>
              <p:nvPr/>
            </p:nvSpPr>
            <p:spPr>
              <a:xfrm>
                <a:off x="7163600" y="2148248"/>
                <a:ext cx="452254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E9243A-479E-4311-BC93-C01A56D4E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00" y="2148248"/>
                <a:ext cx="4522549" cy="876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220836-D693-4B9F-BA82-86ADEC84BDF4}"/>
                  </a:ext>
                </a:extLst>
              </p:cNvPr>
              <p:cNvSpPr txBox="1"/>
              <p:nvPr/>
            </p:nvSpPr>
            <p:spPr>
              <a:xfrm>
                <a:off x="7163600" y="3342121"/>
                <a:ext cx="452254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G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220836-D693-4B9F-BA82-86ADEC84B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00" y="3342121"/>
                <a:ext cx="4522549" cy="87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2CA9EB-AFA8-47CB-9BB6-07294CD61202}"/>
                  </a:ext>
                </a:extLst>
              </p:cNvPr>
              <p:cNvSpPr txBox="1"/>
              <p:nvPr/>
            </p:nvSpPr>
            <p:spPr>
              <a:xfrm>
                <a:off x="7163599" y="4366391"/>
                <a:ext cx="452254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2CA9EB-AFA8-47CB-9BB6-07294CD6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99" y="4366391"/>
                <a:ext cx="4522549" cy="8769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C5BE3A-7F2E-4F6E-9189-70A64304E5AE}"/>
                  </a:ext>
                </a:extLst>
              </p:cNvPr>
              <p:cNvSpPr txBox="1"/>
              <p:nvPr/>
            </p:nvSpPr>
            <p:spPr>
              <a:xfrm>
                <a:off x="7163599" y="5414813"/>
                <a:ext cx="4522549" cy="8769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C5BE3A-7F2E-4F6E-9189-70A64304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99" y="5414813"/>
                <a:ext cx="4522549" cy="8769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5EA25B-DA5B-4530-8081-76D9271984F4}"/>
                  </a:ext>
                </a:extLst>
              </p:cNvPr>
              <p:cNvSpPr txBox="1"/>
              <p:nvPr/>
            </p:nvSpPr>
            <p:spPr>
              <a:xfrm>
                <a:off x="9430345" y="159442"/>
                <a:ext cx="2511649" cy="6101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GT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s-G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+2)(2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5EA25B-DA5B-4530-8081-76D927198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345" y="159442"/>
                <a:ext cx="2511649" cy="6101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040078-8168-4707-86F5-1503D265AC8E}"/>
                  </a:ext>
                </a:extLst>
              </p:cNvPr>
              <p:cNvSpPr txBox="1"/>
              <p:nvPr/>
            </p:nvSpPr>
            <p:spPr>
              <a:xfrm>
                <a:off x="6443639" y="159442"/>
                <a:ext cx="2666243" cy="6101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G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nary>
                        <m:naryPr>
                          <m:chr m:val="∑"/>
                          <m:ctrlPr>
                            <a:rPr lang="es-GT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s-G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s-G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040078-8168-4707-86F5-1503D265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639" y="159442"/>
                <a:ext cx="2666243" cy="6101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42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05042E-F163-44E2-835E-8B1377E18BA6}"/>
              </a:ext>
            </a:extLst>
          </p:cNvPr>
          <p:cNvSpPr txBox="1">
            <a:spLocks/>
          </p:cNvSpPr>
          <p:nvPr/>
        </p:nvSpPr>
        <p:spPr>
          <a:xfrm>
            <a:off x="807778" y="330957"/>
            <a:ext cx="10353762" cy="834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Ejemplo 5  continuación…</a:t>
            </a:r>
          </a:p>
          <a:p>
            <a:pPr algn="l"/>
            <a:endParaRPr lang="es-GT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112C-0B27-4D77-9A7D-614DA903851B}"/>
              </a:ext>
            </a:extLst>
          </p:cNvPr>
          <p:cNvSpPr txBox="1"/>
          <p:nvPr/>
        </p:nvSpPr>
        <p:spPr>
          <a:xfrm>
            <a:off x="723957" y="1389673"/>
            <a:ext cx="5472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C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1297C9-E618-436B-A0E8-78FEE94AB8B1}"/>
              </a:ext>
            </a:extLst>
          </p:cNvPr>
          <p:cNvSpPr txBox="1">
            <a:spLocks/>
          </p:cNvSpPr>
          <p:nvPr/>
        </p:nvSpPr>
        <p:spPr>
          <a:xfrm>
            <a:off x="1417934" y="1418779"/>
            <a:ext cx="4069267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Conclusión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ECF3E6-90EF-486A-8BFA-E6208BC7A515}"/>
              </a:ext>
            </a:extLst>
          </p:cNvPr>
          <p:cNvCxnSpPr>
            <a:cxnSpLocks/>
          </p:cNvCxnSpPr>
          <p:nvPr/>
        </p:nvCxnSpPr>
        <p:spPr>
          <a:xfrm>
            <a:off x="8470231" y="1165846"/>
            <a:ext cx="0" cy="527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DAD6DD-8D5F-4EA9-B2DF-C1599D5ECA63}"/>
                  </a:ext>
                </a:extLst>
              </p:cNvPr>
              <p:cNvSpPr txBox="1"/>
              <p:nvPr/>
            </p:nvSpPr>
            <p:spPr>
              <a:xfrm>
                <a:off x="2300004" y="2474876"/>
                <a:ext cx="3796617" cy="7562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nary>
                        <m:naryPr>
                          <m:chr m:val="∑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G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DAD6DD-8D5F-4EA9-B2DF-C1599D5E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04" y="2474876"/>
                <a:ext cx="379661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B1DE1-E18D-4B98-8D1F-ADEC727EDE53}"/>
                  </a:ext>
                </a:extLst>
              </p:cNvPr>
              <p:cNvSpPr txBox="1"/>
              <p:nvPr/>
            </p:nvSpPr>
            <p:spPr>
              <a:xfrm>
                <a:off x="2300004" y="3442226"/>
                <a:ext cx="386483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GT" sz="1800" dirty="0"/>
                  <a:t>Es verdadera para todo </a:t>
                </a: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GT" sz="1800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B1DE1-E18D-4B98-8D1F-ADEC727ED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04" y="3442226"/>
                <a:ext cx="3864830" cy="369332"/>
              </a:xfrm>
              <a:prstGeom prst="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1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D9182C-FBCE-45B0-8E2E-5156C1C39A5C}"/>
              </a:ext>
            </a:extLst>
          </p:cNvPr>
          <p:cNvSpPr txBox="1">
            <a:spLocks/>
          </p:cNvSpPr>
          <p:nvPr/>
        </p:nvSpPr>
        <p:spPr>
          <a:xfrm>
            <a:off x="919119" y="298174"/>
            <a:ext cx="10353762" cy="8348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3200" b="1" dirty="0"/>
              <a:t>Método exhaustivo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D05042E-F163-44E2-835E-8B1377E18B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119" y="2352261"/>
                <a:ext cx="10353762" cy="432683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Ejemplo 1:</a:t>
                </a:r>
              </a:p>
              <a:p>
                <a:pPr algn="l"/>
                <a:endParaRPr lang="es-GT" sz="2400" dirty="0"/>
              </a:p>
              <a:p>
                <a:pPr algn="l"/>
                <a:r>
                  <a:rPr lang="es-GT" sz="2400" dirty="0"/>
                  <a:t>Dado el conjunto    </a:t>
                </a:r>
                <a14:m>
                  <m:oMath xmlns:m="http://schemas.openxmlformats.org/officeDocument/2006/math"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400" b="0" i="1" smtClean="0">
                            <a:latin typeface="Cambria Math" panose="02040503050406030204" pitchFamily="18" charset="0"/>
                          </a:rPr>
                          <m:t>2, 4, 6, 8,10</m:t>
                        </m:r>
                      </m:e>
                    </m:d>
                  </m:oMath>
                </a14:m>
                <a:endParaRPr lang="es-GT" sz="2400" dirty="0"/>
              </a:p>
              <a:p>
                <a:pPr algn="l"/>
                <a:r>
                  <a:rPr lang="es-GT" sz="2400" b="0" dirty="0"/>
                  <a:t>Demostrar si los elementos de </a:t>
                </a:r>
                <a14:m>
                  <m:oMath xmlns:m="http://schemas.openxmlformats.org/officeDocument/2006/math">
                    <m:r>
                      <a:rPr lang="es-GT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GT" sz="2400" b="0" dirty="0"/>
                  <a:t> pueden representarse por la suma de, como máximo, 3 números cuadrados perfectos.</a:t>
                </a:r>
              </a:p>
              <a:p>
                <a:pPr algn="l"/>
                <a:endParaRPr lang="es-GT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=1+1</m:t>
                      </m:r>
                    </m:oMath>
                  </m:oMathPara>
                </a14:m>
                <a:endParaRPr lang="es-G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4=4</m:t>
                      </m:r>
                    </m:oMath>
                  </m:oMathPara>
                </a14:m>
                <a:endParaRPr lang="es-G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6=4+1+1</m:t>
                      </m:r>
                    </m:oMath>
                  </m:oMathPara>
                </a14:m>
                <a:endParaRPr lang="es-G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8=4+4</m:t>
                      </m:r>
                    </m:oMath>
                  </m:oMathPara>
                </a14:m>
                <a:endParaRPr lang="es-G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10=9+1</m:t>
                      </m:r>
                    </m:oMath>
                  </m:oMathPara>
                </a14:m>
                <a:endParaRPr lang="es-GT" sz="2400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D05042E-F163-44E2-835E-8B1377E18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9" y="2352261"/>
                <a:ext cx="10353762" cy="4326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0887D2B-CCE6-4E77-8E0A-CDCBE5E2C9AF}"/>
              </a:ext>
            </a:extLst>
          </p:cNvPr>
          <p:cNvSpPr txBox="1">
            <a:spLocks/>
          </p:cNvSpPr>
          <p:nvPr/>
        </p:nvSpPr>
        <p:spPr>
          <a:xfrm>
            <a:off x="919119" y="1133062"/>
            <a:ext cx="10353762" cy="12191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En este método se verifican todos los casos individuales.</a:t>
            </a:r>
          </a:p>
          <a:p>
            <a:pPr algn="l"/>
            <a:r>
              <a:rPr lang="es-GT" sz="2400" dirty="0"/>
              <a:t>Es útil para universos pequeños.</a:t>
            </a:r>
          </a:p>
        </p:txBody>
      </p:sp>
    </p:spTree>
    <p:extLst>
      <p:ext uri="{BB962C8B-B14F-4D97-AF65-F5344CB8AC3E}">
        <p14:creationId xmlns:p14="http://schemas.microsoft.com/office/powerpoint/2010/main" val="17229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D9182C-FBCE-45B0-8E2E-5156C1C39A5C}"/>
              </a:ext>
            </a:extLst>
          </p:cNvPr>
          <p:cNvSpPr txBox="1">
            <a:spLocks/>
          </p:cNvSpPr>
          <p:nvPr/>
        </p:nvSpPr>
        <p:spPr>
          <a:xfrm>
            <a:off x="807777" y="374376"/>
            <a:ext cx="10353762" cy="642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3200" b="1" dirty="0"/>
              <a:t>Método directo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05042E-F163-44E2-835E-8B1377E18BA6}"/>
              </a:ext>
            </a:extLst>
          </p:cNvPr>
          <p:cNvSpPr txBox="1">
            <a:spLocks/>
          </p:cNvSpPr>
          <p:nvPr/>
        </p:nvSpPr>
        <p:spPr>
          <a:xfrm>
            <a:off x="807777" y="1570210"/>
            <a:ext cx="10353762" cy="834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Ejemplo 2:</a:t>
            </a:r>
          </a:p>
          <a:p>
            <a:pPr algn="l"/>
            <a:endParaRPr lang="es-G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0887D2B-CCE6-4E77-8E0A-CDCBE5E2C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77" y="996356"/>
                <a:ext cx="10353762" cy="64273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Dado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sz="2400" dirty="0"/>
                  <a:t> se establece un procedimiento en base a </a:t>
                </a:r>
                <a14:m>
                  <m:oMath xmlns:m="http://schemas.openxmlformats.org/officeDocument/2006/math">
                    <m:r>
                      <a:rPr lang="es-GT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GT" sz="2400" dirty="0"/>
                  <a:t> para obtener </a:t>
                </a:r>
                <a14:m>
                  <m:oMath xmlns:m="http://schemas.openxmlformats.org/officeDocument/2006/math">
                    <m:r>
                      <a:rPr lang="es-GT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sz="2400" dirty="0"/>
                  <a:t>.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0887D2B-CCE6-4E77-8E0A-CDCBE5E2C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7" y="996356"/>
                <a:ext cx="10353762" cy="6427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6D3E705-3288-46F8-98C6-B5E4B93A4545}"/>
              </a:ext>
            </a:extLst>
          </p:cNvPr>
          <p:cNvSpPr txBox="1">
            <a:spLocks/>
          </p:cNvSpPr>
          <p:nvPr/>
        </p:nvSpPr>
        <p:spPr>
          <a:xfrm>
            <a:off x="807777" y="2123315"/>
            <a:ext cx="10353762" cy="8348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Demostrar, aplicando el método directo, que para todos los enteros K y L, si K y L son enteros impares, entonces el producto (KL) también es un entero impar.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37B2C-6A7A-4B16-B53F-20558F0A39ED}"/>
                  </a:ext>
                </a:extLst>
              </p:cNvPr>
              <p:cNvSpPr txBox="1"/>
              <p:nvPr/>
            </p:nvSpPr>
            <p:spPr>
              <a:xfrm>
                <a:off x="1064628" y="3559089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37B2C-6A7A-4B16-B53F-20558F0A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28" y="3559089"/>
                <a:ext cx="195182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22D6841-FB82-480F-AE5B-666260316074}"/>
              </a:ext>
            </a:extLst>
          </p:cNvPr>
          <p:cNvSpPr/>
          <p:nvPr/>
        </p:nvSpPr>
        <p:spPr>
          <a:xfrm>
            <a:off x="899526" y="3559089"/>
            <a:ext cx="489395" cy="41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4A835-8D2A-4EC6-B4CF-BC761280D87D}"/>
                  </a:ext>
                </a:extLst>
              </p:cNvPr>
              <p:cNvSpPr txBox="1"/>
              <p:nvPr/>
            </p:nvSpPr>
            <p:spPr>
              <a:xfrm>
                <a:off x="1812852" y="3420590"/>
                <a:ext cx="212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𝑖𝑚𝑝𝑎𝑟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4A835-8D2A-4EC6-B4CF-BC761280D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52" y="3420590"/>
                <a:ext cx="2125775" cy="276999"/>
              </a:xfrm>
              <a:prstGeom prst="rect">
                <a:avLst/>
              </a:prstGeom>
              <a:blipFill>
                <a:blip r:embed="rId4"/>
                <a:stretch>
                  <a:fillRect l="-1719" r="-171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6539A8-72A2-47F4-B921-AB828EDF3164}"/>
                  </a:ext>
                </a:extLst>
              </p:cNvPr>
              <p:cNvSpPr txBox="1"/>
              <p:nvPr/>
            </p:nvSpPr>
            <p:spPr>
              <a:xfrm>
                <a:off x="1812852" y="3767740"/>
                <a:ext cx="1899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6539A8-72A2-47F4-B921-AB828EDF3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52" y="3767740"/>
                <a:ext cx="1899943" cy="276999"/>
              </a:xfrm>
              <a:prstGeom prst="rect">
                <a:avLst/>
              </a:prstGeom>
              <a:blipFill>
                <a:blip r:embed="rId5"/>
                <a:stretch>
                  <a:fillRect l="-1923" r="-352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221A015D-1E62-4335-A78E-DC771DE39C21}"/>
              </a:ext>
            </a:extLst>
          </p:cNvPr>
          <p:cNvSpPr/>
          <p:nvPr/>
        </p:nvSpPr>
        <p:spPr>
          <a:xfrm>
            <a:off x="1711842" y="3350440"/>
            <a:ext cx="101010" cy="834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F721E-85B0-42D6-ADD6-E0854C799EAB}"/>
              </a:ext>
            </a:extLst>
          </p:cNvPr>
          <p:cNvSpPr/>
          <p:nvPr/>
        </p:nvSpPr>
        <p:spPr>
          <a:xfrm>
            <a:off x="4181475" y="3392015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C8E50F1-ACEE-44EC-8324-1E72243222EF}"/>
              </a:ext>
            </a:extLst>
          </p:cNvPr>
          <p:cNvSpPr/>
          <p:nvPr/>
        </p:nvSpPr>
        <p:spPr>
          <a:xfrm>
            <a:off x="4181475" y="3802814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25F93-C90C-425B-908F-10EEDB2114C5}"/>
                  </a:ext>
                </a:extLst>
              </p:cNvPr>
              <p:cNvSpPr txBox="1"/>
              <p:nvPr/>
            </p:nvSpPr>
            <p:spPr>
              <a:xfrm>
                <a:off x="4891048" y="3427090"/>
                <a:ext cx="2200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25F93-C90C-425B-908F-10EEDB211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048" y="3427090"/>
                <a:ext cx="2200795" cy="276999"/>
              </a:xfrm>
              <a:prstGeom prst="rect">
                <a:avLst/>
              </a:prstGeom>
              <a:blipFill>
                <a:blip r:embed="rId6"/>
                <a:stretch>
                  <a:fillRect l="-1662" r="-193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FBC394-05A5-4528-B633-1E5651096F98}"/>
                  </a:ext>
                </a:extLst>
              </p:cNvPr>
              <p:cNvSpPr txBox="1"/>
              <p:nvPr/>
            </p:nvSpPr>
            <p:spPr>
              <a:xfrm>
                <a:off x="4891048" y="3869510"/>
                <a:ext cx="2152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FBC394-05A5-4528-B633-1E565109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048" y="3869510"/>
                <a:ext cx="2152512" cy="276999"/>
              </a:xfrm>
              <a:prstGeom prst="rect">
                <a:avLst/>
              </a:prstGeom>
              <a:blipFill>
                <a:blip r:embed="rId7"/>
                <a:stretch>
                  <a:fillRect l="-1700" r="-19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807BD-D917-456A-9CFE-A06EBE5A3ABC}"/>
                  </a:ext>
                </a:extLst>
              </p:cNvPr>
              <p:cNvSpPr txBox="1"/>
              <p:nvPr/>
            </p:nvSpPr>
            <p:spPr>
              <a:xfrm>
                <a:off x="1815163" y="4342141"/>
                <a:ext cx="2368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+1)(2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807BD-D917-456A-9CFE-A06EBE5A3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163" y="4342141"/>
                <a:ext cx="2368662" cy="276999"/>
              </a:xfrm>
              <a:prstGeom prst="rect">
                <a:avLst/>
              </a:prstGeom>
              <a:blipFill>
                <a:blip r:embed="rId8"/>
                <a:stretch>
                  <a:fillRect l="-1804" r="-309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A01EA-9F92-4F99-90C4-4F4B24886043}"/>
                  </a:ext>
                </a:extLst>
              </p:cNvPr>
              <p:cNvSpPr txBox="1"/>
              <p:nvPr/>
            </p:nvSpPr>
            <p:spPr>
              <a:xfrm>
                <a:off x="1815163" y="4781102"/>
                <a:ext cx="2517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A01EA-9F92-4F99-90C4-4F4B2488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163" y="4781102"/>
                <a:ext cx="2517997" cy="276999"/>
              </a:xfrm>
              <a:prstGeom prst="rect">
                <a:avLst/>
              </a:prstGeom>
              <a:blipFill>
                <a:blip r:embed="rId9"/>
                <a:stretch>
                  <a:fillRect l="-1695" r="-145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38F90-FB7D-4D83-BD3A-AEBB009992A3}"/>
                  </a:ext>
                </a:extLst>
              </p:cNvPr>
              <p:cNvSpPr txBox="1"/>
              <p:nvPr/>
            </p:nvSpPr>
            <p:spPr>
              <a:xfrm>
                <a:off x="1826053" y="5234444"/>
                <a:ext cx="258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38F90-FB7D-4D83-BD3A-AEBB00999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53" y="5234444"/>
                <a:ext cx="2582117" cy="276999"/>
              </a:xfrm>
              <a:prstGeom prst="rect">
                <a:avLst/>
              </a:prstGeom>
              <a:blipFill>
                <a:blip r:embed="rId10"/>
                <a:stretch>
                  <a:fillRect l="-1655" r="-141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EB8A23D7-BA54-45F4-AA10-A79635016CFB}"/>
              </a:ext>
            </a:extLst>
          </p:cNvPr>
          <p:cNvSpPr/>
          <p:nvPr/>
        </p:nvSpPr>
        <p:spPr>
          <a:xfrm>
            <a:off x="11402687" y="5249540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DF801-AB4C-42DC-B5A7-6A49FA7C086C}"/>
              </a:ext>
            </a:extLst>
          </p:cNvPr>
          <p:cNvSpPr txBox="1"/>
          <p:nvPr/>
        </p:nvSpPr>
        <p:spPr>
          <a:xfrm>
            <a:off x="4648200" y="5203374"/>
            <a:ext cx="8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/>
              <a:t>Pero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20F67-F085-490E-9E26-1DAAADB2540D}"/>
                  </a:ext>
                </a:extLst>
              </p:cNvPr>
              <p:cNvSpPr txBox="1"/>
              <p:nvPr/>
            </p:nvSpPr>
            <p:spPr>
              <a:xfrm>
                <a:off x="5366762" y="5249540"/>
                <a:ext cx="1458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20F67-F085-490E-9E26-1DAAADB25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762" y="5249540"/>
                <a:ext cx="1458476" cy="276999"/>
              </a:xfrm>
              <a:prstGeom prst="rect">
                <a:avLst/>
              </a:prstGeom>
              <a:blipFill>
                <a:blip r:embed="rId11"/>
                <a:stretch>
                  <a:fillRect l="-5000" r="-458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81E54BA-A268-4152-B321-FE22AAF9CE5E}"/>
              </a:ext>
            </a:extLst>
          </p:cNvPr>
          <p:cNvSpPr txBox="1"/>
          <p:nvPr/>
        </p:nvSpPr>
        <p:spPr>
          <a:xfrm>
            <a:off x="7091843" y="5203374"/>
            <a:ext cx="184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/>
              <a:t>Es un entero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C5CC4-F5E3-42B4-9B10-AF199FE78BC0}"/>
                  </a:ext>
                </a:extLst>
              </p:cNvPr>
              <p:cNvSpPr txBox="1"/>
              <p:nvPr/>
            </p:nvSpPr>
            <p:spPr>
              <a:xfrm>
                <a:off x="1832720" y="5852523"/>
                <a:ext cx="2407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C5CC4-F5E3-42B4-9B10-AF199FE7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720" y="5852523"/>
                <a:ext cx="2407519" cy="276999"/>
              </a:xfrm>
              <a:prstGeom prst="rect">
                <a:avLst/>
              </a:prstGeom>
              <a:blipFill>
                <a:blip r:embed="rId12"/>
                <a:stretch>
                  <a:fillRect l="-1772" r="-151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770D9C-20DF-4877-BFE5-0C5DCD302B77}"/>
                  </a:ext>
                </a:extLst>
              </p:cNvPr>
              <p:cNvSpPr txBox="1"/>
              <p:nvPr/>
            </p:nvSpPr>
            <p:spPr>
              <a:xfrm>
                <a:off x="9199590" y="5254650"/>
                <a:ext cx="1936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770D9C-20DF-4877-BFE5-0C5DCD30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590" y="5254650"/>
                <a:ext cx="1936492" cy="276999"/>
              </a:xfrm>
              <a:prstGeom prst="rect">
                <a:avLst/>
              </a:prstGeom>
              <a:blipFill>
                <a:blip r:embed="rId13"/>
                <a:stretch>
                  <a:fillRect l="-943" r="-345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35F1B4-5752-429F-A970-B195F353DE77}"/>
                  </a:ext>
                </a:extLst>
              </p:cNvPr>
              <p:cNvSpPr txBox="1"/>
              <p:nvPr/>
            </p:nvSpPr>
            <p:spPr>
              <a:xfrm>
                <a:off x="1828713" y="6341046"/>
                <a:ext cx="272068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35F1B4-5752-429F-A970-B195F353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13" y="6341046"/>
                <a:ext cx="2720680" cy="276999"/>
              </a:xfrm>
              <a:prstGeom prst="rect">
                <a:avLst/>
              </a:prstGeom>
              <a:blipFill>
                <a:blip r:embed="rId14"/>
                <a:stretch>
                  <a:fillRect l="-446" r="-2232" b="-33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365921-BB5A-4B7E-8A5B-05EF105B6C72}"/>
                  </a:ext>
                </a:extLst>
              </p:cNvPr>
              <p:cNvSpPr txBox="1"/>
              <p:nvPr/>
            </p:nvSpPr>
            <p:spPr>
              <a:xfrm>
                <a:off x="1064628" y="6206625"/>
                <a:ext cx="19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365921-BB5A-4B7E-8A5B-05EF105B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28" y="6206625"/>
                <a:ext cx="196143" cy="276999"/>
              </a:xfrm>
              <a:prstGeom prst="rect">
                <a:avLst/>
              </a:prstGeom>
              <a:blipFill>
                <a:blip r:embed="rId15"/>
                <a:stretch>
                  <a:fillRect l="-28125" r="-21875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6BA4C77-FF9F-45E3-B11C-856022BE31C1}"/>
              </a:ext>
            </a:extLst>
          </p:cNvPr>
          <p:cNvSpPr/>
          <p:nvPr/>
        </p:nvSpPr>
        <p:spPr>
          <a:xfrm>
            <a:off x="899526" y="6206625"/>
            <a:ext cx="489395" cy="41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5D98D3-56F9-4AC5-9934-0C0EA2FD4ADD}"/>
                  </a:ext>
                </a:extLst>
              </p:cNvPr>
              <p:cNvSpPr txBox="1"/>
              <p:nvPr/>
            </p:nvSpPr>
            <p:spPr>
              <a:xfrm>
                <a:off x="9714864" y="1829373"/>
                <a:ext cx="688073" cy="28918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5D98D3-56F9-4AC5-9934-0C0EA2FD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64" y="1829373"/>
                <a:ext cx="688073" cy="289182"/>
              </a:xfrm>
              <a:prstGeom prst="rect">
                <a:avLst/>
              </a:prstGeom>
              <a:blipFill>
                <a:blip r:embed="rId16"/>
                <a:stretch>
                  <a:fillRect l="-5217" b="-10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42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D9182C-FBCE-45B0-8E2E-5156C1C39A5C}"/>
              </a:ext>
            </a:extLst>
          </p:cNvPr>
          <p:cNvSpPr txBox="1">
            <a:spLocks/>
          </p:cNvSpPr>
          <p:nvPr/>
        </p:nvSpPr>
        <p:spPr>
          <a:xfrm>
            <a:off x="807777" y="374376"/>
            <a:ext cx="10353762" cy="642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3200" b="1"/>
              <a:t>Método de contraejemplo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05042E-F163-44E2-835E-8B1377E18BA6}"/>
              </a:ext>
            </a:extLst>
          </p:cNvPr>
          <p:cNvSpPr txBox="1">
            <a:spLocks/>
          </p:cNvSpPr>
          <p:nvPr/>
        </p:nvSpPr>
        <p:spPr>
          <a:xfrm>
            <a:off x="807777" y="1570210"/>
            <a:ext cx="10353762" cy="834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Ejemplo 3:</a:t>
            </a:r>
          </a:p>
          <a:p>
            <a:pPr algn="l"/>
            <a:endParaRPr lang="es-GT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887D2B-CCE6-4E77-8E0A-CDCBE5E2C9AF}"/>
              </a:ext>
            </a:extLst>
          </p:cNvPr>
          <p:cNvSpPr txBox="1">
            <a:spLocks/>
          </p:cNvSpPr>
          <p:nvPr/>
        </p:nvSpPr>
        <p:spPr>
          <a:xfrm>
            <a:off x="807777" y="996356"/>
            <a:ext cx="10353762" cy="642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Se busca al menos un caso para el que la proposición  sea falsa.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3E705-3288-46F8-98C6-B5E4B93A45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77" y="2123315"/>
                <a:ext cx="10353762" cy="83488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Demostrar, aplicando el método de contraejemplo, que si </a:t>
                </a:r>
                <a14:m>
                  <m:oMath xmlns:m="http://schemas.openxmlformats.org/officeDocument/2006/math">
                    <m:r>
                      <a:rPr lang="es-GT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2400" dirty="0"/>
                  <a:t> es un entero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G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2400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3E705-3288-46F8-98C6-B5E4B93A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7" y="2123315"/>
                <a:ext cx="10353762" cy="834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9">
                <a:extLst>
                  <a:ext uri="{FF2B5EF4-FFF2-40B4-BE49-F238E27FC236}">
                    <a16:creationId xmlns:a16="http://schemas.microsoft.com/office/drawing/2014/main" id="{0D715FB6-253E-408E-85EF-FC05E9382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410579"/>
                  </p:ext>
                </p:extLst>
              </p:nvPr>
            </p:nvGraphicFramePr>
            <p:xfrm>
              <a:off x="2032000" y="3290744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289942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786157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29212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GT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G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GT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GT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28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422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935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05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3491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9">
                <a:extLst>
                  <a:ext uri="{FF2B5EF4-FFF2-40B4-BE49-F238E27FC236}">
                    <a16:creationId xmlns:a16="http://schemas.microsoft.com/office/drawing/2014/main" id="{0D715FB6-253E-408E-85EF-FC05E9382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410579"/>
                  </p:ext>
                </p:extLst>
              </p:nvPr>
            </p:nvGraphicFramePr>
            <p:xfrm>
              <a:off x="2032000" y="3290744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289942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786157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29212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639" r="-200674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639" r="-101126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899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28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422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935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054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3491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B88439FA-6131-4647-BEAC-5DEB3A3124AF}"/>
              </a:ext>
            </a:extLst>
          </p:cNvPr>
          <p:cNvSpPr/>
          <p:nvPr/>
        </p:nvSpPr>
        <p:spPr>
          <a:xfrm>
            <a:off x="2182607" y="5648098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DD074-962F-4D9F-A277-C3158739FA8A}"/>
              </a:ext>
            </a:extLst>
          </p:cNvPr>
          <p:cNvSpPr txBox="1"/>
          <p:nvPr/>
        </p:nvSpPr>
        <p:spPr>
          <a:xfrm>
            <a:off x="3238053" y="5637007"/>
            <a:ext cx="30336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/>
              <a:t>La proposición es falsa</a:t>
            </a:r>
          </a:p>
        </p:txBody>
      </p:sp>
    </p:spTree>
    <p:extLst>
      <p:ext uri="{BB962C8B-B14F-4D97-AF65-F5344CB8AC3E}">
        <p14:creationId xmlns:p14="http://schemas.microsoft.com/office/powerpoint/2010/main" val="101601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D9182C-FBCE-45B0-8E2E-5156C1C39A5C}"/>
              </a:ext>
            </a:extLst>
          </p:cNvPr>
          <p:cNvSpPr txBox="1">
            <a:spLocks/>
          </p:cNvSpPr>
          <p:nvPr/>
        </p:nvSpPr>
        <p:spPr>
          <a:xfrm>
            <a:off x="807777" y="374376"/>
            <a:ext cx="10353762" cy="642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4400" b="1" dirty="0"/>
              <a:t>Métodos Indirectos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0887D2B-CCE6-4E77-8E0A-CDCBE5E2C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77" y="2030898"/>
                <a:ext cx="10353762" cy="64273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Dado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sz="2400" dirty="0"/>
                  <a:t> se usa </a:t>
                </a:r>
                <a14:m>
                  <m:oMath xmlns:m="http://schemas.openxmlformats.org/officeDocument/2006/math">
                    <m:r>
                      <a:rPr lang="es-G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GT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400" dirty="0"/>
                  <a:t> para llegar a </a:t>
                </a:r>
                <a14:m>
                  <m:oMath xmlns:m="http://schemas.openxmlformats.org/officeDocument/2006/math">
                    <m:r>
                      <a:rPr lang="es-G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GT" sz="2400" dirty="0"/>
                  <a:t> pues: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0887D2B-CCE6-4E77-8E0A-CDCBE5E2C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7" y="2030898"/>
                <a:ext cx="10353762" cy="6427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60AB30C-DA87-4EA2-ABDE-FD03224D476C}"/>
              </a:ext>
            </a:extLst>
          </p:cNvPr>
          <p:cNvSpPr txBox="1">
            <a:spLocks/>
          </p:cNvSpPr>
          <p:nvPr/>
        </p:nvSpPr>
        <p:spPr>
          <a:xfrm>
            <a:off x="807777" y="1202637"/>
            <a:ext cx="10353762" cy="642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3200" b="1" dirty="0"/>
              <a:t>Método de la </a:t>
            </a:r>
            <a:r>
              <a:rPr lang="es-GT" sz="3200" b="1" dirty="0" err="1"/>
              <a:t>contrapositiva</a:t>
            </a:r>
            <a:endParaRPr lang="es-GT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0E0C54-8E8D-4DDD-92CE-25C07669CE45}"/>
                  </a:ext>
                </a:extLst>
              </p:cNvPr>
              <p:cNvSpPr txBox="1"/>
              <p:nvPr/>
            </p:nvSpPr>
            <p:spPr>
              <a:xfrm>
                <a:off x="3638550" y="2930009"/>
                <a:ext cx="2162175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sz="1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0E0C54-8E8D-4DDD-92CE-25C07669C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2930009"/>
                <a:ext cx="2162175" cy="36933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024221CA-B040-47B5-9E9E-7BB634723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77" y="4593123"/>
                <a:ext cx="10353762" cy="64273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Dado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sz="2400" dirty="0"/>
                  <a:t> se usaran </a:t>
                </a:r>
                <a14:m>
                  <m:oMath xmlns:m="http://schemas.openxmlformats.org/officeDocument/2006/math">
                    <m:r>
                      <a:rPr lang="es-GT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GT" sz="2400" dirty="0"/>
                  <a:t>  y </a:t>
                </a:r>
                <a14:m>
                  <m:oMath xmlns:m="http://schemas.openxmlformats.org/officeDocument/2006/math">
                    <m:r>
                      <a:rPr lang="es-G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GT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400" dirty="0"/>
                  <a:t> para llegar a una contradicción.</a:t>
                </a: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024221CA-B040-47B5-9E9E-7BB634723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7" y="4593123"/>
                <a:ext cx="10353762" cy="642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74645B77-7301-4EB3-8696-2003F56B3E9B}"/>
              </a:ext>
            </a:extLst>
          </p:cNvPr>
          <p:cNvSpPr txBox="1">
            <a:spLocks/>
          </p:cNvSpPr>
          <p:nvPr/>
        </p:nvSpPr>
        <p:spPr>
          <a:xfrm>
            <a:off x="807777" y="3764862"/>
            <a:ext cx="10353762" cy="642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3200" b="1" dirty="0"/>
              <a:t>Método de la contradicción</a:t>
            </a:r>
          </a:p>
        </p:txBody>
      </p:sp>
    </p:spTree>
    <p:extLst>
      <p:ext uri="{BB962C8B-B14F-4D97-AF65-F5344CB8AC3E}">
        <p14:creationId xmlns:p14="http://schemas.microsoft.com/office/powerpoint/2010/main" val="375161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05042E-F163-44E2-835E-8B1377E18BA6}"/>
              </a:ext>
            </a:extLst>
          </p:cNvPr>
          <p:cNvSpPr txBox="1">
            <a:spLocks/>
          </p:cNvSpPr>
          <p:nvPr/>
        </p:nvSpPr>
        <p:spPr>
          <a:xfrm>
            <a:off x="807778" y="330957"/>
            <a:ext cx="10353762" cy="834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Ejemplo 4:</a:t>
            </a:r>
          </a:p>
          <a:p>
            <a:pPr algn="l"/>
            <a:endParaRPr lang="es-G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3E705-3288-46F8-98C6-B5E4B93A45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78" y="884062"/>
                <a:ext cx="10353762" cy="83488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Utilizando los métodos: Directo, de la </a:t>
                </a:r>
                <a:r>
                  <a:rPr lang="es-GT" sz="2400" dirty="0" err="1"/>
                  <a:t>contrapositiva</a:t>
                </a:r>
                <a:r>
                  <a:rPr lang="es-GT" sz="2400" dirty="0"/>
                  <a:t> y de la contradicción, demostrar que si </a:t>
                </a:r>
                <a14:m>
                  <m:oMath xmlns:m="http://schemas.openxmlformats.org/officeDocument/2006/math">
                    <m:r>
                      <a:rPr lang="es-GT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GT" sz="2400" dirty="0"/>
                  <a:t> es un entero par, entonces (</a:t>
                </a:r>
                <a14:m>
                  <m:oMath xmlns:m="http://schemas.openxmlformats.org/officeDocument/2006/math">
                    <m:r>
                      <a:rPr lang="es-GT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s-GT" sz="2400" dirty="0"/>
                  <a:t>) es un entero impar.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3E705-3288-46F8-98C6-B5E4B93A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884062"/>
                <a:ext cx="10353762" cy="834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37B2C-6A7A-4B16-B53F-20558F0A39ED}"/>
                  </a:ext>
                </a:extLst>
              </p:cNvPr>
              <p:cNvSpPr txBox="1"/>
              <p:nvPr/>
            </p:nvSpPr>
            <p:spPr>
              <a:xfrm>
                <a:off x="1169182" y="3094147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37B2C-6A7A-4B16-B53F-20558F0A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82" y="3094147"/>
                <a:ext cx="195182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22D6841-FB82-480F-AE5B-666260316074}"/>
              </a:ext>
            </a:extLst>
          </p:cNvPr>
          <p:cNvSpPr/>
          <p:nvPr/>
        </p:nvSpPr>
        <p:spPr>
          <a:xfrm>
            <a:off x="1004080" y="3094147"/>
            <a:ext cx="489395" cy="41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4A835-8D2A-4EC6-B4CF-BC761280D87D}"/>
                  </a:ext>
                </a:extLst>
              </p:cNvPr>
              <p:cNvSpPr txBox="1"/>
              <p:nvPr/>
            </p:nvSpPr>
            <p:spPr>
              <a:xfrm>
                <a:off x="1937274" y="3164297"/>
                <a:ext cx="2023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4A835-8D2A-4EC6-B4CF-BC761280D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74" y="3164297"/>
                <a:ext cx="2023374" cy="276999"/>
              </a:xfrm>
              <a:prstGeom prst="rect">
                <a:avLst/>
              </a:prstGeom>
              <a:blipFill>
                <a:blip r:embed="rId4"/>
                <a:stretch>
                  <a:fillRect l="-904" r="-2108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F721E-85B0-42D6-ADD6-E0854C799EAB}"/>
              </a:ext>
            </a:extLst>
          </p:cNvPr>
          <p:cNvSpPr/>
          <p:nvPr/>
        </p:nvSpPr>
        <p:spPr>
          <a:xfrm>
            <a:off x="4279361" y="3164297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25F93-C90C-425B-908F-10EEDB2114C5}"/>
                  </a:ext>
                </a:extLst>
              </p:cNvPr>
              <p:cNvSpPr txBox="1"/>
              <p:nvPr/>
            </p:nvSpPr>
            <p:spPr>
              <a:xfrm>
                <a:off x="5064799" y="3202662"/>
                <a:ext cx="1825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25F93-C90C-425B-908F-10EEDB211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799" y="3202662"/>
                <a:ext cx="1825884" cy="276999"/>
              </a:xfrm>
              <a:prstGeom prst="rect">
                <a:avLst/>
              </a:prstGeom>
              <a:blipFill>
                <a:blip r:embed="rId5"/>
                <a:stretch>
                  <a:fillRect l="-1003" r="-234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807BD-D917-456A-9CFE-A06EBE5A3ABC}"/>
                  </a:ext>
                </a:extLst>
              </p:cNvPr>
              <p:cNvSpPr txBox="1"/>
              <p:nvPr/>
            </p:nvSpPr>
            <p:spPr>
              <a:xfrm>
                <a:off x="1956395" y="3572178"/>
                <a:ext cx="1825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+7=(2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C807BD-D917-456A-9CFE-A06EBE5A3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95" y="3572178"/>
                <a:ext cx="1825820" cy="276999"/>
              </a:xfrm>
              <a:prstGeom prst="rect">
                <a:avLst/>
              </a:prstGeom>
              <a:blipFill>
                <a:blip r:embed="rId6"/>
                <a:stretch>
                  <a:fillRect l="-1003" r="-401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A01EA-9F92-4F99-90C4-4F4B24886043}"/>
                  </a:ext>
                </a:extLst>
              </p:cNvPr>
              <p:cNvSpPr txBox="1"/>
              <p:nvPr/>
            </p:nvSpPr>
            <p:spPr>
              <a:xfrm>
                <a:off x="1956395" y="4011139"/>
                <a:ext cx="2441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+7+1−1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A01EA-9F92-4F99-90C4-4F4B2488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95" y="4011139"/>
                <a:ext cx="2441374" cy="276999"/>
              </a:xfrm>
              <a:prstGeom prst="rect">
                <a:avLst/>
              </a:prstGeom>
              <a:blipFill>
                <a:blip r:embed="rId7"/>
                <a:stretch>
                  <a:fillRect l="-750" r="-1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38F90-FB7D-4D83-BD3A-AEBB009992A3}"/>
                  </a:ext>
                </a:extLst>
              </p:cNvPr>
              <p:cNvSpPr txBox="1"/>
              <p:nvPr/>
            </p:nvSpPr>
            <p:spPr>
              <a:xfrm>
                <a:off x="1967285" y="4464481"/>
                <a:ext cx="2037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38F90-FB7D-4D83-BD3A-AEBB00999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85" y="4464481"/>
                <a:ext cx="2037417" cy="276999"/>
              </a:xfrm>
              <a:prstGeom prst="rect">
                <a:avLst/>
              </a:prstGeom>
              <a:blipFill>
                <a:blip r:embed="rId8"/>
                <a:stretch>
                  <a:fillRect l="-898" r="-20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EB8A23D7-BA54-45F4-AA10-A79635016CFB}"/>
              </a:ext>
            </a:extLst>
          </p:cNvPr>
          <p:cNvSpPr/>
          <p:nvPr/>
        </p:nvSpPr>
        <p:spPr>
          <a:xfrm>
            <a:off x="10830966" y="4851549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DF801-AB4C-42DC-B5A7-6A49FA7C086C}"/>
              </a:ext>
            </a:extLst>
          </p:cNvPr>
          <p:cNvSpPr txBox="1"/>
          <p:nvPr/>
        </p:nvSpPr>
        <p:spPr>
          <a:xfrm>
            <a:off x="4746086" y="4805383"/>
            <a:ext cx="8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/>
              <a:t>Pero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20F67-F085-490E-9E26-1DAAADB2540D}"/>
                  </a:ext>
                </a:extLst>
              </p:cNvPr>
              <p:cNvSpPr txBox="1"/>
              <p:nvPr/>
            </p:nvSpPr>
            <p:spPr>
              <a:xfrm>
                <a:off x="5464648" y="4851549"/>
                <a:ext cx="794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20F67-F085-490E-9E26-1DAAADB25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48" y="4851549"/>
                <a:ext cx="794320" cy="276999"/>
              </a:xfrm>
              <a:prstGeom prst="rect">
                <a:avLst/>
              </a:prstGeom>
              <a:blipFill>
                <a:blip r:embed="rId9"/>
                <a:stretch>
                  <a:fillRect l="-9160" r="-916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81E54BA-A268-4152-B321-FE22AAF9CE5E}"/>
              </a:ext>
            </a:extLst>
          </p:cNvPr>
          <p:cNvSpPr txBox="1"/>
          <p:nvPr/>
        </p:nvSpPr>
        <p:spPr>
          <a:xfrm>
            <a:off x="6520122" y="4805383"/>
            <a:ext cx="184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/>
              <a:t>Es un entero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C5CC4-F5E3-42B4-9B10-AF199FE78BC0}"/>
                  </a:ext>
                </a:extLst>
              </p:cNvPr>
              <p:cNvSpPr txBox="1"/>
              <p:nvPr/>
            </p:nvSpPr>
            <p:spPr>
              <a:xfrm>
                <a:off x="1937274" y="5387581"/>
                <a:ext cx="2719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C5CC4-F5E3-42B4-9B10-AF199FE7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74" y="5387581"/>
                <a:ext cx="2719334" cy="276999"/>
              </a:xfrm>
              <a:prstGeom prst="rect">
                <a:avLst/>
              </a:prstGeom>
              <a:blipFill>
                <a:blip r:embed="rId10"/>
                <a:stretch>
                  <a:fillRect l="-673" r="-134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770D9C-20DF-4877-BFE5-0C5DCD302B77}"/>
                  </a:ext>
                </a:extLst>
              </p:cNvPr>
              <p:cNvSpPr txBox="1"/>
              <p:nvPr/>
            </p:nvSpPr>
            <p:spPr>
              <a:xfrm>
                <a:off x="8627869" y="4856659"/>
                <a:ext cx="127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770D9C-20DF-4877-BFE5-0C5DCD30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869" y="4856659"/>
                <a:ext cx="1272336" cy="276999"/>
              </a:xfrm>
              <a:prstGeom prst="rect">
                <a:avLst/>
              </a:prstGeom>
              <a:blipFill>
                <a:blip r:embed="rId11"/>
                <a:stretch>
                  <a:fillRect l="-1914" r="-574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35F1B4-5752-429F-A970-B195F353DE77}"/>
                  </a:ext>
                </a:extLst>
              </p:cNvPr>
              <p:cNvSpPr txBox="1"/>
              <p:nvPr/>
            </p:nvSpPr>
            <p:spPr>
              <a:xfrm>
                <a:off x="1933267" y="5876104"/>
                <a:ext cx="318715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+7)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35F1B4-5752-429F-A970-B195F353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67" y="5876104"/>
                <a:ext cx="3187155" cy="276999"/>
              </a:xfrm>
              <a:prstGeom prst="rect">
                <a:avLst/>
              </a:prstGeom>
              <a:blipFill>
                <a:blip r:embed="rId12"/>
                <a:stretch>
                  <a:fillRect r="-1714" b="-3617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365921-BB5A-4B7E-8A5B-05EF105B6C72}"/>
                  </a:ext>
                </a:extLst>
              </p:cNvPr>
              <p:cNvSpPr txBox="1"/>
              <p:nvPr/>
            </p:nvSpPr>
            <p:spPr>
              <a:xfrm>
                <a:off x="1169182" y="5741683"/>
                <a:ext cx="19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365921-BB5A-4B7E-8A5B-05EF105B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82" y="5741683"/>
                <a:ext cx="196143" cy="276999"/>
              </a:xfrm>
              <a:prstGeom prst="rect">
                <a:avLst/>
              </a:prstGeom>
              <a:blipFill>
                <a:blip r:embed="rId13"/>
                <a:stretch>
                  <a:fillRect l="-28125" r="-2187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6BA4C77-FF9F-45E3-B11C-856022BE31C1}"/>
              </a:ext>
            </a:extLst>
          </p:cNvPr>
          <p:cNvSpPr/>
          <p:nvPr/>
        </p:nvSpPr>
        <p:spPr>
          <a:xfrm>
            <a:off x="1004080" y="5741683"/>
            <a:ext cx="489395" cy="41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112C-0B27-4D77-9A7D-614DA903851B}"/>
              </a:ext>
            </a:extLst>
          </p:cNvPr>
          <p:cNvSpPr txBox="1"/>
          <p:nvPr/>
        </p:nvSpPr>
        <p:spPr>
          <a:xfrm>
            <a:off x="589547" y="2117558"/>
            <a:ext cx="5472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1297C9-E618-436B-A0E8-78FEE94AB8B1}"/>
              </a:ext>
            </a:extLst>
          </p:cNvPr>
          <p:cNvSpPr txBox="1">
            <a:spLocks/>
          </p:cNvSpPr>
          <p:nvPr/>
        </p:nvSpPr>
        <p:spPr>
          <a:xfrm>
            <a:off x="1248690" y="2081976"/>
            <a:ext cx="4069267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/>
              <a:t>Método directo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FCB90B-A89D-4ACE-81D6-9E8ECEB2D456}"/>
                  </a:ext>
                </a:extLst>
              </p:cNvPr>
              <p:cNvSpPr txBox="1"/>
              <p:nvPr/>
            </p:nvSpPr>
            <p:spPr>
              <a:xfrm>
                <a:off x="1943285" y="4863577"/>
                <a:ext cx="2229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+7=2(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+3)+1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FCB90B-A89D-4ACE-81D6-9E8ECEB2D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285" y="4863577"/>
                <a:ext cx="2229778" cy="276999"/>
              </a:xfrm>
              <a:prstGeom prst="rect">
                <a:avLst/>
              </a:prstGeom>
              <a:blipFill>
                <a:blip r:embed="rId14"/>
                <a:stretch>
                  <a:fillRect l="-820" r="-163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40E8C9-1321-4024-BF33-B7EEFC14B2FE}"/>
                  </a:ext>
                </a:extLst>
              </p:cNvPr>
              <p:cNvSpPr txBox="1"/>
              <p:nvPr/>
            </p:nvSpPr>
            <p:spPr>
              <a:xfrm>
                <a:off x="3694712" y="2033976"/>
                <a:ext cx="9567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GT" sz="1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40E8C9-1321-4024-BF33-B7EEFC14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712" y="2033976"/>
                <a:ext cx="956702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0BE6A6-72BF-48D8-A0E9-C1701C7D4FE2}"/>
                  </a:ext>
                </a:extLst>
              </p:cNvPr>
              <p:cNvSpPr txBox="1"/>
              <p:nvPr/>
            </p:nvSpPr>
            <p:spPr>
              <a:xfrm>
                <a:off x="8510050" y="2403212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0BE6A6-72BF-48D8-A0E9-C1701C7D4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50" y="2403212"/>
                <a:ext cx="195182" cy="276999"/>
              </a:xfrm>
              <a:prstGeom prst="rect">
                <a:avLst/>
              </a:prstGeom>
              <a:blipFill>
                <a:blip r:embed="rId16"/>
                <a:stretch>
                  <a:fillRect l="-28125" r="-25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D46E-EF44-4E68-AC0C-950E4F39E9E3}"/>
                  </a:ext>
                </a:extLst>
              </p:cNvPr>
              <p:cNvSpPr txBox="1"/>
              <p:nvPr/>
            </p:nvSpPr>
            <p:spPr>
              <a:xfrm>
                <a:off x="8984771" y="2388382"/>
                <a:ext cx="2023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D46E-EF44-4E68-AC0C-950E4F39E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71" y="2388382"/>
                <a:ext cx="2023374" cy="276999"/>
              </a:xfrm>
              <a:prstGeom prst="rect">
                <a:avLst/>
              </a:prstGeom>
              <a:blipFill>
                <a:blip r:embed="rId17"/>
                <a:stretch>
                  <a:fillRect l="-904" r="-210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2D77A0-67B8-47AC-A37F-133FD5CD20C6}"/>
                  </a:ext>
                </a:extLst>
              </p:cNvPr>
              <p:cNvSpPr txBox="1"/>
              <p:nvPr/>
            </p:nvSpPr>
            <p:spPr>
              <a:xfrm>
                <a:off x="8913808" y="2955647"/>
                <a:ext cx="29899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+7)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2D77A0-67B8-47AC-A37F-133FD5CD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808" y="2955647"/>
                <a:ext cx="2989986" cy="276999"/>
              </a:xfrm>
              <a:prstGeom prst="rect">
                <a:avLst/>
              </a:prstGeom>
              <a:blipFill>
                <a:blip r:embed="rId18"/>
                <a:stretch>
                  <a:fillRect l="-2037" r="-2037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EC0F8E-7533-47FB-9A2D-B533E6687B7C}"/>
                  </a:ext>
                </a:extLst>
              </p:cNvPr>
              <p:cNvSpPr txBox="1"/>
              <p:nvPr/>
            </p:nvSpPr>
            <p:spPr>
              <a:xfrm>
                <a:off x="8457517" y="2899357"/>
                <a:ext cx="19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EC0F8E-7533-47FB-9A2D-B533E6687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517" y="2899357"/>
                <a:ext cx="196143" cy="276999"/>
              </a:xfrm>
              <a:prstGeom prst="rect">
                <a:avLst/>
              </a:prstGeom>
              <a:blipFill>
                <a:blip r:embed="rId19"/>
                <a:stretch>
                  <a:fillRect l="-27273" r="-1818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3D2F58-5075-42F0-990A-1901C518B118}"/>
                  </a:ext>
                </a:extLst>
              </p:cNvPr>
              <p:cNvSpPr txBox="1"/>
              <p:nvPr/>
            </p:nvSpPr>
            <p:spPr>
              <a:xfrm>
                <a:off x="4279361" y="1735689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3D2F58-5075-42F0-990A-1901C518B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61" y="1735689"/>
                <a:ext cx="195182" cy="276999"/>
              </a:xfrm>
              <a:prstGeom prst="rect">
                <a:avLst/>
              </a:prstGeom>
              <a:blipFill>
                <a:blip r:embed="rId20"/>
                <a:stretch>
                  <a:fillRect l="-28125" r="-25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78B04A-4673-4265-9D69-D5D5BE12AFF5}"/>
                  </a:ext>
                </a:extLst>
              </p:cNvPr>
              <p:cNvSpPr txBox="1"/>
              <p:nvPr/>
            </p:nvSpPr>
            <p:spPr>
              <a:xfrm>
                <a:off x="8751776" y="1812874"/>
                <a:ext cx="19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78B04A-4673-4265-9D69-D5D5BE12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76" y="1812874"/>
                <a:ext cx="196143" cy="276999"/>
              </a:xfrm>
              <a:prstGeom prst="rect">
                <a:avLst/>
              </a:prstGeom>
              <a:blipFill>
                <a:blip r:embed="rId21"/>
                <a:stretch>
                  <a:fillRect l="-28125" r="-21875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eft Brace 46">
            <a:extLst>
              <a:ext uri="{FF2B5EF4-FFF2-40B4-BE49-F238E27FC236}">
                <a16:creationId xmlns:a16="http://schemas.microsoft.com/office/drawing/2014/main" id="{7010A0DB-0B4F-4D5A-8F75-446CE5C6B77E}"/>
              </a:ext>
            </a:extLst>
          </p:cNvPr>
          <p:cNvSpPr/>
          <p:nvPr/>
        </p:nvSpPr>
        <p:spPr>
          <a:xfrm>
            <a:off x="8291758" y="2407401"/>
            <a:ext cx="101010" cy="834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68F194B0-88E9-4A2B-BC2D-09D5734C7DE9}"/>
              </a:ext>
            </a:extLst>
          </p:cNvPr>
          <p:cNvSpPr/>
          <p:nvPr/>
        </p:nvSpPr>
        <p:spPr>
          <a:xfrm rot="16200000">
            <a:off x="4306880" y="473374"/>
            <a:ext cx="115778" cy="23753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AF5F3EC1-E1C3-4F83-B646-109E72DA311B}"/>
              </a:ext>
            </a:extLst>
          </p:cNvPr>
          <p:cNvSpPr/>
          <p:nvPr/>
        </p:nvSpPr>
        <p:spPr>
          <a:xfrm rot="16200000">
            <a:off x="8791958" y="-74697"/>
            <a:ext cx="115780" cy="3586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05042E-F163-44E2-835E-8B1377E18BA6}"/>
              </a:ext>
            </a:extLst>
          </p:cNvPr>
          <p:cNvSpPr txBox="1">
            <a:spLocks/>
          </p:cNvSpPr>
          <p:nvPr/>
        </p:nvSpPr>
        <p:spPr>
          <a:xfrm>
            <a:off x="807778" y="330957"/>
            <a:ext cx="10353762" cy="834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Ejemplo 4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37B2C-6A7A-4B16-B53F-20558F0A39ED}"/>
                  </a:ext>
                </a:extLst>
              </p:cNvPr>
              <p:cNvSpPr txBox="1"/>
              <p:nvPr/>
            </p:nvSpPr>
            <p:spPr>
              <a:xfrm>
                <a:off x="995258" y="2115134"/>
                <a:ext cx="361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37B2C-6A7A-4B16-B53F-20558F0A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58" y="2115134"/>
                <a:ext cx="361253" cy="276999"/>
              </a:xfrm>
              <a:prstGeom prst="rect">
                <a:avLst/>
              </a:prstGeom>
              <a:blipFill>
                <a:blip r:embed="rId2"/>
                <a:stretch>
                  <a:fillRect l="-3333" r="-10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22D6841-FB82-480F-AE5B-666260316074}"/>
              </a:ext>
            </a:extLst>
          </p:cNvPr>
          <p:cNvSpPr/>
          <p:nvPr/>
        </p:nvSpPr>
        <p:spPr>
          <a:xfrm>
            <a:off x="941322" y="2084227"/>
            <a:ext cx="489395" cy="41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4A835-8D2A-4EC6-B4CF-BC761280D87D}"/>
                  </a:ext>
                </a:extLst>
              </p:cNvPr>
              <p:cNvSpPr txBox="1"/>
              <p:nvPr/>
            </p:nvSpPr>
            <p:spPr>
              <a:xfrm>
                <a:off x="1874516" y="2154377"/>
                <a:ext cx="3319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+7)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4A835-8D2A-4EC6-B4CF-BC761280D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16" y="2154377"/>
                <a:ext cx="3319435" cy="276999"/>
              </a:xfrm>
              <a:prstGeom prst="rect">
                <a:avLst/>
              </a:prstGeom>
              <a:blipFill>
                <a:blip r:embed="rId3"/>
                <a:stretch>
                  <a:fillRect l="-1651" r="-1101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F721E-85B0-42D6-ADD6-E0854C799EAB}"/>
              </a:ext>
            </a:extLst>
          </p:cNvPr>
          <p:cNvSpPr/>
          <p:nvPr/>
        </p:nvSpPr>
        <p:spPr>
          <a:xfrm>
            <a:off x="4707963" y="2573456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25F93-C90C-425B-908F-10EEDB2114C5}"/>
                  </a:ext>
                </a:extLst>
              </p:cNvPr>
              <p:cNvSpPr txBox="1"/>
              <p:nvPr/>
            </p:nvSpPr>
            <p:spPr>
              <a:xfrm>
                <a:off x="5451001" y="2586819"/>
                <a:ext cx="2229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25F93-C90C-425B-908F-10EEDB211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01" y="2586819"/>
                <a:ext cx="2229841" cy="276999"/>
              </a:xfrm>
              <a:prstGeom prst="rect">
                <a:avLst/>
              </a:prstGeom>
              <a:blipFill>
                <a:blip r:embed="rId4"/>
                <a:stretch>
                  <a:fillRect l="-820" r="-191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A01EA-9F92-4F99-90C4-4F4B24886043}"/>
                  </a:ext>
                </a:extLst>
              </p:cNvPr>
              <p:cNvSpPr txBox="1"/>
              <p:nvPr/>
            </p:nvSpPr>
            <p:spPr>
              <a:xfrm>
                <a:off x="1942748" y="3369695"/>
                <a:ext cx="1229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A01EA-9F92-4F99-90C4-4F4B2488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748" y="3369695"/>
                <a:ext cx="1229503" cy="276999"/>
              </a:xfrm>
              <a:prstGeom prst="rect">
                <a:avLst/>
              </a:prstGeom>
              <a:blipFill>
                <a:blip r:embed="rId5"/>
                <a:stretch>
                  <a:fillRect l="-1990" r="-348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38F90-FB7D-4D83-BD3A-AEBB009992A3}"/>
                  </a:ext>
                </a:extLst>
              </p:cNvPr>
              <p:cNvSpPr txBox="1"/>
              <p:nvPr/>
            </p:nvSpPr>
            <p:spPr>
              <a:xfrm>
                <a:off x="1953638" y="3823037"/>
                <a:ext cx="2037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−7+1−1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38F90-FB7D-4D83-BD3A-AEBB00999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638" y="3823037"/>
                <a:ext cx="2037417" cy="276999"/>
              </a:xfrm>
              <a:prstGeom prst="rect">
                <a:avLst/>
              </a:prstGeom>
              <a:blipFill>
                <a:blip r:embed="rId6"/>
                <a:stretch>
                  <a:fillRect l="-896" r="-209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EB8A23D7-BA54-45F4-AA10-A79635016CFB}"/>
              </a:ext>
            </a:extLst>
          </p:cNvPr>
          <p:cNvSpPr/>
          <p:nvPr/>
        </p:nvSpPr>
        <p:spPr>
          <a:xfrm>
            <a:off x="10262362" y="4222133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DF801-AB4C-42DC-B5A7-6A49FA7C086C}"/>
              </a:ext>
            </a:extLst>
          </p:cNvPr>
          <p:cNvSpPr txBox="1"/>
          <p:nvPr/>
        </p:nvSpPr>
        <p:spPr>
          <a:xfrm>
            <a:off x="4732439" y="4163939"/>
            <a:ext cx="8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/>
              <a:t>Pero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20F67-F085-490E-9E26-1DAAADB2540D}"/>
                  </a:ext>
                </a:extLst>
              </p:cNvPr>
              <p:cNvSpPr txBox="1"/>
              <p:nvPr/>
            </p:nvSpPr>
            <p:spPr>
              <a:xfrm>
                <a:off x="5451001" y="4210105"/>
                <a:ext cx="794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20F67-F085-490E-9E26-1DAAADB25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01" y="4210105"/>
                <a:ext cx="794320" cy="276999"/>
              </a:xfrm>
              <a:prstGeom prst="rect">
                <a:avLst/>
              </a:prstGeom>
              <a:blipFill>
                <a:blip r:embed="rId7"/>
                <a:stretch>
                  <a:fillRect l="-9231" r="-1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81E54BA-A268-4152-B321-FE22AAF9CE5E}"/>
              </a:ext>
            </a:extLst>
          </p:cNvPr>
          <p:cNvSpPr txBox="1"/>
          <p:nvPr/>
        </p:nvSpPr>
        <p:spPr>
          <a:xfrm>
            <a:off x="6506475" y="4163939"/>
            <a:ext cx="184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/>
              <a:t>Es un entero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C5CC4-F5E3-42B4-9B10-AF199FE78BC0}"/>
                  </a:ext>
                </a:extLst>
              </p:cNvPr>
              <p:cNvSpPr txBox="1"/>
              <p:nvPr/>
            </p:nvSpPr>
            <p:spPr>
              <a:xfrm>
                <a:off x="1923627" y="4746137"/>
                <a:ext cx="2315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C5CC4-F5E3-42B4-9B10-AF199FE7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627" y="4746137"/>
                <a:ext cx="2315377" cy="276999"/>
              </a:xfrm>
              <a:prstGeom prst="rect">
                <a:avLst/>
              </a:prstGeom>
              <a:blipFill>
                <a:blip r:embed="rId8"/>
                <a:stretch>
                  <a:fillRect l="-792" r="-18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770D9C-20DF-4877-BFE5-0C5DCD302B77}"/>
                  </a:ext>
                </a:extLst>
              </p:cNvPr>
              <p:cNvSpPr txBox="1"/>
              <p:nvPr/>
            </p:nvSpPr>
            <p:spPr>
              <a:xfrm>
                <a:off x="8614222" y="4215215"/>
                <a:ext cx="127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770D9C-20DF-4877-BFE5-0C5DCD30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22" y="4215215"/>
                <a:ext cx="1272336" cy="276999"/>
              </a:xfrm>
              <a:prstGeom prst="rect">
                <a:avLst/>
              </a:prstGeom>
              <a:blipFill>
                <a:blip r:embed="rId9"/>
                <a:stretch>
                  <a:fillRect l="-1914" r="-57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35F1B4-5752-429F-A970-B195F353DE77}"/>
                  </a:ext>
                </a:extLst>
              </p:cNvPr>
              <p:cNvSpPr txBox="1"/>
              <p:nvPr/>
            </p:nvSpPr>
            <p:spPr>
              <a:xfrm>
                <a:off x="2473668" y="5217321"/>
                <a:ext cx="258602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35F1B4-5752-429F-A970-B195F353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668" y="5217321"/>
                <a:ext cx="2586028" cy="276999"/>
              </a:xfrm>
              <a:prstGeom prst="rect">
                <a:avLst/>
              </a:prstGeom>
              <a:blipFill>
                <a:blip r:embed="rId10"/>
                <a:stretch>
                  <a:fillRect l="-2347" r="-2347" b="-3617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365921-BB5A-4B7E-8A5B-05EF105B6C72}"/>
                  </a:ext>
                </a:extLst>
              </p:cNvPr>
              <p:cNvSpPr txBox="1"/>
              <p:nvPr/>
            </p:nvSpPr>
            <p:spPr>
              <a:xfrm>
                <a:off x="1024830" y="5140469"/>
                <a:ext cx="360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6365921-BB5A-4B7E-8A5B-05EF105B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30" y="5140469"/>
                <a:ext cx="360291" cy="276999"/>
              </a:xfrm>
              <a:prstGeom prst="rect">
                <a:avLst/>
              </a:prstGeom>
              <a:blipFill>
                <a:blip r:embed="rId11"/>
                <a:stretch>
                  <a:fillRect l="-3390" r="-13559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6BA4C77-FF9F-45E3-B11C-856022BE31C1}"/>
              </a:ext>
            </a:extLst>
          </p:cNvPr>
          <p:cNvSpPr/>
          <p:nvPr/>
        </p:nvSpPr>
        <p:spPr>
          <a:xfrm>
            <a:off x="990433" y="5100239"/>
            <a:ext cx="489395" cy="41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112C-0B27-4D77-9A7D-614DA903851B}"/>
              </a:ext>
            </a:extLst>
          </p:cNvPr>
          <p:cNvSpPr txBox="1"/>
          <p:nvPr/>
        </p:nvSpPr>
        <p:spPr>
          <a:xfrm>
            <a:off x="575900" y="1476114"/>
            <a:ext cx="5472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1297C9-E618-436B-A0E8-78FEE94AB8B1}"/>
              </a:ext>
            </a:extLst>
          </p:cNvPr>
          <p:cNvSpPr txBox="1">
            <a:spLocks/>
          </p:cNvSpPr>
          <p:nvPr/>
        </p:nvSpPr>
        <p:spPr>
          <a:xfrm>
            <a:off x="1235043" y="1440532"/>
            <a:ext cx="4069267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Método de la </a:t>
            </a:r>
            <a:r>
              <a:rPr lang="es-GT" sz="2400" dirty="0" err="1"/>
              <a:t>contrapositiva</a:t>
            </a:r>
            <a:endParaRPr lang="es-G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FCB90B-A89D-4ACE-81D6-9E8ECEB2D456}"/>
                  </a:ext>
                </a:extLst>
              </p:cNvPr>
              <p:cNvSpPr txBox="1"/>
              <p:nvPr/>
            </p:nvSpPr>
            <p:spPr>
              <a:xfrm>
                <a:off x="1929638" y="4222133"/>
                <a:ext cx="1825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−4)+1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FCB90B-A89D-4ACE-81D6-9E8ECEB2D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38" y="4222133"/>
                <a:ext cx="1825821" cy="276999"/>
              </a:xfrm>
              <a:prstGeom prst="rect">
                <a:avLst/>
              </a:prstGeom>
              <a:blipFill>
                <a:blip r:embed="rId12"/>
                <a:stretch>
                  <a:fillRect l="-1003" r="-234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F0B7F9-A1E5-4334-AD9F-3024EEC9575E}"/>
                  </a:ext>
                </a:extLst>
              </p:cNvPr>
              <p:cNvSpPr txBox="1"/>
              <p:nvPr/>
            </p:nvSpPr>
            <p:spPr>
              <a:xfrm>
                <a:off x="5180020" y="1471364"/>
                <a:ext cx="13264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GT" sz="1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F0B7F9-A1E5-4334-AD9F-3024EEC9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20" y="1471364"/>
                <a:ext cx="1326455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1D5D2C-5CD2-4236-89FA-F03BD9D4FFF7}"/>
                  </a:ext>
                </a:extLst>
              </p:cNvPr>
              <p:cNvSpPr txBox="1"/>
              <p:nvPr/>
            </p:nvSpPr>
            <p:spPr>
              <a:xfrm>
                <a:off x="1854193" y="2533977"/>
                <a:ext cx="261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+7)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1D5D2C-5CD2-4236-89FA-F03BD9D4F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193" y="2533977"/>
                <a:ext cx="2619692" cy="276999"/>
              </a:xfrm>
              <a:prstGeom prst="rect">
                <a:avLst/>
              </a:prstGeom>
              <a:blipFill>
                <a:blip r:embed="rId14"/>
                <a:stretch>
                  <a:fillRect l="-2558" r="-139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2A15D0C7-D1A9-4D85-9932-762F55610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6601" y="2912066"/>
                <a:ext cx="4069267" cy="41591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000" dirty="0"/>
                  <a:t>Despejando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GT" sz="2000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2A15D0C7-D1A9-4D85-9932-762F55610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01" y="2912066"/>
                <a:ext cx="4069267" cy="4159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0F00F8CC-A179-45F0-B551-53951F6A1EFE}"/>
              </a:ext>
            </a:extLst>
          </p:cNvPr>
          <p:cNvSpPr/>
          <p:nvPr/>
        </p:nvSpPr>
        <p:spPr>
          <a:xfrm>
            <a:off x="4265714" y="3363386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9A6A2-17FE-497D-A639-BEC8B6EC1FEF}"/>
                  </a:ext>
                </a:extLst>
              </p:cNvPr>
              <p:cNvSpPr txBox="1"/>
              <p:nvPr/>
            </p:nvSpPr>
            <p:spPr>
              <a:xfrm>
                <a:off x="5106775" y="3339843"/>
                <a:ext cx="1229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9A6A2-17FE-497D-A639-BEC8B6EC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75" y="3339843"/>
                <a:ext cx="1229504" cy="276999"/>
              </a:xfrm>
              <a:prstGeom prst="rect">
                <a:avLst/>
              </a:prstGeom>
              <a:blipFill>
                <a:blip r:embed="rId16"/>
                <a:stretch>
                  <a:fillRect l="-1990" r="-398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F00DFA-E6F1-44B5-990F-0EE35018BFA5}"/>
              </a:ext>
            </a:extLst>
          </p:cNvPr>
          <p:cNvSpPr/>
          <p:nvPr/>
        </p:nvSpPr>
        <p:spPr>
          <a:xfrm>
            <a:off x="4265714" y="3787961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C0163-B6AA-4A29-B333-ECDC4AB3A958}"/>
                  </a:ext>
                </a:extLst>
              </p:cNvPr>
              <p:cNvSpPr txBox="1"/>
              <p:nvPr/>
            </p:nvSpPr>
            <p:spPr>
              <a:xfrm>
                <a:off x="5106775" y="3793246"/>
                <a:ext cx="1633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C0163-B6AA-4A29-B333-ECDC4AB3A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75" y="3793246"/>
                <a:ext cx="1633459" cy="276999"/>
              </a:xfrm>
              <a:prstGeom prst="rect">
                <a:avLst/>
              </a:prstGeom>
              <a:blipFill>
                <a:blip r:embed="rId17"/>
                <a:stretch>
                  <a:fillRect l="-1493" r="-223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7F648F9C-A231-4EB9-A2D1-25FB112B6F97}"/>
              </a:ext>
            </a:extLst>
          </p:cNvPr>
          <p:cNvSpPr/>
          <p:nvPr/>
        </p:nvSpPr>
        <p:spPr>
          <a:xfrm>
            <a:off x="8068794" y="4187057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1D0144-39B0-45BB-AF31-493C809D2D0D}"/>
                  </a:ext>
                </a:extLst>
              </p:cNvPr>
              <p:cNvSpPr txBox="1"/>
              <p:nvPr/>
            </p:nvSpPr>
            <p:spPr>
              <a:xfrm>
                <a:off x="1929638" y="5845686"/>
                <a:ext cx="318715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+7)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1D0144-39B0-45BB-AF31-493C809D2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38" y="5845686"/>
                <a:ext cx="3187155" cy="276999"/>
              </a:xfrm>
              <a:prstGeom prst="rect">
                <a:avLst/>
              </a:prstGeom>
              <a:blipFill>
                <a:blip r:embed="rId18"/>
                <a:stretch>
                  <a:fillRect l="-191" r="-1908" b="-3617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C63692B0-7025-4F72-B95C-25AFEE692D2F}"/>
              </a:ext>
            </a:extLst>
          </p:cNvPr>
          <p:cNvSpPr/>
          <p:nvPr/>
        </p:nvSpPr>
        <p:spPr>
          <a:xfrm>
            <a:off x="1854193" y="5182245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7DCEEB-E67A-4F38-99E7-000779775255}"/>
                  </a:ext>
                </a:extLst>
              </p:cNvPr>
              <p:cNvSpPr txBox="1"/>
              <p:nvPr/>
            </p:nvSpPr>
            <p:spPr>
              <a:xfrm>
                <a:off x="8565909" y="438248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7DCEEB-E67A-4F38-99E7-000779775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9" y="438248"/>
                <a:ext cx="195182" cy="276999"/>
              </a:xfrm>
              <a:prstGeom prst="rect">
                <a:avLst/>
              </a:prstGeom>
              <a:blipFill>
                <a:blip r:embed="rId19"/>
                <a:stretch>
                  <a:fillRect l="-28125" r="-25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4091A5-6321-496F-8CDC-CB9D6761B67F}"/>
                  </a:ext>
                </a:extLst>
              </p:cNvPr>
              <p:cNvSpPr txBox="1"/>
              <p:nvPr/>
            </p:nvSpPr>
            <p:spPr>
              <a:xfrm>
                <a:off x="9040630" y="423418"/>
                <a:ext cx="2023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4091A5-6321-496F-8CDC-CB9D6761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30" y="423418"/>
                <a:ext cx="2023374" cy="276999"/>
              </a:xfrm>
              <a:prstGeom prst="rect">
                <a:avLst/>
              </a:prstGeom>
              <a:blipFill>
                <a:blip r:embed="rId20"/>
                <a:stretch>
                  <a:fillRect l="-904" r="-2108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A8A6EC-39B2-4CA5-9440-11B85BA56D7E}"/>
                  </a:ext>
                </a:extLst>
              </p:cNvPr>
              <p:cNvSpPr txBox="1"/>
              <p:nvPr/>
            </p:nvSpPr>
            <p:spPr>
              <a:xfrm>
                <a:off x="8969667" y="990683"/>
                <a:ext cx="29899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+7)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A8A6EC-39B2-4CA5-9440-11B85BA5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667" y="990683"/>
                <a:ext cx="2989986" cy="276999"/>
              </a:xfrm>
              <a:prstGeom prst="rect">
                <a:avLst/>
              </a:prstGeom>
              <a:blipFill>
                <a:blip r:embed="rId21"/>
                <a:stretch>
                  <a:fillRect l="-2037" r="-2037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23E95F-6F6D-4E19-98DB-0982842D1815}"/>
                  </a:ext>
                </a:extLst>
              </p:cNvPr>
              <p:cNvSpPr txBox="1"/>
              <p:nvPr/>
            </p:nvSpPr>
            <p:spPr>
              <a:xfrm>
                <a:off x="8513376" y="934393"/>
                <a:ext cx="19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23E95F-6F6D-4E19-98DB-0982842D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6" y="934393"/>
                <a:ext cx="196143" cy="276999"/>
              </a:xfrm>
              <a:prstGeom prst="rect">
                <a:avLst/>
              </a:prstGeom>
              <a:blipFill>
                <a:blip r:embed="rId22"/>
                <a:stretch>
                  <a:fillRect l="-28125" r="-21875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eft Brace 52">
            <a:extLst>
              <a:ext uri="{FF2B5EF4-FFF2-40B4-BE49-F238E27FC236}">
                <a16:creationId xmlns:a16="http://schemas.microsoft.com/office/drawing/2014/main" id="{D877754F-F12F-48BF-B070-541010C35452}"/>
              </a:ext>
            </a:extLst>
          </p:cNvPr>
          <p:cNvSpPr/>
          <p:nvPr/>
        </p:nvSpPr>
        <p:spPr>
          <a:xfrm>
            <a:off x="8347617" y="442437"/>
            <a:ext cx="101010" cy="834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05042E-F163-44E2-835E-8B1377E18BA6}"/>
              </a:ext>
            </a:extLst>
          </p:cNvPr>
          <p:cNvSpPr txBox="1">
            <a:spLocks/>
          </p:cNvSpPr>
          <p:nvPr/>
        </p:nvSpPr>
        <p:spPr>
          <a:xfrm>
            <a:off x="807778" y="330957"/>
            <a:ext cx="10353762" cy="8348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Ejemplo 4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37B2C-6A7A-4B16-B53F-20558F0A39ED}"/>
                  </a:ext>
                </a:extLst>
              </p:cNvPr>
              <p:cNvSpPr txBox="1"/>
              <p:nvPr/>
            </p:nvSpPr>
            <p:spPr>
              <a:xfrm>
                <a:off x="1044281" y="2374181"/>
                <a:ext cx="361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37B2C-6A7A-4B16-B53F-20558F0A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1" y="2374181"/>
                <a:ext cx="361253" cy="276999"/>
              </a:xfrm>
              <a:prstGeom prst="rect">
                <a:avLst/>
              </a:prstGeom>
              <a:blipFill>
                <a:blip r:embed="rId2"/>
                <a:stretch>
                  <a:fillRect l="-3333" r="-10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22D6841-FB82-480F-AE5B-666260316074}"/>
              </a:ext>
            </a:extLst>
          </p:cNvPr>
          <p:cNvSpPr/>
          <p:nvPr/>
        </p:nvSpPr>
        <p:spPr>
          <a:xfrm>
            <a:off x="990345" y="2343274"/>
            <a:ext cx="489395" cy="41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4A835-8D2A-4EC6-B4CF-BC761280D87D}"/>
                  </a:ext>
                </a:extLst>
              </p:cNvPr>
              <p:cNvSpPr txBox="1"/>
              <p:nvPr/>
            </p:nvSpPr>
            <p:spPr>
              <a:xfrm>
                <a:off x="1923539" y="2413424"/>
                <a:ext cx="3319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+7)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4A835-8D2A-4EC6-B4CF-BC761280D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39" y="2413424"/>
                <a:ext cx="3319435" cy="276999"/>
              </a:xfrm>
              <a:prstGeom prst="rect">
                <a:avLst/>
              </a:prstGeom>
              <a:blipFill>
                <a:blip r:embed="rId3"/>
                <a:stretch>
                  <a:fillRect l="-1838" r="-128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F721E-85B0-42D6-ADD6-E0854C799EAB}"/>
              </a:ext>
            </a:extLst>
          </p:cNvPr>
          <p:cNvSpPr/>
          <p:nvPr/>
        </p:nvSpPr>
        <p:spPr>
          <a:xfrm>
            <a:off x="4756986" y="2832503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25F93-C90C-425B-908F-10EEDB2114C5}"/>
                  </a:ext>
                </a:extLst>
              </p:cNvPr>
              <p:cNvSpPr txBox="1"/>
              <p:nvPr/>
            </p:nvSpPr>
            <p:spPr>
              <a:xfrm>
                <a:off x="5500024" y="2845866"/>
                <a:ext cx="2222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+7=2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∀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25F93-C90C-425B-908F-10EEDB211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24" y="2845866"/>
                <a:ext cx="2222275" cy="276999"/>
              </a:xfrm>
              <a:prstGeom prst="rect">
                <a:avLst/>
              </a:prstGeom>
              <a:blipFill>
                <a:blip r:embed="rId4"/>
                <a:stretch>
                  <a:fillRect l="-822" r="-164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A01EA-9F92-4F99-90C4-4F4B24886043}"/>
                  </a:ext>
                </a:extLst>
              </p:cNvPr>
              <p:cNvSpPr txBox="1"/>
              <p:nvPr/>
            </p:nvSpPr>
            <p:spPr>
              <a:xfrm>
                <a:off x="1991771" y="3628742"/>
                <a:ext cx="122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+7=2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A01EA-9F92-4F99-90C4-4F4B2488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71" y="3628742"/>
                <a:ext cx="1225720" cy="276999"/>
              </a:xfrm>
              <a:prstGeom prst="rect">
                <a:avLst/>
              </a:prstGeom>
              <a:blipFill>
                <a:blip r:embed="rId5"/>
                <a:stretch>
                  <a:fillRect l="-1990" r="-348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38F90-FB7D-4D83-BD3A-AEBB009992A3}"/>
                  </a:ext>
                </a:extLst>
              </p:cNvPr>
              <p:cNvSpPr txBox="1"/>
              <p:nvPr/>
            </p:nvSpPr>
            <p:spPr>
              <a:xfrm>
                <a:off x="2002661" y="4082084"/>
                <a:ext cx="2033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38F90-FB7D-4D83-BD3A-AEBB00999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661" y="4082084"/>
                <a:ext cx="2033634" cy="276999"/>
              </a:xfrm>
              <a:prstGeom prst="rect">
                <a:avLst/>
              </a:prstGeom>
              <a:blipFill>
                <a:blip r:embed="rId6"/>
                <a:stretch>
                  <a:fillRect l="-901" r="-210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EB8A23D7-BA54-45F4-AA10-A79635016CFB}"/>
              </a:ext>
            </a:extLst>
          </p:cNvPr>
          <p:cNvSpPr/>
          <p:nvPr/>
        </p:nvSpPr>
        <p:spPr>
          <a:xfrm>
            <a:off x="10311385" y="4481180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DF801-AB4C-42DC-B5A7-6A49FA7C086C}"/>
              </a:ext>
            </a:extLst>
          </p:cNvPr>
          <p:cNvSpPr txBox="1"/>
          <p:nvPr/>
        </p:nvSpPr>
        <p:spPr>
          <a:xfrm>
            <a:off x="4781462" y="4422986"/>
            <a:ext cx="80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/>
              <a:t>Pero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20F67-F085-490E-9E26-1DAAADB2540D}"/>
                  </a:ext>
                </a:extLst>
              </p:cNvPr>
              <p:cNvSpPr txBox="1"/>
              <p:nvPr/>
            </p:nvSpPr>
            <p:spPr>
              <a:xfrm>
                <a:off x="5500024" y="4469152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920F67-F085-490E-9E26-1DAAADB25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24" y="4469152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9231" r="-9231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81E54BA-A268-4152-B321-FE22AAF9CE5E}"/>
              </a:ext>
            </a:extLst>
          </p:cNvPr>
          <p:cNvSpPr txBox="1"/>
          <p:nvPr/>
        </p:nvSpPr>
        <p:spPr>
          <a:xfrm>
            <a:off x="6555498" y="4422986"/>
            <a:ext cx="184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/>
              <a:t>Es un entero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C5CC4-F5E3-42B4-9B10-AF199FE78BC0}"/>
                  </a:ext>
                </a:extLst>
              </p:cNvPr>
              <p:cNvSpPr txBox="1"/>
              <p:nvPr/>
            </p:nvSpPr>
            <p:spPr>
              <a:xfrm>
                <a:off x="1972650" y="5005184"/>
                <a:ext cx="2315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C5CC4-F5E3-42B4-9B10-AF199FE7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650" y="5005184"/>
                <a:ext cx="2315377" cy="276999"/>
              </a:xfrm>
              <a:prstGeom prst="rect">
                <a:avLst/>
              </a:prstGeom>
              <a:blipFill>
                <a:blip r:embed="rId8"/>
                <a:stretch>
                  <a:fillRect l="-792" r="-184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770D9C-20DF-4877-BFE5-0C5DCD302B77}"/>
                  </a:ext>
                </a:extLst>
              </p:cNvPr>
              <p:cNvSpPr txBox="1"/>
              <p:nvPr/>
            </p:nvSpPr>
            <p:spPr>
              <a:xfrm>
                <a:off x="8663245" y="4474262"/>
                <a:ext cx="1268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770D9C-20DF-4877-BFE5-0C5DCD30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245" y="4474262"/>
                <a:ext cx="1268552" cy="276999"/>
              </a:xfrm>
              <a:prstGeom prst="rect">
                <a:avLst/>
              </a:prstGeom>
              <a:blipFill>
                <a:blip r:embed="rId9"/>
                <a:stretch>
                  <a:fillRect l="-1923" r="-576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35F1B4-5752-429F-A970-B195F353DE77}"/>
                  </a:ext>
                </a:extLst>
              </p:cNvPr>
              <p:cNvSpPr txBox="1"/>
              <p:nvPr/>
            </p:nvSpPr>
            <p:spPr>
              <a:xfrm>
                <a:off x="2522691" y="5476368"/>
                <a:ext cx="258602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35F1B4-5752-429F-A970-B195F353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691" y="5476368"/>
                <a:ext cx="2586028" cy="276999"/>
              </a:xfrm>
              <a:prstGeom prst="rect">
                <a:avLst/>
              </a:prstGeom>
              <a:blipFill>
                <a:blip r:embed="rId10"/>
                <a:stretch>
                  <a:fillRect l="-2347" r="-2347" b="-33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79112C-0B27-4D77-9A7D-614DA903851B}"/>
              </a:ext>
            </a:extLst>
          </p:cNvPr>
          <p:cNvSpPr txBox="1"/>
          <p:nvPr/>
        </p:nvSpPr>
        <p:spPr>
          <a:xfrm>
            <a:off x="575900" y="1171314"/>
            <a:ext cx="5472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1297C9-E618-436B-A0E8-78FEE94AB8B1}"/>
              </a:ext>
            </a:extLst>
          </p:cNvPr>
          <p:cNvSpPr txBox="1">
            <a:spLocks/>
          </p:cNvSpPr>
          <p:nvPr/>
        </p:nvSpPr>
        <p:spPr>
          <a:xfrm>
            <a:off x="1235043" y="1135732"/>
            <a:ext cx="4069267" cy="4159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Método de la contradicción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FCB90B-A89D-4ACE-81D6-9E8ECEB2D456}"/>
                  </a:ext>
                </a:extLst>
              </p:cNvPr>
              <p:cNvSpPr txBox="1"/>
              <p:nvPr/>
            </p:nvSpPr>
            <p:spPr>
              <a:xfrm>
                <a:off x="1978661" y="4481180"/>
                <a:ext cx="1822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−4)+1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FCB90B-A89D-4ACE-81D6-9E8ECEB2D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61" y="4481180"/>
                <a:ext cx="1822037" cy="276999"/>
              </a:xfrm>
              <a:prstGeom prst="rect">
                <a:avLst/>
              </a:prstGeom>
              <a:blipFill>
                <a:blip r:embed="rId11"/>
                <a:stretch>
                  <a:fillRect l="-1007" r="-234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F0B7F9-A1E5-4334-AD9F-3024EEC9575E}"/>
                  </a:ext>
                </a:extLst>
              </p:cNvPr>
              <p:cNvSpPr txBox="1"/>
              <p:nvPr/>
            </p:nvSpPr>
            <p:spPr>
              <a:xfrm>
                <a:off x="5180020" y="1166564"/>
                <a:ext cx="43042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~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𝑜𝑏𝑡𝑒𝑛𝑒𝑟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𝑢𝑛𝑎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𝑐𝑜𝑛𝑡𝑟𝑎𝑑𝑖𝑐𝑐𝑖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1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F0B7F9-A1E5-4334-AD9F-3024EEC9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20" y="1166564"/>
                <a:ext cx="4304222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1D5D2C-5CD2-4236-89FA-F03BD9D4FFF7}"/>
                  </a:ext>
                </a:extLst>
              </p:cNvPr>
              <p:cNvSpPr txBox="1"/>
              <p:nvPr/>
            </p:nvSpPr>
            <p:spPr>
              <a:xfrm>
                <a:off x="1903216" y="2793024"/>
                <a:ext cx="261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+7)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1D5D2C-5CD2-4236-89FA-F03BD9D4F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16" y="2793024"/>
                <a:ext cx="2619692" cy="276999"/>
              </a:xfrm>
              <a:prstGeom prst="rect">
                <a:avLst/>
              </a:prstGeom>
              <a:blipFill>
                <a:blip r:embed="rId13"/>
                <a:stretch>
                  <a:fillRect l="-2558" r="-139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2A15D0C7-D1A9-4D85-9932-762F55610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624" y="3171113"/>
                <a:ext cx="4069267" cy="41591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000" dirty="0"/>
                  <a:t>Despejando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GT" sz="2000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2A15D0C7-D1A9-4D85-9932-762F55610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24" y="3171113"/>
                <a:ext cx="4069267" cy="4159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0F00F8CC-A179-45F0-B551-53951F6A1EFE}"/>
              </a:ext>
            </a:extLst>
          </p:cNvPr>
          <p:cNvSpPr/>
          <p:nvPr/>
        </p:nvSpPr>
        <p:spPr>
          <a:xfrm>
            <a:off x="4314737" y="3622433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9A6A2-17FE-497D-A639-BEC8B6EC1FEF}"/>
                  </a:ext>
                </a:extLst>
              </p:cNvPr>
              <p:cNvSpPr txBox="1"/>
              <p:nvPr/>
            </p:nvSpPr>
            <p:spPr>
              <a:xfrm>
                <a:off x="5155798" y="3598890"/>
                <a:ext cx="122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9A6A2-17FE-497D-A639-BEC8B6EC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98" y="3598890"/>
                <a:ext cx="1225720" cy="276999"/>
              </a:xfrm>
              <a:prstGeom prst="rect">
                <a:avLst/>
              </a:prstGeom>
              <a:blipFill>
                <a:blip r:embed="rId15"/>
                <a:stretch>
                  <a:fillRect l="-1990" r="-348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F00DFA-E6F1-44B5-990F-0EE35018BFA5}"/>
              </a:ext>
            </a:extLst>
          </p:cNvPr>
          <p:cNvSpPr/>
          <p:nvPr/>
        </p:nvSpPr>
        <p:spPr>
          <a:xfrm>
            <a:off x="4314737" y="4047008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C0163-B6AA-4A29-B333-ECDC4AB3A958}"/>
                  </a:ext>
                </a:extLst>
              </p:cNvPr>
              <p:cNvSpPr txBox="1"/>
              <p:nvPr/>
            </p:nvSpPr>
            <p:spPr>
              <a:xfrm>
                <a:off x="5155798" y="4052293"/>
                <a:ext cx="1629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C0163-B6AA-4A29-B333-ECDC4AB3A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98" y="4052293"/>
                <a:ext cx="1629677" cy="276999"/>
              </a:xfrm>
              <a:prstGeom prst="rect">
                <a:avLst/>
              </a:prstGeom>
              <a:blipFill>
                <a:blip r:embed="rId16"/>
                <a:stretch>
                  <a:fillRect l="-1498" r="-262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7F648F9C-A231-4EB9-A2D1-25FB112B6F97}"/>
              </a:ext>
            </a:extLst>
          </p:cNvPr>
          <p:cNvSpPr/>
          <p:nvPr/>
        </p:nvSpPr>
        <p:spPr>
          <a:xfrm>
            <a:off x="8117817" y="4446104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1D0144-39B0-45BB-AF31-493C809D2D0D}"/>
                  </a:ext>
                </a:extLst>
              </p:cNvPr>
              <p:cNvSpPr txBox="1"/>
              <p:nvPr/>
            </p:nvSpPr>
            <p:spPr>
              <a:xfrm>
                <a:off x="8338219" y="6285119"/>
                <a:ext cx="318715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+7)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1D0144-39B0-45BB-AF31-493C809D2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219" y="6285119"/>
                <a:ext cx="3187155" cy="276999"/>
              </a:xfrm>
              <a:prstGeom prst="rect">
                <a:avLst/>
              </a:prstGeom>
              <a:blipFill>
                <a:blip r:embed="rId17"/>
                <a:stretch>
                  <a:fillRect l="-190" r="-1714" b="-3617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C63692B0-7025-4F72-B95C-25AFEE692D2F}"/>
              </a:ext>
            </a:extLst>
          </p:cNvPr>
          <p:cNvSpPr/>
          <p:nvPr/>
        </p:nvSpPr>
        <p:spPr>
          <a:xfrm>
            <a:off x="1903216" y="5441292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7DCEEB-E67A-4F38-99E7-000779775255}"/>
                  </a:ext>
                </a:extLst>
              </p:cNvPr>
              <p:cNvSpPr txBox="1"/>
              <p:nvPr/>
            </p:nvSpPr>
            <p:spPr>
              <a:xfrm>
                <a:off x="8565909" y="209648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7DCEEB-E67A-4F38-99E7-000779775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9" y="209648"/>
                <a:ext cx="195182" cy="276999"/>
              </a:xfrm>
              <a:prstGeom prst="rect">
                <a:avLst/>
              </a:prstGeom>
              <a:blipFill>
                <a:blip r:embed="rId18"/>
                <a:stretch>
                  <a:fillRect l="-28125" r="-25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4091A5-6321-496F-8CDC-CB9D6761B67F}"/>
                  </a:ext>
                </a:extLst>
              </p:cNvPr>
              <p:cNvSpPr txBox="1"/>
              <p:nvPr/>
            </p:nvSpPr>
            <p:spPr>
              <a:xfrm>
                <a:off x="9040630" y="194818"/>
                <a:ext cx="2023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4091A5-6321-496F-8CDC-CB9D6761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630" y="194818"/>
                <a:ext cx="2023374" cy="276999"/>
              </a:xfrm>
              <a:prstGeom prst="rect">
                <a:avLst/>
              </a:prstGeom>
              <a:blipFill>
                <a:blip r:embed="rId19"/>
                <a:stretch>
                  <a:fillRect l="-904" r="-210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A8A6EC-39B2-4CA5-9440-11B85BA56D7E}"/>
                  </a:ext>
                </a:extLst>
              </p:cNvPr>
              <p:cNvSpPr txBox="1"/>
              <p:nvPr/>
            </p:nvSpPr>
            <p:spPr>
              <a:xfrm>
                <a:off x="8969667" y="762083"/>
                <a:ext cx="29899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+7)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A8A6EC-39B2-4CA5-9440-11B85BA5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667" y="762083"/>
                <a:ext cx="2989986" cy="276999"/>
              </a:xfrm>
              <a:prstGeom prst="rect">
                <a:avLst/>
              </a:prstGeom>
              <a:blipFill>
                <a:blip r:embed="rId20"/>
                <a:stretch>
                  <a:fillRect l="-2037" r="-2037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23E95F-6F6D-4E19-98DB-0982842D1815}"/>
                  </a:ext>
                </a:extLst>
              </p:cNvPr>
              <p:cNvSpPr txBox="1"/>
              <p:nvPr/>
            </p:nvSpPr>
            <p:spPr>
              <a:xfrm>
                <a:off x="8513376" y="705793"/>
                <a:ext cx="19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23E95F-6F6D-4E19-98DB-0982842D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6" y="705793"/>
                <a:ext cx="196143" cy="276999"/>
              </a:xfrm>
              <a:prstGeom prst="rect">
                <a:avLst/>
              </a:prstGeom>
              <a:blipFill>
                <a:blip r:embed="rId21"/>
                <a:stretch>
                  <a:fillRect l="-28125" r="-2187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eft Brace 52">
            <a:extLst>
              <a:ext uri="{FF2B5EF4-FFF2-40B4-BE49-F238E27FC236}">
                <a16:creationId xmlns:a16="http://schemas.microsoft.com/office/drawing/2014/main" id="{D877754F-F12F-48BF-B070-541010C35452}"/>
              </a:ext>
            </a:extLst>
          </p:cNvPr>
          <p:cNvSpPr/>
          <p:nvPr/>
        </p:nvSpPr>
        <p:spPr>
          <a:xfrm>
            <a:off x="8347617" y="213837"/>
            <a:ext cx="101010" cy="834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71BE7A-645E-4CCE-A30B-B3E2F76D9892}"/>
                  </a:ext>
                </a:extLst>
              </p:cNvPr>
              <p:cNvSpPr txBox="1"/>
              <p:nvPr/>
            </p:nvSpPr>
            <p:spPr>
              <a:xfrm>
                <a:off x="1155447" y="1756049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71BE7A-645E-4CCE-A30B-B3E2F76D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47" y="1756049"/>
                <a:ext cx="195182" cy="276999"/>
              </a:xfrm>
              <a:prstGeom prst="rect">
                <a:avLst/>
              </a:prstGeom>
              <a:blipFill>
                <a:blip r:embed="rId22"/>
                <a:stretch>
                  <a:fillRect l="-28125" r="-25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35CDBDF-638E-43EE-A31E-B25FE4E2F072}"/>
              </a:ext>
            </a:extLst>
          </p:cNvPr>
          <p:cNvSpPr/>
          <p:nvPr/>
        </p:nvSpPr>
        <p:spPr>
          <a:xfrm>
            <a:off x="990345" y="1756049"/>
            <a:ext cx="489395" cy="41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3057BF-919A-49F3-A1DF-B7084FD7CF2D}"/>
                  </a:ext>
                </a:extLst>
              </p:cNvPr>
              <p:cNvSpPr txBox="1"/>
              <p:nvPr/>
            </p:nvSpPr>
            <p:spPr>
              <a:xfrm>
                <a:off x="1923539" y="1826199"/>
                <a:ext cx="2023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3057BF-919A-49F3-A1DF-B7084FD7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39" y="1826199"/>
                <a:ext cx="2023374" cy="276999"/>
              </a:xfrm>
              <a:prstGeom prst="rect">
                <a:avLst/>
              </a:prstGeom>
              <a:blipFill>
                <a:blip r:embed="rId23"/>
                <a:stretch>
                  <a:fillRect l="-906" r="-241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D9242DDE-62BC-4008-9A4F-03ED2242AE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6064" y="5950152"/>
                <a:ext cx="5956235" cy="78020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000" dirty="0"/>
                  <a:t>Como </a:t>
                </a:r>
                <a14:m>
                  <m:oMath xmlns:m="http://schemas.openxmlformats.org/officeDocument/2006/math">
                    <m:r>
                      <a:rPr lang="es-GT" sz="20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GT" sz="2000" dirty="0"/>
                  <a:t> no puede ser par e impar a la vez, entonces es falsa la hipótesis de que m+7 es un entero par</a:t>
                </a:r>
              </a:p>
            </p:txBody>
          </p:sp>
        </mc:Choice>
        <mc:Fallback xmlns=""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D9242DDE-62BC-4008-9A4F-03ED2242A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4" y="5950152"/>
                <a:ext cx="5956235" cy="7802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203DDA5D-C8CB-4BEE-BAC5-C2ABFF743B15}"/>
              </a:ext>
            </a:extLst>
          </p:cNvPr>
          <p:cNvSpPr/>
          <p:nvPr/>
        </p:nvSpPr>
        <p:spPr>
          <a:xfrm>
            <a:off x="7803047" y="6250044"/>
            <a:ext cx="302378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0887D2B-CCE6-4E77-8E0A-CDCBE5E2C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77" y="1214270"/>
                <a:ext cx="8670814" cy="1419599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Sea  </a:t>
                </a:r>
                <a14:m>
                  <m:oMath xmlns:m="http://schemas.openxmlformats.org/officeDocument/2006/math"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400" dirty="0"/>
                  <a:t> una proposición matemática abierta (o un conjunto de ellas) donde la variable </a:t>
                </a:r>
                <a14:m>
                  <m:oMath xmlns:m="http://schemas.openxmlformats.org/officeDocument/2006/math">
                    <m:r>
                      <a:rPr lang="es-GT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2400" dirty="0"/>
                  <a:t> aparece una o más veces  y </a:t>
                </a:r>
                <a14:m>
                  <m:oMath xmlns:m="http://schemas.openxmlformats.org/officeDocument/2006/math">
                    <m:r>
                      <a:rPr lang="es-G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G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G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s-GT" sz="240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0887D2B-CCE6-4E77-8E0A-CDCBE5E2C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7" y="1214270"/>
                <a:ext cx="8670814" cy="1419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60AB30C-DA87-4EA2-ABDE-FD03224D476C}"/>
              </a:ext>
            </a:extLst>
          </p:cNvPr>
          <p:cNvSpPr txBox="1">
            <a:spLocks/>
          </p:cNvSpPr>
          <p:nvPr/>
        </p:nvSpPr>
        <p:spPr>
          <a:xfrm>
            <a:off x="807777" y="427385"/>
            <a:ext cx="10353762" cy="642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3200" b="1" dirty="0"/>
              <a:t>Método de inducción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024221CA-B040-47B5-9E9E-7BB634723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2481" y="2456659"/>
                <a:ext cx="3863615" cy="64273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A.] Si </a:t>
                </a:r>
                <a14:m>
                  <m:oMath xmlns:m="http://schemas.openxmlformats.org/officeDocument/2006/math">
                    <m:r>
                      <a:rPr lang="es-GT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GT" sz="2400" dirty="0"/>
                  <a:t> es verdadera.</a:t>
                </a: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024221CA-B040-47B5-9E9E-7BB634723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81" y="2456659"/>
                <a:ext cx="3863615" cy="642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122614-1BB9-47B0-A8E2-1EFBDC068A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2481" y="3370178"/>
                <a:ext cx="8280565" cy="2273552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B.] Siempre que </a:t>
                </a:r>
                <a14:m>
                  <m:oMath xmlns:m="http://schemas.openxmlformats.org/officeDocument/2006/math">
                    <m:r>
                      <a:rPr lang="es-GT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G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400" dirty="0"/>
                  <a:t> sea verdadera</a:t>
                </a:r>
              </a:p>
              <a:p>
                <a:pPr algn="l"/>
                <a:r>
                  <a:rPr lang="es-GT" sz="2400" dirty="0"/>
                  <a:t>                     Donde </a:t>
                </a:r>
                <a14:m>
                  <m:oMath xmlns:m="http://schemas.openxmlformats.org/officeDocument/2006/math">
                    <m:r>
                      <a:rPr lang="es-G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G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G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GT" sz="2400" dirty="0"/>
                  <a:t> es particular  pero elegido al azar.</a:t>
                </a:r>
              </a:p>
              <a:p>
                <a:pPr algn="l"/>
                <a:r>
                  <a:rPr lang="es-GT" sz="2400" dirty="0"/>
                  <a:t>      Entonces</a:t>
                </a:r>
              </a:p>
              <a:p>
                <a:pPr algn="l"/>
                <a:r>
                  <a:rPr lang="es-GT" sz="2400" dirty="0"/>
                  <a:t>                     </a:t>
                </a:r>
                <a14:m>
                  <m:oMath xmlns:m="http://schemas.openxmlformats.org/officeDocument/2006/math">
                    <m:r>
                      <a:rPr lang="es-GT" sz="24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s-G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2400" dirty="0"/>
                  <a:t> debe ser verdadera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122614-1BB9-47B0-A8E2-1EFBDC068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81" y="3370178"/>
                <a:ext cx="8280565" cy="2273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F5AF2C30-5523-4C39-9121-B6403779EBBC}"/>
              </a:ext>
            </a:extLst>
          </p:cNvPr>
          <p:cNvSpPr/>
          <p:nvPr/>
        </p:nvSpPr>
        <p:spPr>
          <a:xfrm>
            <a:off x="5695122" y="2456659"/>
            <a:ext cx="45719" cy="776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52AFFA-D6E0-4DF7-A5DD-189BC1C24659}"/>
              </a:ext>
            </a:extLst>
          </p:cNvPr>
          <p:cNvSpPr txBox="1">
            <a:spLocks/>
          </p:cNvSpPr>
          <p:nvPr/>
        </p:nvSpPr>
        <p:spPr>
          <a:xfrm>
            <a:off x="5847522" y="2523728"/>
            <a:ext cx="3863615" cy="642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Base de la inducción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8019D3-52E6-4764-A54D-2BBC8D3E04B6}"/>
              </a:ext>
            </a:extLst>
          </p:cNvPr>
          <p:cNvSpPr/>
          <p:nvPr/>
        </p:nvSpPr>
        <p:spPr>
          <a:xfrm>
            <a:off x="9953046" y="3712303"/>
            <a:ext cx="152400" cy="1664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92B05E-C376-439F-BDB0-52818F408BBE}"/>
              </a:ext>
            </a:extLst>
          </p:cNvPr>
          <p:cNvSpPr txBox="1">
            <a:spLocks/>
          </p:cNvSpPr>
          <p:nvPr/>
        </p:nvSpPr>
        <p:spPr>
          <a:xfrm>
            <a:off x="10105446" y="3904458"/>
            <a:ext cx="1692302" cy="8762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Paso inductivo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EA00FA-3F0C-4289-9611-33B1A50A64CA}"/>
              </a:ext>
            </a:extLst>
          </p:cNvPr>
          <p:cNvSpPr/>
          <p:nvPr/>
        </p:nvSpPr>
        <p:spPr>
          <a:xfrm>
            <a:off x="1074159" y="5643730"/>
            <a:ext cx="466725" cy="34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664D5B-4E65-45CC-9593-57689CF0A6FD}"/>
                  </a:ext>
                </a:extLst>
              </p:cNvPr>
              <p:cNvSpPr txBox="1"/>
              <p:nvPr/>
            </p:nvSpPr>
            <p:spPr>
              <a:xfrm>
                <a:off x="1876011" y="5621548"/>
                <a:ext cx="386483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800" dirty="0"/>
                  <a:t> es verdadera para todo </a:t>
                </a:r>
                <a14:m>
                  <m:oMath xmlns:m="http://schemas.openxmlformats.org/officeDocument/2006/math"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G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GT" sz="1800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664D5B-4E65-45CC-9593-57689CF0A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011" y="5621548"/>
                <a:ext cx="3864830" cy="369332"/>
              </a:xfrm>
              <a:prstGeom prst="rect">
                <a:avLst/>
              </a:prstGeom>
              <a:blipFill>
                <a:blip r:embed="rId5"/>
                <a:stretch>
                  <a:fillRect t="-4762" b="-238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5EA49E1-EA12-485B-A99B-6281C5C6E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3605" y="652936"/>
            <a:ext cx="2483981" cy="1655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E7506FC-F3A5-DAE8-A727-5A5681009A9A}"/>
                  </a:ext>
                </a:extLst>
              </p:cNvPr>
              <p:cNvSpPr txBox="1"/>
              <p:nvPr/>
            </p:nvSpPr>
            <p:spPr>
              <a:xfrm>
                <a:off x="9662075" y="2402214"/>
                <a:ext cx="22864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1600" dirty="0"/>
                  <a:t>Tren de dominós de tamaño </a:t>
                </a:r>
                <a14:m>
                  <m:oMath xmlns:m="http://schemas.openxmlformats.org/officeDocument/2006/math"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1600" dirty="0"/>
                  <a:t>. 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E7506FC-F3A5-DAE8-A727-5A5681009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075" y="2402214"/>
                <a:ext cx="2286449" cy="584775"/>
              </a:xfrm>
              <a:prstGeom prst="rect">
                <a:avLst/>
              </a:prstGeom>
              <a:blipFill>
                <a:blip r:embed="rId7"/>
                <a:stretch>
                  <a:fillRect l="-1600" t="-3125" b="-125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37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{57320CCD-8C42-47BA-BE01-FAAB87CE31E2}tf11665031_win32</Template>
  <TotalTime>395</TotalTime>
  <Words>1058</Words>
  <Application>Microsoft Office PowerPoint</Application>
  <PresentationFormat>Panorámica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 Nova</vt:lpstr>
      <vt:lpstr>Arial Nova Light</vt:lpstr>
      <vt:lpstr>Cambria Math</vt:lpstr>
      <vt:lpstr>Wingdings 2</vt:lpstr>
      <vt:lpstr>SlateVTI</vt:lpstr>
      <vt:lpstr>Demostraciones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Cuantificadores</dc:title>
  <dc:creator>Mario Gustavo Lopez Hernandez</dc:creator>
  <cp:lastModifiedBy>Mario López</cp:lastModifiedBy>
  <cp:revision>51</cp:revision>
  <dcterms:created xsi:type="dcterms:W3CDTF">2020-09-18T20:59:47Z</dcterms:created>
  <dcterms:modified xsi:type="dcterms:W3CDTF">2023-03-08T18:11:05Z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