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3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792712" y="0"/>
            <a:ext cx="307975" cy="6858000"/>
          </a:xfrm>
          <a:custGeom>
            <a:avLst/>
            <a:gdLst/>
            <a:ahLst/>
            <a:cxnLst/>
            <a:rect l="l" t="t" r="r" b="b"/>
            <a:pathLst>
              <a:path w="307975" h="6858000">
                <a:moveTo>
                  <a:pt x="0" y="6858000"/>
                </a:moveTo>
                <a:lnTo>
                  <a:pt x="307848" y="6858000"/>
                </a:lnTo>
                <a:lnTo>
                  <a:pt x="30784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00560" y="0"/>
            <a:ext cx="9144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791" y="517601"/>
            <a:ext cx="7591983" cy="11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1F1F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5.png"/><Relationship Id="rId7" Type="http://schemas.openxmlformats.org/officeDocument/2006/relationships/image" Target="../media/image4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3" Type="http://schemas.openxmlformats.org/officeDocument/2006/relationships/image" Target="../media/image15.png"/><Relationship Id="rId7" Type="http://schemas.openxmlformats.org/officeDocument/2006/relationships/image" Target="../media/image4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2.png"/><Relationship Id="rId7" Type="http://schemas.openxmlformats.org/officeDocument/2006/relationships/image" Target="../media/image4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0" y="4793601"/>
            <a:ext cx="1537335" cy="2096770"/>
            <a:chOff x="-31750" y="4793601"/>
            <a:chExt cx="1537335" cy="2096770"/>
          </a:xfrm>
        </p:grpSpPr>
        <p:sp>
          <p:nvSpPr>
            <p:cNvPr id="3" name="object 3"/>
            <p:cNvSpPr/>
            <p:nvPr/>
          </p:nvSpPr>
          <p:spPr>
            <a:xfrm>
              <a:off x="302777" y="4793601"/>
              <a:ext cx="1202690" cy="1258570"/>
            </a:xfrm>
            <a:custGeom>
              <a:avLst/>
              <a:gdLst/>
              <a:ahLst/>
              <a:cxnLst/>
              <a:rect l="l" t="t" r="r" b="b"/>
              <a:pathLst>
                <a:path w="1202690" h="1258570">
                  <a:moveTo>
                    <a:pt x="686236" y="0"/>
                  </a:moveTo>
                  <a:lnTo>
                    <a:pt x="155654" y="188735"/>
                  </a:lnTo>
                  <a:lnTo>
                    <a:pt x="115231" y="217342"/>
                  </a:lnTo>
                  <a:lnTo>
                    <a:pt x="94859" y="262903"/>
                  </a:lnTo>
                  <a:lnTo>
                    <a:pt x="1311" y="795668"/>
                  </a:lnTo>
                  <a:lnTo>
                    <a:pt x="0" y="820826"/>
                  </a:lnTo>
                  <a:lnTo>
                    <a:pt x="5356" y="845200"/>
                  </a:lnTo>
                  <a:lnTo>
                    <a:pt x="33975" y="885826"/>
                  </a:lnTo>
                  <a:lnTo>
                    <a:pt x="447132" y="1234885"/>
                  </a:lnTo>
                  <a:lnTo>
                    <a:pt x="492010" y="1256872"/>
                  </a:lnTo>
                  <a:lnTo>
                    <a:pt x="516919" y="1258224"/>
                  </a:lnTo>
                  <a:lnTo>
                    <a:pt x="541404" y="1252970"/>
                  </a:lnTo>
                  <a:lnTo>
                    <a:pt x="1046978" y="1069709"/>
                  </a:lnTo>
                  <a:lnTo>
                    <a:pt x="1087967" y="1040863"/>
                  </a:lnTo>
                  <a:lnTo>
                    <a:pt x="1108954" y="995033"/>
                  </a:lnTo>
                  <a:lnTo>
                    <a:pt x="1201410" y="462674"/>
                  </a:lnTo>
                  <a:lnTo>
                    <a:pt x="1202684" y="437530"/>
                  </a:lnTo>
                  <a:lnTo>
                    <a:pt x="1197314" y="413160"/>
                  </a:lnTo>
                  <a:lnTo>
                    <a:pt x="1168644" y="372504"/>
                  </a:lnTo>
                  <a:lnTo>
                    <a:pt x="756631" y="23127"/>
                  </a:lnTo>
                  <a:lnTo>
                    <a:pt x="711212" y="1299"/>
                  </a:lnTo>
                  <a:lnTo>
                    <a:pt x="686236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3431"/>
              <a:ext cx="844550" cy="1995170"/>
            </a:xfrm>
            <a:custGeom>
              <a:avLst/>
              <a:gdLst/>
              <a:ahLst/>
              <a:cxnLst/>
              <a:rect l="l" t="t" r="r" b="b"/>
              <a:pathLst>
                <a:path w="844550" h="1995170">
                  <a:moveTo>
                    <a:pt x="541067" y="1994567"/>
                  </a:moveTo>
                  <a:lnTo>
                    <a:pt x="573422" y="1967295"/>
                  </a:lnTo>
                  <a:lnTo>
                    <a:pt x="600113" y="1928819"/>
                  </a:lnTo>
                  <a:lnTo>
                    <a:pt x="615670" y="1883875"/>
                  </a:lnTo>
                  <a:lnTo>
                    <a:pt x="745098" y="1312947"/>
                  </a:lnTo>
                  <a:lnTo>
                    <a:pt x="811561" y="1019767"/>
                  </a:lnTo>
                  <a:lnTo>
                    <a:pt x="836048" y="911754"/>
                  </a:lnTo>
                  <a:lnTo>
                    <a:pt x="839546" y="896323"/>
                  </a:lnTo>
                  <a:lnTo>
                    <a:pt x="844305" y="849387"/>
                  </a:lnTo>
                  <a:lnTo>
                    <a:pt x="836552" y="803283"/>
                  </a:lnTo>
                  <a:lnTo>
                    <a:pt x="817125" y="760760"/>
                  </a:lnTo>
                  <a:lnTo>
                    <a:pt x="786866" y="724568"/>
                  </a:lnTo>
                  <a:lnTo>
                    <a:pt x="359622" y="324346"/>
                  </a:lnTo>
                  <a:lnTo>
                    <a:pt x="140226" y="118826"/>
                  </a:lnTo>
                  <a:lnTo>
                    <a:pt x="59396" y="43108"/>
                  </a:lnTo>
                  <a:lnTo>
                    <a:pt x="47849" y="32291"/>
                  </a:lnTo>
                  <a:lnTo>
                    <a:pt x="9773" y="378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714297" y="2947225"/>
            <a:ext cx="4481195" cy="3091180"/>
            <a:chOff x="7714297" y="2947225"/>
            <a:chExt cx="4481195" cy="30911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4091" y="3369564"/>
              <a:ext cx="789431" cy="26517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04091" y="3369564"/>
              <a:ext cx="789940" cy="2651760"/>
            </a:xfrm>
            <a:custGeom>
              <a:avLst/>
              <a:gdLst/>
              <a:ahLst/>
              <a:cxnLst/>
              <a:rect l="l" t="t" r="r" b="b"/>
              <a:pathLst>
                <a:path w="789940" h="2651760">
                  <a:moveTo>
                    <a:pt x="691896" y="2651760"/>
                  </a:moveTo>
                  <a:lnTo>
                    <a:pt x="0" y="2651760"/>
                  </a:lnTo>
                  <a:lnTo>
                    <a:pt x="0" y="2350058"/>
                  </a:lnTo>
                  <a:lnTo>
                    <a:pt x="0" y="301752"/>
                  </a:lnTo>
                  <a:lnTo>
                    <a:pt x="0" y="0"/>
                  </a:lnTo>
                  <a:lnTo>
                    <a:pt x="691896" y="0"/>
                  </a:lnTo>
                  <a:lnTo>
                    <a:pt x="729853" y="8425"/>
                  </a:lnTo>
                  <a:lnTo>
                    <a:pt x="760856" y="31400"/>
                  </a:lnTo>
                  <a:lnTo>
                    <a:pt x="781764" y="65472"/>
                  </a:lnTo>
                  <a:lnTo>
                    <a:pt x="789431" y="107187"/>
                  </a:lnTo>
                  <a:lnTo>
                    <a:pt x="789431" y="408813"/>
                  </a:lnTo>
                  <a:lnTo>
                    <a:pt x="789431" y="2242896"/>
                  </a:lnTo>
                  <a:lnTo>
                    <a:pt x="789431" y="2544597"/>
                  </a:lnTo>
                  <a:lnTo>
                    <a:pt x="781764" y="2586308"/>
                  </a:lnTo>
                  <a:lnTo>
                    <a:pt x="760856" y="2620371"/>
                  </a:lnTo>
                  <a:lnTo>
                    <a:pt x="729853" y="2643338"/>
                  </a:lnTo>
                  <a:lnTo>
                    <a:pt x="691896" y="265176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91900" y="5609844"/>
              <a:ext cx="451484" cy="426720"/>
            </a:xfrm>
            <a:custGeom>
              <a:avLst/>
              <a:gdLst/>
              <a:ahLst/>
              <a:cxnLst/>
              <a:rect l="l" t="t" r="r" b="b"/>
              <a:pathLst>
                <a:path w="451484" h="426720">
                  <a:moveTo>
                    <a:pt x="451103" y="0"/>
                  </a:moveTo>
                  <a:lnTo>
                    <a:pt x="0" y="0"/>
                  </a:lnTo>
                  <a:lnTo>
                    <a:pt x="0" y="426719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91900" y="5609844"/>
              <a:ext cx="451484" cy="426720"/>
            </a:xfrm>
            <a:custGeom>
              <a:avLst/>
              <a:gdLst/>
              <a:ahLst/>
              <a:cxnLst/>
              <a:rect l="l" t="t" r="r" b="b"/>
              <a:pathLst>
                <a:path w="451484" h="426720">
                  <a:moveTo>
                    <a:pt x="451103" y="0"/>
                  </a:moveTo>
                  <a:lnTo>
                    <a:pt x="0" y="426719"/>
                  </a:lnTo>
                  <a:lnTo>
                    <a:pt x="0" y="0"/>
                  </a:lnTo>
                  <a:lnTo>
                    <a:pt x="451103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9059" y="2951988"/>
              <a:ext cx="4123944" cy="26578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19059" y="2951988"/>
              <a:ext cx="4124325" cy="2658110"/>
            </a:xfrm>
            <a:custGeom>
              <a:avLst/>
              <a:gdLst/>
              <a:ahLst/>
              <a:cxnLst/>
              <a:rect l="l" t="t" r="r" b="b"/>
              <a:pathLst>
                <a:path w="4124325" h="2658110">
                  <a:moveTo>
                    <a:pt x="0" y="56896"/>
                  </a:moveTo>
                  <a:lnTo>
                    <a:pt x="4460" y="34718"/>
                  </a:lnTo>
                  <a:lnTo>
                    <a:pt x="16637" y="16637"/>
                  </a:lnTo>
                  <a:lnTo>
                    <a:pt x="34718" y="4460"/>
                  </a:lnTo>
                  <a:lnTo>
                    <a:pt x="56896" y="0"/>
                  </a:lnTo>
                  <a:lnTo>
                    <a:pt x="4067048" y="0"/>
                  </a:lnTo>
                  <a:lnTo>
                    <a:pt x="4089225" y="4460"/>
                  </a:lnTo>
                  <a:lnTo>
                    <a:pt x="4107307" y="16637"/>
                  </a:lnTo>
                  <a:lnTo>
                    <a:pt x="4119483" y="34718"/>
                  </a:lnTo>
                  <a:lnTo>
                    <a:pt x="4123944" y="56896"/>
                  </a:lnTo>
                  <a:lnTo>
                    <a:pt x="4123944" y="2600960"/>
                  </a:lnTo>
                  <a:lnTo>
                    <a:pt x="4119483" y="2623137"/>
                  </a:lnTo>
                  <a:lnTo>
                    <a:pt x="4107306" y="2641219"/>
                  </a:lnTo>
                  <a:lnTo>
                    <a:pt x="4089225" y="2653395"/>
                  </a:lnTo>
                  <a:lnTo>
                    <a:pt x="4067048" y="2657856"/>
                  </a:lnTo>
                  <a:lnTo>
                    <a:pt x="56896" y="2657856"/>
                  </a:lnTo>
                  <a:lnTo>
                    <a:pt x="34718" y="2653395"/>
                  </a:lnTo>
                  <a:lnTo>
                    <a:pt x="16636" y="2641219"/>
                  </a:lnTo>
                  <a:lnTo>
                    <a:pt x="4460" y="2623137"/>
                  </a:lnTo>
                  <a:lnTo>
                    <a:pt x="0" y="2600960"/>
                  </a:lnTo>
                  <a:lnTo>
                    <a:pt x="0" y="56896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87867" y="3813124"/>
            <a:ext cx="24301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80" dirty="0">
                <a:solidFill>
                  <a:srgbClr val="F1F1F1"/>
                </a:solidFill>
                <a:latin typeface="Corbel"/>
                <a:cs typeface="Corbel"/>
              </a:rPr>
              <a:t>ÁRBOLES</a:t>
            </a:r>
            <a:endParaRPr sz="4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701144" y="320040"/>
            <a:ext cx="469900" cy="460375"/>
            <a:chOff x="11701144" y="320040"/>
            <a:chExt cx="469900" cy="460375"/>
          </a:xfrm>
        </p:grpSpPr>
        <p:sp>
          <p:nvSpPr>
            <p:cNvPr id="14" name="object 14"/>
            <p:cNvSpPr/>
            <p:nvPr/>
          </p:nvSpPr>
          <p:spPr>
            <a:xfrm>
              <a:off x="11844527" y="320040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19"/>
                  </a:lnTo>
                  <a:lnTo>
                    <a:pt x="0" y="17017"/>
                  </a:lnTo>
                  <a:lnTo>
                    <a:pt x="0" y="452627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27"/>
                  </a:lnTo>
                  <a:lnTo>
                    <a:pt x="231648" y="7619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4319" y="341376"/>
              <a:ext cx="463296" cy="4023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04319" y="341376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424941" y="0"/>
                  </a:lnTo>
                  <a:lnTo>
                    <a:pt x="439882" y="3010"/>
                  </a:lnTo>
                  <a:lnTo>
                    <a:pt x="452072" y="11223"/>
                  </a:lnTo>
                  <a:lnTo>
                    <a:pt x="460285" y="23413"/>
                  </a:lnTo>
                  <a:lnTo>
                    <a:pt x="463296" y="38353"/>
                  </a:lnTo>
                  <a:lnTo>
                    <a:pt x="463296" y="363982"/>
                  </a:lnTo>
                  <a:lnTo>
                    <a:pt x="460285" y="378922"/>
                  </a:lnTo>
                  <a:lnTo>
                    <a:pt x="452072" y="391112"/>
                  </a:lnTo>
                  <a:lnTo>
                    <a:pt x="439882" y="399325"/>
                  </a:lnTo>
                  <a:lnTo>
                    <a:pt x="424941" y="402336"/>
                  </a:lnTo>
                  <a:lnTo>
                    <a:pt x="38353" y="402336"/>
                  </a:lnTo>
                  <a:lnTo>
                    <a:pt x="23413" y="399325"/>
                  </a:lnTo>
                  <a:lnTo>
                    <a:pt x="11223" y="391112"/>
                  </a:lnTo>
                  <a:lnTo>
                    <a:pt x="3010" y="378922"/>
                  </a:lnTo>
                  <a:lnTo>
                    <a:pt x="0" y="363982"/>
                  </a:lnTo>
                  <a:lnTo>
                    <a:pt x="0" y="38353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00661" y="432942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8697" y="4826000"/>
            <a:ext cx="4519295" cy="128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300" b="1" spc="475" dirty="0">
                <a:solidFill>
                  <a:srgbClr val="FFC000"/>
                </a:solidFill>
                <a:latin typeface="Cambria"/>
                <a:cs typeface="Cambria"/>
              </a:rPr>
              <a:t>¿</a:t>
            </a:r>
            <a:r>
              <a:rPr sz="2300" b="1" spc="2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80" dirty="0">
                <a:solidFill>
                  <a:srgbClr val="FFC000"/>
                </a:solidFill>
                <a:latin typeface="Cambria"/>
                <a:cs typeface="Cambria"/>
              </a:rPr>
              <a:t>Porqué</a:t>
            </a:r>
            <a:r>
              <a:rPr sz="2300" b="1" spc="26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100" dirty="0">
                <a:solidFill>
                  <a:srgbClr val="FFC000"/>
                </a:solidFill>
                <a:latin typeface="Cambria"/>
                <a:cs typeface="Cambria"/>
              </a:rPr>
              <a:t>otro</a:t>
            </a:r>
            <a:r>
              <a:rPr sz="2300" b="1" spc="30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125" dirty="0">
                <a:solidFill>
                  <a:srgbClr val="FFC000"/>
                </a:solidFill>
                <a:latin typeface="Cambria"/>
                <a:cs typeface="Cambria"/>
              </a:rPr>
              <a:t>tipo</a:t>
            </a:r>
            <a:r>
              <a:rPr sz="2300" b="1" spc="28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95" dirty="0">
                <a:solidFill>
                  <a:srgbClr val="FFC000"/>
                </a:solidFill>
                <a:latin typeface="Cambria"/>
                <a:cs typeface="Cambria"/>
              </a:rPr>
              <a:t>de</a:t>
            </a:r>
            <a:r>
              <a:rPr sz="2300" b="1" spc="30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185" dirty="0">
                <a:solidFill>
                  <a:srgbClr val="FFC000"/>
                </a:solidFill>
                <a:latin typeface="Cambria"/>
                <a:cs typeface="Cambria"/>
              </a:rPr>
              <a:t>T.D.A</a:t>
            </a:r>
            <a:r>
              <a:rPr sz="2300" b="1" spc="2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300" b="1" spc="425" dirty="0">
                <a:solidFill>
                  <a:srgbClr val="FFC000"/>
                </a:solidFill>
                <a:latin typeface="Cambria"/>
                <a:cs typeface="Cambria"/>
              </a:rPr>
              <a:t>? 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2000" spc="465" dirty="0">
                <a:solidFill>
                  <a:srgbClr val="FFFFFF"/>
                </a:solidFill>
                <a:latin typeface="Cambria"/>
                <a:cs typeface="Cambria"/>
              </a:rPr>
              <a:t>    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listas</a:t>
            </a:r>
            <a:r>
              <a:rPr sz="2000" spc="470" dirty="0">
                <a:solidFill>
                  <a:srgbClr val="FFFFFF"/>
                </a:solidFill>
                <a:latin typeface="Cambria"/>
                <a:cs typeface="Cambria"/>
              </a:rPr>
              <a:t>    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enlazadas</a:t>
            </a:r>
            <a:r>
              <a:rPr sz="2000" spc="465" dirty="0">
                <a:solidFill>
                  <a:srgbClr val="FFFFFF"/>
                </a:solidFill>
                <a:latin typeface="Cambria"/>
                <a:cs typeface="Cambria"/>
              </a:rPr>
              <a:t>    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son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estructuras</a:t>
            </a:r>
            <a:r>
              <a:rPr sz="2000" spc="3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lineales</a:t>
            </a:r>
            <a:r>
              <a:rPr sz="2000" spc="3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000" spc="22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2000" spc="35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2000" spc="34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árboles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no.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0696" y="507619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C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4270" y="4914645"/>
            <a:ext cx="207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C000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4336" y="517906"/>
            <a:ext cx="51701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68350" algn="l"/>
                <a:tab pos="1402715" algn="l"/>
                <a:tab pos="3119120" algn="l"/>
                <a:tab pos="3686175" algn="l"/>
                <a:tab pos="4640580" algn="l"/>
              </a:tabLst>
            </a:pP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Son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estructuras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datos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mas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utilizadas,</a:t>
            </a:r>
            <a:r>
              <a:rPr sz="2000" spc="4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pero</a:t>
            </a:r>
            <a:r>
              <a:rPr sz="20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también</a:t>
            </a:r>
            <a:r>
              <a:rPr sz="2000" spc="4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0" dirty="0">
                <a:solidFill>
                  <a:srgbClr val="FFFFFF"/>
                </a:solidFill>
                <a:latin typeface="Cambria"/>
                <a:cs typeface="Cambria"/>
              </a:rPr>
              <a:t>una</a:t>
            </a:r>
            <a:r>
              <a:rPr sz="2000" spc="4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000" spc="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2000" spc="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mas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44336" y="1130935"/>
            <a:ext cx="142367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110" dirty="0">
                <a:solidFill>
                  <a:srgbClr val="FFC000"/>
                </a:solidFill>
                <a:latin typeface="Cambria"/>
                <a:cs typeface="Cambria"/>
              </a:rPr>
              <a:t>complejas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almacenar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45502" y="1130935"/>
            <a:ext cx="25393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90"/>
              </a:spcBef>
              <a:tabLst>
                <a:tab pos="1009015" algn="l"/>
              </a:tabLst>
            </a:pP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caracterizan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850900" algn="l"/>
                <a:tab pos="2033905" algn="l"/>
              </a:tabLst>
            </a:pPr>
            <a:r>
              <a:rPr sz="2000" spc="165" dirty="0">
                <a:solidFill>
                  <a:srgbClr val="FFFFFF"/>
                </a:solidFill>
                <a:latin typeface="Cambria"/>
                <a:cs typeface="Cambria"/>
              </a:rPr>
              <a:t>sus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000" b="1" spc="85" dirty="0">
                <a:solidFill>
                  <a:srgbClr val="FFC000"/>
                </a:solidFill>
                <a:latin typeface="Cambria"/>
                <a:cs typeface="Cambria"/>
              </a:rPr>
              <a:t>nodos</a:t>
            </a:r>
            <a:r>
              <a:rPr sz="20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68255" y="1130935"/>
            <a:ext cx="74549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90"/>
              </a:spcBef>
            </a:pP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endParaRPr sz="20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</a:pP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forma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4336" y="1740788"/>
            <a:ext cx="516953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90"/>
              </a:spcBef>
            </a:pPr>
            <a:r>
              <a:rPr sz="2000" b="1" spc="75" dirty="0">
                <a:solidFill>
                  <a:srgbClr val="FFC000"/>
                </a:solidFill>
                <a:latin typeface="Cambria"/>
                <a:cs typeface="Cambria"/>
              </a:rPr>
              <a:t>jerárquica</a:t>
            </a:r>
            <a:r>
              <a:rPr sz="2000" b="1" spc="2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000" spc="3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20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20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forma</a:t>
            </a:r>
            <a:r>
              <a:rPr sz="2000" spc="3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lineal</a:t>
            </a:r>
            <a:r>
              <a:rPr sz="2000" spc="3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como</a:t>
            </a:r>
            <a:r>
              <a:rPr sz="20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Listas,</a:t>
            </a:r>
            <a:r>
              <a:rPr sz="20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Colas,</a:t>
            </a:r>
            <a:r>
              <a:rPr sz="20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Pilas,</a:t>
            </a:r>
            <a:r>
              <a:rPr sz="20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etc.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4678" y="5419131"/>
            <a:ext cx="1212850" cy="1247140"/>
          </a:xfrm>
          <a:custGeom>
            <a:avLst/>
            <a:gdLst/>
            <a:ahLst/>
            <a:cxnLst/>
            <a:rect l="l" t="t" r="r" b="b"/>
            <a:pathLst>
              <a:path w="1212850" h="1247140">
                <a:moveTo>
                  <a:pt x="524480" y="1242412"/>
                </a:moveTo>
                <a:lnTo>
                  <a:pt x="819643" y="1146941"/>
                </a:lnTo>
                <a:lnTo>
                  <a:pt x="971214" y="1097916"/>
                </a:lnTo>
                <a:lnTo>
                  <a:pt x="1027055" y="1079854"/>
                </a:lnTo>
                <a:lnTo>
                  <a:pt x="1076943" y="1049968"/>
                </a:lnTo>
                <a:lnTo>
                  <a:pt x="1099422" y="1005061"/>
                </a:lnTo>
                <a:lnTo>
                  <a:pt x="1163592" y="700529"/>
                </a:lnTo>
                <a:lnTo>
                  <a:pt x="1196545" y="544148"/>
                </a:lnTo>
                <a:lnTo>
                  <a:pt x="1208685" y="486534"/>
                </a:lnTo>
                <a:lnTo>
                  <a:pt x="1210420" y="478303"/>
                </a:lnTo>
                <a:lnTo>
                  <a:pt x="1212620" y="453302"/>
                </a:lnTo>
                <a:lnTo>
                  <a:pt x="1208118" y="428854"/>
                </a:lnTo>
                <a:lnTo>
                  <a:pt x="1180956" y="387435"/>
                </a:lnTo>
                <a:lnTo>
                  <a:pt x="950631" y="178182"/>
                </a:lnTo>
                <a:lnTo>
                  <a:pt x="832357" y="70729"/>
                </a:lnTo>
                <a:lnTo>
                  <a:pt x="788782" y="31140"/>
                </a:lnTo>
                <a:lnTo>
                  <a:pt x="782557" y="25485"/>
                </a:lnTo>
                <a:lnTo>
                  <a:pt x="761524" y="10798"/>
                </a:lnTo>
                <a:lnTo>
                  <a:pt x="738027" y="2196"/>
                </a:lnTo>
                <a:lnTo>
                  <a:pt x="713173" y="0"/>
                </a:lnTo>
                <a:lnTo>
                  <a:pt x="688069" y="4530"/>
                </a:lnTo>
                <a:lnTo>
                  <a:pt x="392920" y="100030"/>
                </a:lnTo>
                <a:lnTo>
                  <a:pt x="241357" y="149070"/>
                </a:lnTo>
                <a:lnTo>
                  <a:pt x="185518" y="167138"/>
                </a:lnTo>
                <a:lnTo>
                  <a:pt x="177541" y="169719"/>
                </a:lnTo>
                <a:lnTo>
                  <a:pt x="155031" y="180555"/>
                </a:lnTo>
                <a:lnTo>
                  <a:pt x="136228" y="196852"/>
                </a:lnTo>
                <a:lnTo>
                  <a:pt x="122274" y="217550"/>
                </a:lnTo>
                <a:lnTo>
                  <a:pt x="114308" y="241588"/>
                </a:lnTo>
                <a:lnTo>
                  <a:pt x="49491" y="546326"/>
                </a:lnTo>
                <a:lnTo>
                  <a:pt x="16207" y="702812"/>
                </a:lnTo>
                <a:lnTo>
                  <a:pt x="3944" y="760465"/>
                </a:lnTo>
                <a:lnTo>
                  <a:pt x="2192" y="768702"/>
                </a:lnTo>
                <a:lnTo>
                  <a:pt x="0" y="793696"/>
                </a:lnTo>
                <a:lnTo>
                  <a:pt x="15164" y="840584"/>
                </a:lnTo>
                <a:lnTo>
                  <a:pt x="262573" y="1068631"/>
                </a:lnTo>
                <a:lnTo>
                  <a:pt x="381191" y="1175987"/>
                </a:lnTo>
                <a:lnTo>
                  <a:pt x="424892" y="1215540"/>
                </a:lnTo>
                <a:lnTo>
                  <a:pt x="431135" y="1221190"/>
                </a:lnTo>
                <a:lnTo>
                  <a:pt x="451671" y="1236011"/>
                </a:lnTo>
                <a:lnTo>
                  <a:pt x="475102" y="1244612"/>
                </a:lnTo>
                <a:lnTo>
                  <a:pt x="499886" y="1246807"/>
                </a:lnTo>
                <a:lnTo>
                  <a:pt x="524480" y="1242412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591" y="438912"/>
            <a:ext cx="3776472" cy="3538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92711" y="0"/>
            <a:ext cx="399415" cy="6858000"/>
            <a:chOff x="11792711" y="0"/>
            <a:chExt cx="399415" cy="6858000"/>
          </a:xfrm>
        </p:grpSpPr>
        <p:sp>
          <p:nvSpPr>
            <p:cNvPr id="3" name="object 3"/>
            <p:cNvSpPr/>
            <p:nvPr/>
          </p:nvSpPr>
          <p:spPr>
            <a:xfrm>
              <a:off x="11792711" y="0"/>
              <a:ext cx="307975" cy="6858000"/>
            </a:xfrm>
            <a:custGeom>
              <a:avLst/>
              <a:gdLst/>
              <a:ahLst/>
              <a:cxnLst/>
              <a:rect l="l" t="t" r="r" b="b"/>
              <a:pathLst>
                <a:path w="307975" h="6858000">
                  <a:moveTo>
                    <a:pt x="0" y="6858000"/>
                  </a:moveTo>
                  <a:lnTo>
                    <a:pt x="307848" y="6858000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00559" y="0"/>
              <a:ext cx="91440" cy="68579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-31750" y="4793601"/>
            <a:ext cx="1537335" cy="2096770"/>
            <a:chOff x="-31750" y="4793601"/>
            <a:chExt cx="1537335" cy="2096770"/>
          </a:xfrm>
        </p:grpSpPr>
        <p:sp>
          <p:nvSpPr>
            <p:cNvPr id="6" name="object 6"/>
            <p:cNvSpPr/>
            <p:nvPr/>
          </p:nvSpPr>
          <p:spPr>
            <a:xfrm>
              <a:off x="302777" y="4793601"/>
              <a:ext cx="1202690" cy="1258570"/>
            </a:xfrm>
            <a:custGeom>
              <a:avLst/>
              <a:gdLst/>
              <a:ahLst/>
              <a:cxnLst/>
              <a:rect l="l" t="t" r="r" b="b"/>
              <a:pathLst>
                <a:path w="1202690" h="1258570">
                  <a:moveTo>
                    <a:pt x="686236" y="0"/>
                  </a:moveTo>
                  <a:lnTo>
                    <a:pt x="155654" y="188735"/>
                  </a:lnTo>
                  <a:lnTo>
                    <a:pt x="115231" y="217342"/>
                  </a:lnTo>
                  <a:lnTo>
                    <a:pt x="94859" y="262903"/>
                  </a:lnTo>
                  <a:lnTo>
                    <a:pt x="1311" y="795668"/>
                  </a:lnTo>
                  <a:lnTo>
                    <a:pt x="0" y="820826"/>
                  </a:lnTo>
                  <a:lnTo>
                    <a:pt x="5356" y="845200"/>
                  </a:lnTo>
                  <a:lnTo>
                    <a:pt x="33975" y="885826"/>
                  </a:lnTo>
                  <a:lnTo>
                    <a:pt x="447132" y="1234885"/>
                  </a:lnTo>
                  <a:lnTo>
                    <a:pt x="492010" y="1256872"/>
                  </a:lnTo>
                  <a:lnTo>
                    <a:pt x="516919" y="1258224"/>
                  </a:lnTo>
                  <a:lnTo>
                    <a:pt x="541404" y="1252970"/>
                  </a:lnTo>
                  <a:lnTo>
                    <a:pt x="1046978" y="1069709"/>
                  </a:lnTo>
                  <a:lnTo>
                    <a:pt x="1087967" y="1040863"/>
                  </a:lnTo>
                  <a:lnTo>
                    <a:pt x="1108954" y="995033"/>
                  </a:lnTo>
                  <a:lnTo>
                    <a:pt x="1201410" y="462674"/>
                  </a:lnTo>
                  <a:lnTo>
                    <a:pt x="1202684" y="437530"/>
                  </a:lnTo>
                  <a:lnTo>
                    <a:pt x="1197314" y="413160"/>
                  </a:lnTo>
                  <a:lnTo>
                    <a:pt x="1168644" y="372504"/>
                  </a:lnTo>
                  <a:lnTo>
                    <a:pt x="756631" y="23127"/>
                  </a:lnTo>
                  <a:lnTo>
                    <a:pt x="711212" y="1299"/>
                  </a:lnTo>
                  <a:lnTo>
                    <a:pt x="686236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63431"/>
              <a:ext cx="844550" cy="1995170"/>
            </a:xfrm>
            <a:custGeom>
              <a:avLst/>
              <a:gdLst/>
              <a:ahLst/>
              <a:cxnLst/>
              <a:rect l="l" t="t" r="r" b="b"/>
              <a:pathLst>
                <a:path w="844550" h="1995170">
                  <a:moveTo>
                    <a:pt x="541067" y="1994567"/>
                  </a:moveTo>
                  <a:lnTo>
                    <a:pt x="573422" y="1967295"/>
                  </a:lnTo>
                  <a:lnTo>
                    <a:pt x="600113" y="1928819"/>
                  </a:lnTo>
                  <a:lnTo>
                    <a:pt x="615670" y="1883875"/>
                  </a:lnTo>
                  <a:lnTo>
                    <a:pt x="745098" y="1312947"/>
                  </a:lnTo>
                  <a:lnTo>
                    <a:pt x="811561" y="1019767"/>
                  </a:lnTo>
                  <a:lnTo>
                    <a:pt x="836048" y="911754"/>
                  </a:lnTo>
                  <a:lnTo>
                    <a:pt x="839546" y="896323"/>
                  </a:lnTo>
                  <a:lnTo>
                    <a:pt x="844305" y="849387"/>
                  </a:lnTo>
                  <a:lnTo>
                    <a:pt x="836552" y="803283"/>
                  </a:lnTo>
                  <a:lnTo>
                    <a:pt x="817125" y="760760"/>
                  </a:lnTo>
                  <a:lnTo>
                    <a:pt x="786866" y="724568"/>
                  </a:lnTo>
                  <a:lnTo>
                    <a:pt x="359622" y="324346"/>
                  </a:lnTo>
                  <a:lnTo>
                    <a:pt x="140226" y="118826"/>
                  </a:lnTo>
                  <a:lnTo>
                    <a:pt x="59396" y="43108"/>
                  </a:lnTo>
                  <a:lnTo>
                    <a:pt x="47849" y="32291"/>
                  </a:lnTo>
                  <a:lnTo>
                    <a:pt x="9773" y="378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701144" y="320040"/>
            <a:ext cx="469900" cy="460375"/>
            <a:chOff x="11701144" y="320040"/>
            <a:chExt cx="469900" cy="460375"/>
          </a:xfrm>
        </p:grpSpPr>
        <p:sp>
          <p:nvSpPr>
            <p:cNvPr id="9" name="object 9"/>
            <p:cNvSpPr/>
            <p:nvPr/>
          </p:nvSpPr>
          <p:spPr>
            <a:xfrm>
              <a:off x="11844527" y="320040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19"/>
                  </a:lnTo>
                  <a:lnTo>
                    <a:pt x="0" y="17017"/>
                  </a:lnTo>
                  <a:lnTo>
                    <a:pt x="0" y="452627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27"/>
                  </a:lnTo>
                  <a:lnTo>
                    <a:pt x="231648" y="7619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04319" y="341376"/>
              <a:ext cx="463296" cy="4023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704319" y="341376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424941" y="0"/>
                  </a:lnTo>
                  <a:lnTo>
                    <a:pt x="439882" y="3010"/>
                  </a:lnTo>
                  <a:lnTo>
                    <a:pt x="452072" y="11223"/>
                  </a:lnTo>
                  <a:lnTo>
                    <a:pt x="460285" y="23413"/>
                  </a:lnTo>
                  <a:lnTo>
                    <a:pt x="463296" y="38353"/>
                  </a:lnTo>
                  <a:lnTo>
                    <a:pt x="463296" y="363982"/>
                  </a:lnTo>
                  <a:lnTo>
                    <a:pt x="460285" y="378922"/>
                  </a:lnTo>
                  <a:lnTo>
                    <a:pt x="452072" y="391112"/>
                  </a:lnTo>
                  <a:lnTo>
                    <a:pt x="439882" y="399325"/>
                  </a:lnTo>
                  <a:lnTo>
                    <a:pt x="424941" y="402336"/>
                  </a:lnTo>
                  <a:lnTo>
                    <a:pt x="38353" y="402336"/>
                  </a:lnTo>
                  <a:lnTo>
                    <a:pt x="23413" y="399325"/>
                  </a:lnTo>
                  <a:lnTo>
                    <a:pt x="11223" y="391112"/>
                  </a:lnTo>
                  <a:lnTo>
                    <a:pt x="3010" y="378922"/>
                  </a:lnTo>
                  <a:lnTo>
                    <a:pt x="0" y="363982"/>
                  </a:lnTo>
                  <a:lnTo>
                    <a:pt x="0" y="38353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848338" y="43294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4678" y="5419131"/>
            <a:ext cx="1212850" cy="1247140"/>
          </a:xfrm>
          <a:custGeom>
            <a:avLst/>
            <a:gdLst/>
            <a:ahLst/>
            <a:cxnLst/>
            <a:rect l="l" t="t" r="r" b="b"/>
            <a:pathLst>
              <a:path w="1212850" h="1247140">
                <a:moveTo>
                  <a:pt x="524480" y="1242412"/>
                </a:moveTo>
                <a:lnTo>
                  <a:pt x="819643" y="1146941"/>
                </a:lnTo>
                <a:lnTo>
                  <a:pt x="971214" y="1097916"/>
                </a:lnTo>
                <a:lnTo>
                  <a:pt x="1027055" y="1079854"/>
                </a:lnTo>
                <a:lnTo>
                  <a:pt x="1076943" y="1049968"/>
                </a:lnTo>
                <a:lnTo>
                  <a:pt x="1099422" y="1005061"/>
                </a:lnTo>
                <a:lnTo>
                  <a:pt x="1163592" y="700529"/>
                </a:lnTo>
                <a:lnTo>
                  <a:pt x="1196545" y="544148"/>
                </a:lnTo>
                <a:lnTo>
                  <a:pt x="1208685" y="486534"/>
                </a:lnTo>
                <a:lnTo>
                  <a:pt x="1210420" y="478303"/>
                </a:lnTo>
                <a:lnTo>
                  <a:pt x="1212620" y="453302"/>
                </a:lnTo>
                <a:lnTo>
                  <a:pt x="1208118" y="428854"/>
                </a:lnTo>
                <a:lnTo>
                  <a:pt x="1180956" y="387435"/>
                </a:lnTo>
                <a:lnTo>
                  <a:pt x="950631" y="178182"/>
                </a:lnTo>
                <a:lnTo>
                  <a:pt x="832357" y="70729"/>
                </a:lnTo>
                <a:lnTo>
                  <a:pt x="788782" y="31140"/>
                </a:lnTo>
                <a:lnTo>
                  <a:pt x="782557" y="25485"/>
                </a:lnTo>
                <a:lnTo>
                  <a:pt x="761524" y="10798"/>
                </a:lnTo>
                <a:lnTo>
                  <a:pt x="738027" y="2196"/>
                </a:lnTo>
                <a:lnTo>
                  <a:pt x="713173" y="0"/>
                </a:lnTo>
                <a:lnTo>
                  <a:pt x="688069" y="4530"/>
                </a:lnTo>
                <a:lnTo>
                  <a:pt x="392920" y="100030"/>
                </a:lnTo>
                <a:lnTo>
                  <a:pt x="241357" y="149070"/>
                </a:lnTo>
                <a:lnTo>
                  <a:pt x="185518" y="167138"/>
                </a:lnTo>
                <a:lnTo>
                  <a:pt x="177541" y="169719"/>
                </a:lnTo>
                <a:lnTo>
                  <a:pt x="155031" y="180555"/>
                </a:lnTo>
                <a:lnTo>
                  <a:pt x="136228" y="196852"/>
                </a:lnTo>
                <a:lnTo>
                  <a:pt x="122274" y="217550"/>
                </a:lnTo>
                <a:lnTo>
                  <a:pt x="114308" y="241588"/>
                </a:lnTo>
                <a:lnTo>
                  <a:pt x="49491" y="546326"/>
                </a:lnTo>
                <a:lnTo>
                  <a:pt x="16207" y="702812"/>
                </a:lnTo>
                <a:lnTo>
                  <a:pt x="3944" y="760465"/>
                </a:lnTo>
                <a:lnTo>
                  <a:pt x="2192" y="768702"/>
                </a:lnTo>
                <a:lnTo>
                  <a:pt x="0" y="793696"/>
                </a:lnTo>
                <a:lnTo>
                  <a:pt x="15164" y="840584"/>
                </a:lnTo>
                <a:lnTo>
                  <a:pt x="262573" y="1068631"/>
                </a:lnTo>
                <a:lnTo>
                  <a:pt x="381191" y="1175987"/>
                </a:lnTo>
                <a:lnTo>
                  <a:pt x="424892" y="1215540"/>
                </a:lnTo>
                <a:lnTo>
                  <a:pt x="431135" y="1221190"/>
                </a:lnTo>
                <a:lnTo>
                  <a:pt x="451671" y="1236011"/>
                </a:lnTo>
                <a:lnTo>
                  <a:pt x="475102" y="1244612"/>
                </a:lnTo>
                <a:lnTo>
                  <a:pt x="499886" y="1246807"/>
                </a:lnTo>
                <a:lnTo>
                  <a:pt x="524480" y="1242412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-63" y="682561"/>
            <a:ext cx="4392930" cy="2560955"/>
            <a:chOff x="-63" y="682561"/>
            <a:chExt cx="4392930" cy="256095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" y="1504187"/>
              <a:ext cx="975360" cy="173736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24" y="1504187"/>
              <a:ext cx="975360" cy="1737360"/>
            </a:xfrm>
            <a:custGeom>
              <a:avLst/>
              <a:gdLst/>
              <a:ahLst/>
              <a:cxnLst/>
              <a:rect l="l" t="t" r="r" b="b"/>
              <a:pathLst>
                <a:path w="975360" h="1737360">
                  <a:moveTo>
                    <a:pt x="0" y="0"/>
                  </a:moveTo>
                  <a:lnTo>
                    <a:pt x="909878" y="0"/>
                  </a:lnTo>
                  <a:lnTo>
                    <a:pt x="935369" y="6221"/>
                  </a:lnTo>
                  <a:lnTo>
                    <a:pt x="956182" y="23193"/>
                  </a:lnTo>
                  <a:lnTo>
                    <a:pt x="970214" y="48381"/>
                  </a:lnTo>
                  <a:lnTo>
                    <a:pt x="975360" y="79248"/>
                  </a:lnTo>
                  <a:lnTo>
                    <a:pt x="975360" y="1658112"/>
                  </a:lnTo>
                  <a:lnTo>
                    <a:pt x="970214" y="1688978"/>
                  </a:lnTo>
                  <a:lnTo>
                    <a:pt x="956182" y="1714166"/>
                  </a:lnTo>
                  <a:lnTo>
                    <a:pt x="935369" y="1731138"/>
                  </a:lnTo>
                  <a:lnTo>
                    <a:pt x="909878" y="1737360"/>
                  </a:lnTo>
                  <a:lnTo>
                    <a:pt x="0" y="17373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5404" y="2817875"/>
              <a:ext cx="411480" cy="365760"/>
            </a:xfrm>
            <a:custGeom>
              <a:avLst/>
              <a:gdLst/>
              <a:ahLst/>
              <a:cxnLst/>
              <a:rect l="l" t="t" r="r" b="b"/>
              <a:pathLst>
                <a:path w="411480" h="365760">
                  <a:moveTo>
                    <a:pt x="411480" y="0"/>
                  </a:moveTo>
                  <a:lnTo>
                    <a:pt x="0" y="0"/>
                  </a:lnTo>
                  <a:lnTo>
                    <a:pt x="411480" y="365760"/>
                  </a:lnTo>
                  <a:lnTo>
                    <a:pt x="411480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404" y="2817875"/>
              <a:ext cx="411480" cy="365760"/>
            </a:xfrm>
            <a:custGeom>
              <a:avLst/>
              <a:gdLst/>
              <a:ahLst/>
              <a:cxnLst/>
              <a:rect l="l" t="t" r="r" b="b"/>
              <a:pathLst>
                <a:path w="411480" h="365760">
                  <a:moveTo>
                    <a:pt x="0" y="0"/>
                  </a:moveTo>
                  <a:lnTo>
                    <a:pt x="411480" y="365760"/>
                  </a:lnTo>
                  <a:lnTo>
                    <a:pt x="411480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211" y="687323"/>
              <a:ext cx="3834384" cy="21579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53211" y="687323"/>
              <a:ext cx="3834765" cy="2158365"/>
            </a:xfrm>
            <a:custGeom>
              <a:avLst/>
              <a:gdLst/>
              <a:ahLst/>
              <a:cxnLst/>
              <a:rect l="l" t="t" r="r" b="b"/>
              <a:pathLst>
                <a:path w="3834765" h="2158365">
                  <a:moveTo>
                    <a:pt x="0" y="46100"/>
                  </a:moveTo>
                  <a:lnTo>
                    <a:pt x="3627" y="28182"/>
                  </a:lnTo>
                  <a:lnTo>
                    <a:pt x="13519" y="13525"/>
                  </a:lnTo>
                  <a:lnTo>
                    <a:pt x="28192" y="3631"/>
                  </a:lnTo>
                  <a:lnTo>
                    <a:pt x="46164" y="0"/>
                  </a:lnTo>
                  <a:lnTo>
                    <a:pt x="3788283" y="0"/>
                  </a:lnTo>
                  <a:lnTo>
                    <a:pt x="3806201" y="3631"/>
                  </a:lnTo>
                  <a:lnTo>
                    <a:pt x="3820858" y="13525"/>
                  </a:lnTo>
                  <a:lnTo>
                    <a:pt x="3830752" y="28182"/>
                  </a:lnTo>
                  <a:lnTo>
                    <a:pt x="3834384" y="46100"/>
                  </a:lnTo>
                  <a:lnTo>
                    <a:pt x="3834384" y="2111883"/>
                  </a:lnTo>
                  <a:lnTo>
                    <a:pt x="3830752" y="2129801"/>
                  </a:lnTo>
                  <a:lnTo>
                    <a:pt x="3820858" y="2144458"/>
                  </a:lnTo>
                  <a:lnTo>
                    <a:pt x="3806201" y="2154352"/>
                  </a:lnTo>
                  <a:lnTo>
                    <a:pt x="3788283" y="2157984"/>
                  </a:lnTo>
                  <a:lnTo>
                    <a:pt x="46164" y="2157984"/>
                  </a:lnTo>
                  <a:lnTo>
                    <a:pt x="28192" y="2154352"/>
                  </a:lnTo>
                  <a:lnTo>
                    <a:pt x="13519" y="2144458"/>
                  </a:lnTo>
                  <a:lnTo>
                    <a:pt x="3627" y="2129801"/>
                  </a:lnTo>
                  <a:lnTo>
                    <a:pt x="0" y="2111883"/>
                  </a:lnTo>
                  <a:lnTo>
                    <a:pt x="0" y="4610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75105" y="981532"/>
            <a:ext cx="2623185" cy="135699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 indent="36195">
              <a:lnSpc>
                <a:spcPct val="74900"/>
              </a:lnSpc>
              <a:spcBef>
                <a:spcPts val="1600"/>
              </a:spcBef>
            </a:pPr>
            <a:r>
              <a:rPr sz="5000" b="1" spc="-290" dirty="0">
                <a:solidFill>
                  <a:srgbClr val="F1F1F1"/>
                </a:solidFill>
                <a:latin typeface="Corbel"/>
                <a:cs typeface="Corbel"/>
              </a:rPr>
              <a:t>ÁRBOLES BINARIOS</a:t>
            </a:r>
            <a:endParaRPr sz="5000">
              <a:latin typeface="Corbel"/>
              <a:cs typeface="Corbe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863842" y="1000201"/>
            <a:ext cx="21380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ambria"/>
                <a:cs typeface="Cambria"/>
              </a:rPr>
              <a:t>*</a:t>
            </a:r>
            <a:r>
              <a:rPr sz="2400" spc="2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FC000"/>
                </a:solidFill>
                <a:latin typeface="Cambria"/>
                <a:cs typeface="Cambria"/>
              </a:rPr>
              <a:t>Árbol</a:t>
            </a:r>
            <a:r>
              <a:rPr sz="2400" spc="2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FFC000"/>
                </a:solidFill>
                <a:latin typeface="Cambria"/>
                <a:cs typeface="Cambria"/>
              </a:rPr>
              <a:t>n-</a:t>
            </a:r>
            <a:r>
              <a:rPr sz="2400" spc="50" dirty="0">
                <a:solidFill>
                  <a:srgbClr val="FFC000"/>
                </a:solidFill>
                <a:latin typeface="Cambria"/>
                <a:cs typeface="Cambria"/>
              </a:rPr>
              <a:t>ario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3842" y="1369567"/>
            <a:ext cx="35433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Los</a:t>
            </a:r>
            <a:r>
              <a:rPr sz="1800" spc="350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arboles</a:t>
            </a:r>
            <a:r>
              <a:rPr sz="1800" spc="350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n-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arios</a:t>
            </a:r>
            <a:r>
              <a:rPr sz="1800" spc="345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son aquellos</a:t>
            </a:r>
            <a:r>
              <a:rPr sz="1800" spc="409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arboles</a:t>
            </a:r>
            <a:r>
              <a:rPr sz="1800" spc="415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donde</a:t>
            </a:r>
            <a:r>
              <a:rPr sz="1800" spc="405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número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máximo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hijos</a:t>
            </a:r>
            <a:r>
              <a:rPr sz="1800" spc="2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800" spc="40" dirty="0">
                <a:solidFill>
                  <a:srgbClr val="FFFFFF"/>
                </a:solidFill>
                <a:latin typeface="Cambria"/>
                <a:cs typeface="Cambria"/>
              </a:rPr>
              <a:t>por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64204" y="4332223"/>
            <a:ext cx="348615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C000"/>
                </a:solidFill>
                <a:latin typeface="Cambria"/>
                <a:cs typeface="Cambria"/>
              </a:rPr>
              <a:t>*</a:t>
            </a:r>
            <a:r>
              <a:rPr sz="2400" b="1" spc="2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b="1" spc="85" dirty="0">
                <a:solidFill>
                  <a:srgbClr val="FFC000"/>
                </a:solidFill>
                <a:latin typeface="Cambria"/>
                <a:cs typeface="Cambria"/>
              </a:rPr>
              <a:t>Árboles</a:t>
            </a:r>
            <a:r>
              <a:rPr sz="2400" b="1" spc="26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b="1" spc="80" dirty="0">
                <a:solidFill>
                  <a:srgbClr val="FFC000"/>
                </a:solidFill>
                <a:latin typeface="Cambria"/>
                <a:cs typeface="Cambria"/>
              </a:rPr>
              <a:t>binarios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204" dirty="0">
                <a:solidFill>
                  <a:srgbClr val="FFFFFF"/>
                </a:solidFill>
                <a:latin typeface="Cambria"/>
                <a:cs typeface="Cambria"/>
              </a:rPr>
              <a:t>Es</a:t>
            </a:r>
            <a:r>
              <a:rPr sz="18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9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n-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ario</a:t>
            </a:r>
            <a:r>
              <a:rPr sz="18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18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Grado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2.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71688" y="3550920"/>
            <a:ext cx="2764536" cy="27523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733" y="6248653"/>
            <a:ext cx="1162685" cy="641350"/>
            <a:chOff x="302733" y="6248653"/>
            <a:chExt cx="1162685" cy="641350"/>
          </a:xfrm>
        </p:grpSpPr>
        <p:sp>
          <p:nvSpPr>
            <p:cNvPr id="3" name="object 3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316379" y="0"/>
                  </a:lnTo>
                  <a:lnTo>
                    <a:pt x="294429" y="2899"/>
                  </a:lnTo>
                  <a:lnTo>
                    <a:pt x="257336" y="24420"/>
                  </a:lnTo>
                  <a:lnTo>
                    <a:pt x="11325" y="442188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  <a:lnTo>
                    <a:pt x="1056282" y="577592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853982" y="41922"/>
                  </a:lnTo>
                  <a:lnTo>
                    <a:pt x="823901" y="11226"/>
                  </a:lnTo>
                  <a:lnTo>
                    <a:pt x="782494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513021" y="0"/>
                  </a:lnTo>
                  <a:lnTo>
                    <a:pt x="374643" y="0"/>
                  </a:lnTo>
                  <a:lnTo>
                    <a:pt x="323662" y="0"/>
                  </a:lnTo>
                  <a:lnTo>
                    <a:pt x="316379" y="0"/>
                  </a:lnTo>
                  <a:lnTo>
                    <a:pt x="294429" y="2899"/>
                  </a:lnTo>
                  <a:lnTo>
                    <a:pt x="274466" y="11226"/>
                  </a:lnTo>
                  <a:lnTo>
                    <a:pt x="257336" y="24420"/>
                  </a:lnTo>
                  <a:lnTo>
                    <a:pt x="243887" y="41922"/>
                  </a:lnTo>
                  <a:lnTo>
                    <a:pt x="109437" y="273326"/>
                  </a:lnTo>
                  <a:lnTo>
                    <a:pt x="40395" y="392155"/>
                  </a:lnTo>
                  <a:lnTo>
                    <a:pt x="14959" y="435934"/>
                  </a:lnTo>
                  <a:lnTo>
                    <a:pt x="11325" y="442188"/>
                  </a:lnTo>
                  <a:lnTo>
                    <a:pt x="2831" y="461992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</a:path>
                <a:path w="1099185" h="577850">
                  <a:moveTo>
                    <a:pt x="1056282" y="577592"/>
                  </a:moveTo>
                  <a:lnTo>
                    <a:pt x="1058341" y="574063"/>
                  </a:lnTo>
                  <a:lnTo>
                    <a:pt x="1083886" y="530285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1087535" y="442188"/>
                  </a:lnTo>
                  <a:lnTo>
                    <a:pt x="952513" y="210784"/>
                  </a:lnTo>
                  <a:lnTo>
                    <a:pt x="883177" y="91955"/>
                  </a:lnTo>
                  <a:lnTo>
                    <a:pt x="857632" y="48176"/>
                  </a:lnTo>
                  <a:lnTo>
                    <a:pt x="823901" y="11226"/>
                  </a:lnTo>
                  <a:lnTo>
                    <a:pt x="803999" y="2899"/>
                  </a:lnTo>
                  <a:lnTo>
                    <a:pt x="782494" y="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749913" y="935736"/>
            <a:ext cx="445770" cy="460375"/>
            <a:chOff x="11749913" y="935736"/>
            <a:chExt cx="445770" cy="460375"/>
          </a:xfrm>
        </p:grpSpPr>
        <p:sp>
          <p:nvSpPr>
            <p:cNvPr id="6" name="object 6"/>
            <p:cNvSpPr/>
            <p:nvPr/>
          </p:nvSpPr>
          <p:spPr>
            <a:xfrm>
              <a:off x="11868912" y="935736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8" y="0"/>
                  </a:moveTo>
                  <a:lnTo>
                    <a:pt x="7620" y="0"/>
                  </a:lnTo>
                  <a:lnTo>
                    <a:pt x="0" y="7619"/>
                  </a:lnTo>
                  <a:lnTo>
                    <a:pt x="0" y="17017"/>
                  </a:lnTo>
                  <a:lnTo>
                    <a:pt x="0" y="452627"/>
                  </a:lnTo>
                  <a:lnTo>
                    <a:pt x="7620" y="460248"/>
                  </a:lnTo>
                  <a:lnTo>
                    <a:pt x="224028" y="460248"/>
                  </a:lnTo>
                  <a:lnTo>
                    <a:pt x="231648" y="452627"/>
                  </a:lnTo>
                  <a:lnTo>
                    <a:pt x="231648" y="7619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088" y="960120"/>
              <a:ext cx="438911" cy="4023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53088" y="960120"/>
              <a:ext cx="439420" cy="402590"/>
            </a:xfrm>
            <a:custGeom>
              <a:avLst/>
              <a:gdLst/>
              <a:ahLst/>
              <a:cxnLst/>
              <a:rect l="l" t="t" r="r" b="b"/>
              <a:pathLst>
                <a:path w="439420" h="402590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424941" y="0"/>
                  </a:lnTo>
                  <a:lnTo>
                    <a:pt x="438911" y="2814"/>
                  </a:lnTo>
                </a:path>
                <a:path w="439420" h="402590">
                  <a:moveTo>
                    <a:pt x="438911" y="399521"/>
                  </a:moveTo>
                  <a:lnTo>
                    <a:pt x="424941" y="402335"/>
                  </a:lnTo>
                  <a:lnTo>
                    <a:pt x="38353" y="402335"/>
                  </a:lnTo>
                  <a:lnTo>
                    <a:pt x="23413" y="399325"/>
                  </a:lnTo>
                  <a:lnTo>
                    <a:pt x="11223" y="391112"/>
                  </a:lnTo>
                  <a:lnTo>
                    <a:pt x="3010" y="378922"/>
                  </a:lnTo>
                  <a:lnTo>
                    <a:pt x="0" y="363981"/>
                  </a:lnTo>
                  <a:lnTo>
                    <a:pt x="0" y="38353"/>
                  </a:lnTo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10314" y="105194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23458" y="187037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80">
                <a:moveTo>
                  <a:pt x="1079388" y="535084"/>
                </a:moveTo>
                <a:lnTo>
                  <a:pt x="974322" y="287579"/>
                </a:lnTo>
                <a:lnTo>
                  <a:pt x="920369" y="160482"/>
                </a:lnTo>
                <a:lnTo>
                  <a:pt x="900491" y="113657"/>
                </a:lnTo>
                <a:lnTo>
                  <a:pt x="897651" y="106967"/>
                </a:lnTo>
                <a:lnTo>
                  <a:pt x="870997" y="72884"/>
                </a:lnTo>
                <a:lnTo>
                  <a:pt x="830722" y="56802"/>
                </a:lnTo>
                <a:lnTo>
                  <a:pt x="564788" y="23983"/>
                </a:lnTo>
                <a:lnTo>
                  <a:pt x="428228" y="7129"/>
                </a:lnTo>
                <a:lnTo>
                  <a:pt x="377916" y="920"/>
                </a:lnTo>
                <a:lnTo>
                  <a:pt x="370728" y="33"/>
                </a:lnTo>
                <a:lnTo>
                  <a:pt x="349117" y="0"/>
                </a:lnTo>
                <a:lnTo>
                  <a:pt x="328517" y="5669"/>
                </a:lnTo>
                <a:lnTo>
                  <a:pt x="310132" y="16553"/>
                </a:lnTo>
                <a:lnTo>
                  <a:pt x="295163" y="32164"/>
                </a:lnTo>
                <a:lnTo>
                  <a:pt x="134002" y="246262"/>
                </a:lnTo>
                <a:lnTo>
                  <a:pt x="51244" y="356205"/>
                </a:lnTo>
                <a:lnTo>
                  <a:pt x="20754" y="396710"/>
                </a:lnTo>
                <a:lnTo>
                  <a:pt x="16398" y="402496"/>
                </a:lnTo>
                <a:lnTo>
                  <a:pt x="5502" y="421687"/>
                </a:lnTo>
                <a:lnTo>
                  <a:pt x="0" y="442581"/>
                </a:lnTo>
                <a:lnTo>
                  <a:pt x="93" y="464165"/>
                </a:lnTo>
                <a:lnTo>
                  <a:pt x="5984" y="485427"/>
                </a:lnTo>
                <a:lnTo>
                  <a:pt x="111051" y="732932"/>
                </a:lnTo>
                <a:lnTo>
                  <a:pt x="165004" y="860030"/>
                </a:lnTo>
                <a:lnTo>
                  <a:pt x="184882" y="906855"/>
                </a:lnTo>
                <a:lnTo>
                  <a:pt x="187721" y="913544"/>
                </a:lnTo>
                <a:lnTo>
                  <a:pt x="198745" y="932156"/>
                </a:lnTo>
                <a:lnTo>
                  <a:pt x="233031" y="957710"/>
                </a:lnTo>
                <a:lnTo>
                  <a:pt x="520424" y="996154"/>
                </a:lnTo>
                <a:lnTo>
                  <a:pt x="657098" y="1013271"/>
                </a:lnTo>
                <a:lnTo>
                  <a:pt x="707451" y="1019577"/>
                </a:lnTo>
                <a:lnTo>
                  <a:pt x="714644" y="1020478"/>
                </a:lnTo>
                <a:lnTo>
                  <a:pt x="756856" y="1014858"/>
                </a:lnTo>
                <a:lnTo>
                  <a:pt x="790209" y="988474"/>
                </a:lnTo>
                <a:lnTo>
                  <a:pt x="951150" y="773789"/>
                </a:lnTo>
                <a:lnTo>
                  <a:pt x="1033795" y="663545"/>
                </a:lnTo>
                <a:lnTo>
                  <a:pt x="1064244" y="622929"/>
                </a:lnTo>
                <a:lnTo>
                  <a:pt x="1068593" y="617126"/>
                </a:lnTo>
                <a:lnTo>
                  <a:pt x="1079656" y="598324"/>
                </a:lnTo>
                <a:lnTo>
                  <a:pt x="1085183" y="577486"/>
                </a:lnTo>
                <a:lnTo>
                  <a:pt x="1085113" y="555958"/>
                </a:lnTo>
                <a:lnTo>
                  <a:pt x="1079388" y="535084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43865" y="5629592"/>
            <a:ext cx="5651500" cy="1167765"/>
            <a:chOff x="6543865" y="5629592"/>
            <a:chExt cx="5651500" cy="11677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020" y="5631179"/>
              <a:ext cx="603503" cy="11643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590020" y="5631179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4" h="1164590">
                  <a:moveTo>
                    <a:pt x="603503" y="1164336"/>
                  </a:moveTo>
                  <a:lnTo>
                    <a:pt x="40512" y="1164336"/>
                  </a:lnTo>
                  <a:lnTo>
                    <a:pt x="24753" y="1160163"/>
                  </a:lnTo>
                  <a:lnTo>
                    <a:pt x="11874" y="1148784"/>
                  </a:lnTo>
                  <a:lnTo>
                    <a:pt x="3186" y="1131908"/>
                  </a:lnTo>
                  <a:lnTo>
                    <a:pt x="0" y="1111242"/>
                  </a:lnTo>
                  <a:lnTo>
                    <a:pt x="0" y="53098"/>
                  </a:lnTo>
                  <a:lnTo>
                    <a:pt x="3186" y="32430"/>
                  </a:lnTo>
                  <a:lnTo>
                    <a:pt x="11874" y="15552"/>
                  </a:lnTo>
                  <a:lnTo>
                    <a:pt x="24753" y="4172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4336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8432" y="6504368"/>
              <a:ext cx="183006" cy="2500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8432" y="5666168"/>
              <a:ext cx="201295" cy="2287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8628" y="5899403"/>
              <a:ext cx="5239512" cy="6553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48628" y="5899403"/>
              <a:ext cx="5240020" cy="655320"/>
            </a:xfrm>
            <a:custGeom>
              <a:avLst/>
              <a:gdLst/>
              <a:ahLst/>
              <a:cxnLst/>
              <a:rect l="l" t="t" r="r" b="b"/>
              <a:pathLst>
                <a:path w="5240020" h="655320">
                  <a:moveTo>
                    <a:pt x="0" y="66090"/>
                  </a:moveTo>
                  <a:lnTo>
                    <a:pt x="5193" y="40365"/>
                  </a:lnTo>
                  <a:lnTo>
                    <a:pt x="19351" y="19357"/>
                  </a:lnTo>
                  <a:lnTo>
                    <a:pt x="40344" y="5193"/>
                  </a:lnTo>
                  <a:lnTo>
                    <a:pt x="66040" y="0"/>
                  </a:lnTo>
                  <a:lnTo>
                    <a:pt x="5173472" y="0"/>
                  </a:lnTo>
                  <a:lnTo>
                    <a:pt x="5199167" y="5193"/>
                  </a:lnTo>
                  <a:lnTo>
                    <a:pt x="5220160" y="19357"/>
                  </a:lnTo>
                  <a:lnTo>
                    <a:pt x="5234318" y="40365"/>
                  </a:lnTo>
                  <a:lnTo>
                    <a:pt x="5239512" y="66090"/>
                  </a:lnTo>
                  <a:lnTo>
                    <a:pt x="5239512" y="589229"/>
                  </a:lnTo>
                  <a:lnTo>
                    <a:pt x="5234318" y="614954"/>
                  </a:lnTo>
                  <a:lnTo>
                    <a:pt x="5220160" y="635962"/>
                  </a:lnTo>
                  <a:lnTo>
                    <a:pt x="5199167" y="650126"/>
                  </a:lnTo>
                  <a:lnTo>
                    <a:pt x="5173472" y="655320"/>
                  </a:lnTo>
                  <a:lnTo>
                    <a:pt x="66040" y="655320"/>
                  </a:lnTo>
                  <a:lnTo>
                    <a:pt x="40344" y="650126"/>
                  </a:lnTo>
                  <a:lnTo>
                    <a:pt x="19351" y="635962"/>
                  </a:lnTo>
                  <a:lnTo>
                    <a:pt x="5193" y="614954"/>
                  </a:lnTo>
                  <a:lnTo>
                    <a:pt x="0" y="589229"/>
                  </a:lnTo>
                  <a:lnTo>
                    <a:pt x="0" y="6609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0" y="3288791"/>
            <a:ext cx="6233160" cy="3601085"/>
            <a:chOff x="0" y="3288791"/>
            <a:chExt cx="6233160" cy="3601085"/>
          </a:xfrm>
        </p:grpSpPr>
        <p:sp>
          <p:nvSpPr>
            <p:cNvPr id="19" name="object 19"/>
            <p:cNvSpPr/>
            <p:nvPr/>
          </p:nvSpPr>
          <p:spPr>
            <a:xfrm>
              <a:off x="0" y="5356859"/>
              <a:ext cx="1150620" cy="1501140"/>
            </a:xfrm>
            <a:custGeom>
              <a:avLst/>
              <a:gdLst/>
              <a:ahLst/>
              <a:cxnLst/>
              <a:rect l="l" t="t" r="r" b="b"/>
              <a:pathLst>
                <a:path w="1150620" h="1501140">
                  <a:moveTo>
                    <a:pt x="624014" y="0"/>
                  </a:moveTo>
                  <a:lnTo>
                    <a:pt x="175627" y="0"/>
                  </a:lnTo>
                  <a:lnTo>
                    <a:pt x="0" y="0"/>
                  </a:lnTo>
                </a:path>
                <a:path w="1150620" h="1501140">
                  <a:moveTo>
                    <a:pt x="766976" y="1501138"/>
                  </a:moveTo>
                  <a:lnTo>
                    <a:pt x="967628" y="1156274"/>
                  </a:lnTo>
                  <a:lnTo>
                    <a:pt x="1083003" y="957977"/>
                  </a:lnTo>
                  <a:lnTo>
                    <a:pt x="1125510" y="884920"/>
                  </a:lnTo>
                  <a:lnTo>
                    <a:pt x="1131582" y="874483"/>
                  </a:lnTo>
                  <a:lnTo>
                    <a:pt x="1145720" y="841429"/>
                  </a:lnTo>
                  <a:lnTo>
                    <a:pt x="1150432" y="806191"/>
                  </a:lnTo>
                  <a:lnTo>
                    <a:pt x="1145720" y="770954"/>
                  </a:lnTo>
                  <a:lnTo>
                    <a:pt x="1131582" y="737908"/>
                  </a:lnTo>
                  <a:lnTo>
                    <a:pt x="906904" y="351760"/>
                  </a:lnTo>
                  <a:lnTo>
                    <a:pt x="791529" y="153468"/>
                  </a:lnTo>
                  <a:lnTo>
                    <a:pt x="749022" y="80413"/>
                  </a:lnTo>
                  <a:lnTo>
                    <a:pt x="721307" y="40772"/>
                  </a:lnTo>
                  <a:lnTo>
                    <a:pt x="659794" y="4843"/>
                  </a:lnTo>
                  <a:lnTo>
                    <a:pt x="624014" y="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872" y="3288791"/>
              <a:ext cx="5352288" cy="249021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68465" y="5989726"/>
            <a:ext cx="4796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TIPOS</a:t>
            </a:r>
            <a:r>
              <a:rPr sz="2800" b="1" spc="-3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DE</a:t>
            </a:r>
            <a:r>
              <a:rPr sz="2800" b="1" spc="-14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ÁRBOLES</a:t>
            </a:r>
            <a:r>
              <a:rPr sz="2800" b="1" spc="-5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F1F1F1"/>
                </a:solidFill>
                <a:latin typeface="Corbel"/>
                <a:cs typeface="Corbel"/>
              </a:rPr>
              <a:t>BINARIOS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53584" y="600455"/>
            <a:ext cx="5352288" cy="2490216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0490" rIns="0" bIns="0" rtlCol="0">
            <a:spAutoFit/>
          </a:bodyPr>
          <a:lstStyle/>
          <a:p>
            <a:pPr marL="885190">
              <a:lnSpc>
                <a:spcPct val="100000"/>
              </a:lnSpc>
              <a:spcBef>
                <a:spcPts val="95"/>
              </a:spcBef>
            </a:pP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20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Binario</a:t>
            </a:r>
            <a:r>
              <a:rPr sz="20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Lleno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21956" y="4366082"/>
            <a:ext cx="29489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50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2000" b="1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spc="75" dirty="0">
                <a:solidFill>
                  <a:srgbClr val="FFFFFF"/>
                </a:solidFill>
                <a:latin typeface="Cambria"/>
                <a:cs typeface="Cambria"/>
              </a:rPr>
              <a:t>Binario</a:t>
            </a:r>
            <a:r>
              <a:rPr sz="2000" b="1" spc="3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FFFFFF"/>
                </a:solidFill>
                <a:latin typeface="Cambria"/>
                <a:cs typeface="Cambria"/>
              </a:rPr>
              <a:t>Perfecto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733" y="6248653"/>
            <a:ext cx="1162685" cy="641350"/>
            <a:chOff x="302733" y="6248653"/>
            <a:chExt cx="1162685" cy="641350"/>
          </a:xfrm>
        </p:grpSpPr>
        <p:sp>
          <p:nvSpPr>
            <p:cNvPr id="3" name="object 3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316379" y="0"/>
                  </a:lnTo>
                  <a:lnTo>
                    <a:pt x="294429" y="2899"/>
                  </a:lnTo>
                  <a:lnTo>
                    <a:pt x="257336" y="24420"/>
                  </a:lnTo>
                  <a:lnTo>
                    <a:pt x="11325" y="442188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  <a:lnTo>
                    <a:pt x="1056282" y="577592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853982" y="41922"/>
                  </a:lnTo>
                  <a:lnTo>
                    <a:pt x="823901" y="11226"/>
                  </a:lnTo>
                  <a:lnTo>
                    <a:pt x="782494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513021" y="0"/>
                  </a:lnTo>
                  <a:lnTo>
                    <a:pt x="374643" y="0"/>
                  </a:lnTo>
                  <a:lnTo>
                    <a:pt x="323662" y="0"/>
                  </a:lnTo>
                  <a:lnTo>
                    <a:pt x="316379" y="0"/>
                  </a:lnTo>
                  <a:lnTo>
                    <a:pt x="294429" y="2899"/>
                  </a:lnTo>
                  <a:lnTo>
                    <a:pt x="274466" y="11226"/>
                  </a:lnTo>
                  <a:lnTo>
                    <a:pt x="257336" y="24420"/>
                  </a:lnTo>
                  <a:lnTo>
                    <a:pt x="243887" y="41922"/>
                  </a:lnTo>
                  <a:lnTo>
                    <a:pt x="109437" y="273326"/>
                  </a:lnTo>
                  <a:lnTo>
                    <a:pt x="40395" y="392155"/>
                  </a:lnTo>
                  <a:lnTo>
                    <a:pt x="14959" y="435934"/>
                  </a:lnTo>
                  <a:lnTo>
                    <a:pt x="11325" y="442188"/>
                  </a:lnTo>
                  <a:lnTo>
                    <a:pt x="2831" y="461992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</a:path>
                <a:path w="1099185" h="577850">
                  <a:moveTo>
                    <a:pt x="1056282" y="577592"/>
                  </a:moveTo>
                  <a:lnTo>
                    <a:pt x="1058341" y="574063"/>
                  </a:lnTo>
                  <a:lnTo>
                    <a:pt x="1083886" y="530285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1087535" y="442188"/>
                  </a:lnTo>
                  <a:lnTo>
                    <a:pt x="952513" y="210784"/>
                  </a:lnTo>
                  <a:lnTo>
                    <a:pt x="883177" y="91955"/>
                  </a:lnTo>
                  <a:lnTo>
                    <a:pt x="857632" y="48176"/>
                  </a:lnTo>
                  <a:lnTo>
                    <a:pt x="823901" y="11226"/>
                  </a:lnTo>
                  <a:lnTo>
                    <a:pt x="803999" y="2899"/>
                  </a:lnTo>
                  <a:lnTo>
                    <a:pt x="782494" y="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749913" y="935736"/>
            <a:ext cx="445770" cy="460375"/>
            <a:chOff x="11749913" y="935736"/>
            <a:chExt cx="445770" cy="460375"/>
          </a:xfrm>
        </p:grpSpPr>
        <p:sp>
          <p:nvSpPr>
            <p:cNvPr id="6" name="object 6"/>
            <p:cNvSpPr/>
            <p:nvPr/>
          </p:nvSpPr>
          <p:spPr>
            <a:xfrm>
              <a:off x="11868912" y="935736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8" y="0"/>
                  </a:moveTo>
                  <a:lnTo>
                    <a:pt x="7620" y="0"/>
                  </a:lnTo>
                  <a:lnTo>
                    <a:pt x="0" y="7619"/>
                  </a:lnTo>
                  <a:lnTo>
                    <a:pt x="0" y="17017"/>
                  </a:lnTo>
                  <a:lnTo>
                    <a:pt x="0" y="452627"/>
                  </a:lnTo>
                  <a:lnTo>
                    <a:pt x="7620" y="460248"/>
                  </a:lnTo>
                  <a:lnTo>
                    <a:pt x="224028" y="460248"/>
                  </a:lnTo>
                  <a:lnTo>
                    <a:pt x="231648" y="452627"/>
                  </a:lnTo>
                  <a:lnTo>
                    <a:pt x="231648" y="7619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088" y="960120"/>
              <a:ext cx="438911" cy="4023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53088" y="960120"/>
              <a:ext cx="439420" cy="402590"/>
            </a:xfrm>
            <a:custGeom>
              <a:avLst/>
              <a:gdLst/>
              <a:ahLst/>
              <a:cxnLst/>
              <a:rect l="l" t="t" r="r" b="b"/>
              <a:pathLst>
                <a:path w="439420" h="402590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424941" y="0"/>
                  </a:lnTo>
                  <a:lnTo>
                    <a:pt x="438911" y="2814"/>
                  </a:lnTo>
                </a:path>
                <a:path w="439420" h="402590">
                  <a:moveTo>
                    <a:pt x="438911" y="399521"/>
                  </a:moveTo>
                  <a:lnTo>
                    <a:pt x="424941" y="402335"/>
                  </a:lnTo>
                  <a:lnTo>
                    <a:pt x="38353" y="402335"/>
                  </a:lnTo>
                  <a:lnTo>
                    <a:pt x="23413" y="399325"/>
                  </a:lnTo>
                  <a:lnTo>
                    <a:pt x="11223" y="391112"/>
                  </a:lnTo>
                  <a:lnTo>
                    <a:pt x="3010" y="378922"/>
                  </a:lnTo>
                  <a:lnTo>
                    <a:pt x="0" y="363981"/>
                  </a:lnTo>
                  <a:lnTo>
                    <a:pt x="0" y="38353"/>
                  </a:lnTo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10314" y="105194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23458" y="187037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80">
                <a:moveTo>
                  <a:pt x="1079388" y="535084"/>
                </a:moveTo>
                <a:lnTo>
                  <a:pt x="974322" y="287579"/>
                </a:lnTo>
                <a:lnTo>
                  <a:pt x="920369" y="160482"/>
                </a:lnTo>
                <a:lnTo>
                  <a:pt x="900491" y="113657"/>
                </a:lnTo>
                <a:lnTo>
                  <a:pt x="897651" y="106967"/>
                </a:lnTo>
                <a:lnTo>
                  <a:pt x="870997" y="72884"/>
                </a:lnTo>
                <a:lnTo>
                  <a:pt x="830722" y="56802"/>
                </a:lnTo>
                <a:lnTo>
                  <a:pt x="564788" y="23983"/>
                </a:lnTo>
                <a:lnTo>
                  <a:pt x="428228" y="7129"/>
                </a:lnTo>
                <a:lnTo>
                  <a:pt x="377916" y="920"/>
                </a:lnTo>
                <a:lnTo>
                  <a:pt x="370728" y="33"/>
                </a:lnTo>
                <a:lnTo>
                  <a:pt x="349117" y="0"/>
                </a:lnTo>
                <a:lnTo>
                  <a:pt x="328517" y="5669"/>
                </a:lnTo>
                <a:lnTo>
                  <a:pt x="310132" y="16553"/>
                </a:lnTo>
                <a:lnTo>
                  <a:pt x="295163" y="32164"/>
                </a:lnTo>
                <a:lnTo>
                  <a:pt x="134002" y="246262"/>
                </a:lnTo>
                <a:lnTo>
                  <a:pt x="51244" y="356205"/>
                </a:lnTo>
                <a:lnTo>
                  <a:pt x="20754" y="396710"/>
                </a:lnTo>
                <a:lnTo>
                  <a:pt x="16398" y="402496"/>
                </a:lnTo>
                <a:lnTo>
                  <a:pt x="5502" y="421687"/>
                </a:lnTo>
                <a:lnTo>
                  <a:pt x="0" y="442581"/>
                </a:lnTo>
                <a:lnTo>
                  <a:pt x="93" y="464165"/>
                </a:lnTo>
                <a:lnTo>
                  <a:pt x="5984" y="485427"/>
                </a:lnTo>
                <a:lnTo>
                  <a:pt x="111051" y="732932"/>
                </a:lnTo>
                <a:lnTo>
                  <a:pt x="165004" y="860030"/>
                </a:lnTo>
                <a:lnTo>
                  <a:pt x="184882" y="906855"/>
                </a:lnTo>
                <a:lnTo>
                  <a:pt x="187721" y="913544"/>
                </a:lnTo>
                <a:lnTo>
                  <a:pt x="198745" y="932156"/>
                </a:lnTo>
                <a:lnTo>
                  <a:pt x="233031" y="957710"/>
                </a:lnTo>
                <a:lnTo>
                  <a:pt x="520424" y="996154"/>
                </a:lnTo>
                <a:lnTo>
                  <a:pt x="657098" y="1013271"/>
                </a:lnTo>
                <a:lnTo>
                  <a:pt x="707451" y="1019577"/>
                </a:lnTo>
                <a:lnTo>
                  <a:pt x="714644" y="1020478"/>
                </a:lnTo>
                <a:lnTo>
                  <a:pt x="756856" y="1014858"/>
                </a:lnTo>
                <a:lnTo>
                  <a:pt x="790209" y="988474"/>
                </a:lnTo>
                <a:lnTo>
                  <a:pt x="951150" y="773789"/>
                </a:lnTo>
                <a:lnTo>
                  <a:pt x="1033795" y="663545"/>
                </a:lnTo>
                <a:lnTo>
                  <a:pt x="1064244" y="622929"/>
                </a:lnTo>
                <a:lnTo>
                  <a:pt x="1068593" y="617126"/>
                </a:lnTo>
                <a:lnTo>
                  <a:pt x="1079656" y="598324"/>
                </a:lnTo>
                <a:lnTo>
                  <a:pt x="1085183" y="577486"/>
                </a:lnTo>
                <a:lnTo>
                  <a:pt x="1085113" y="555958"/>
                </a:lnTo>
                <a:lnTo>
                  <a:pt x="1079388" y="535084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56859"/>
            <a:ext cx="1150620" cy="1501140"/>
          </a:xfrm>
          <a:custGeom>
            <a:avLst/>
            <a:gdLst/>
            <a:ahLst/>
            <a:cxnLst/>
            <a:rect l="l" t="t" r="r" b="b"/>
            <a:pathLst>
              <a:path w="1150620" h="1501140">
                <a:moveTo>
                  <a:pt x="624014" y="0"/>
                </a:moveTo>
                <a:lnTo>
                  <a:pt x="175627" y="0"/>
                </a:lnTo>
                <a:lnTo>
                  <a:pt x="0" y="0"/>
                </a:lnTo>
              </a:path>
              <a:path w="1150620" h="1501140">
                <a:moveTo>
                  <a:pt x="766976" y="1501138"/>
                </a:moveTo>
                <a:lnTo>
                  <a:pt x="967628" y="1156274"/>
                </a:lnTo>
                <a:lnTo>
                  <a:pt x="1083003" y="957977"/>
                </a:lnTo>
                <a:lnTo>
                  <a:pt x="1125510" y="884920"/>
                </a:lnTo>
                <a:lnTo>
                  <a:pt x="1131582" y="874483"/>
                </a:lnTo>
                <a:lnTo>
                  <a:pt x="1145720" y="841429"/>
                </a:lnTo>
                <a:lnTo>
                  <a:pt x="1150432" y="806191"/>
                </a:lnTo>
                <a:lnTo>
                  <a:pt x="1145720" y="770954"/>
                </a:lnTo>
                <a:lnTo>
                  <a:pt x="1131582" y="737908"/>
                </a:lnTo>
                <a:lnTo>
                  <a:pt x="906904" y="351760"/>
                </a:lnTo>
                <a:lnTo>
                  <a:pt x="791529" y="153468"/>
                </a:lnTo>
                <a:lnTo>
                  <a:pt x="749022" y="80413"/>
                </a:lnTo>
                <a:lnTo>
                  <a:pt x="721307" y="40772"/>
                </a:lnTo>
                <a:lnTo>
                  <a:pt x="659794" y="4843"/>
                </a:lnTo>
                <a:lnTo>
                  <a:pt x="624014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6543865" y="5629592"/>
            <a:ext cx="5651500" cy="1167765"/>
            <a:chOff x="6543865" y="5629592"/>
            <a:chExt cx="5651500" cy="11677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020" y="5631179"/>
              <a:ext cx="603503" cy="11643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590020" y="5631179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4" h="1164590">
                  <a:moveTo>
                    <a:pt x="603503" y="1164336"/>
                  </a:moveTo>
                  <a:lnTo>
                    <a:pt x="40512" y="1164336"/>
                  </a:lnTo>
                  <a:lnTo>
                    <a:pt x="24753" y="1160163"/>
                  </a:lnTo>
                  <a:lnTo>
                    <a:pt x="11874" y="1148784"/>
                  </a:lnTo>
                  <a:lnTo>
                    <a:pt x="3186" y="1131908"/>
                  </a:lnTo>
                  <a:lnTo>
                    <a:pt x="0" y="1111242"/>
                  </a:lnTo>
                  <a:lnTo>
                    <a:pt x="0" y="53098"/>
                  </a:lnTo>
                  <a:lnTo>
                    <a:pt x="3186" y="32430"/>
                  </a:lnTo>
                  <a:lnTo>
                    <a:pt x="11874" y="15552"/>
                  </a:lnTo>
                  <a:lnTo>
                    <a:pt x="24753" y="4172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4336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8432" y="6504368"/>
              <a:ext cx="183006" cy="2500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8432" y="5666168"/>
              <a:ext cx="201295" cy="228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8628" y="5899403"/>
              <a:ext cx="5239512" cy="6553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48628" y="5899403"/>
              <a:ext cx="5240020" cy="655320"/>
            </a:xfrm>
            <a:custGeom>
              <a:avLst/>
              <a:gdLst/>
              <a:ahLst/>
              <a:cxnLst/>
              <a:rect l="l" t="t" r="r" b="b"/>
              <a:pathLst>
                <a:path w="5240020" h="655320">
                  <a:moveTo>
                    <a:pt x="0" y="66090"/>
                  </a:moveTo>
                  <a:lnTo>
                    <a:pt x="5193" y="40365"/>
                  </a:lnTo>
                  <a:lnTo>
                    <a:pt x="19351" y="19357"/>
                  </a:lnTo>
                  <a:lnTo>
                    <a:pt x="40344" y="5193"/>
                  </a:lnTo>
                  <a:lnTo>
                    <a:pt x="66040" y="0"/>
                  </a:lnTo>
                  <a:lnTo>
                    <a:pt x="5173472" y="0"/>
                  </a:lnTo>
                  <a:lnTo>
                    <a:pt x="5199167" y="5193"/>
                  </a:lnTo>
                  <a:lnTo>
                    <a:pt x="5220160" y="19357"/>
                  </a:lnTo>
                  <a:lnTo>
                    <a:pt x="5234318" y="40365"/>
                  </a:lnTo>
                  <a:lnTo>
                    <a:pt x="5239512" y="66090"/>
                  </a:lnTo>
                  <a:lnTo>
                    <a:pt x="5239512" y="589229"/>
                  </a:lnTo>
                  <a:lnTo>
                    <a:pt x="5234318" y="614954"/>
                  </a:lnTo>
                  <a:lnTo>
                    <a:pt x="5220160" y="635962"/>
                  </a:lnTo>
                  <a:lnTo>
                    <a:pt x="5199167" y="650126"/>
                  </a:lnTo>
                  <a:lnTo>
                    <a:pt x="5173472" y="655320"/>
                  </a:lnTo>
                  <a:lnTo>
                    <a:pt x="66040" y="655320"/>
                  </a:lnTo>
                  <a:lnTo>
                    <a:pt x="40344" y="650126"/>
                  </a:lnTo>
                  <a:lnTo>
                    <a:pt x="19351" y="635962"/>
                  </a:lnTo>
                  <a:lnTo>
                    <a:pt x="5193" y="614954"/>
                  </a:lnTo>
                  <a:lnTo>
                    <a:pt x="0" y="589229"/>
                  </a:lnTo>
                  <a:lnTo>
                    <a:pt x="0" y="6609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68465" y="5989726"/>
            <a:ext cx="47967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TIPOS</a:t>
            </a:r>
            <a:r>
              <a:rPr sz="2800" b="1" spc="-3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DE</a:t>
            </a:r>
            <a:r>
              <a:rPr sz="2800" b="1" spc="-14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ÁRBOLES</a:t>
            </a:r>
            <a:r>
              <a:rPr sz="2800" b="1" spc="-5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spc="-10" dirty="0">
                <a:solidFill>
                  <a:srgbClr val="F1F1F1"/>
                </a:solidFill>
                <a:latin typeface="Corbel"/>
                <a:cs typeface="Corbel"/>
              </a:rPr>
              <a:t>BINARIOS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66416" y="1725167"/>
            <a:ext cx="7052309" cy="2657475"/>
            <a:chOff x="2566416" y="1725167"/>
            <a:chExt cx="7052309" cy="265747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6416" y="1725167"/>
              <a:ext cx="7052309" cy="26570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1488" y="1920239"/>
              <a:ext cx="6669023" cy="22738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881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sz="2000" spc="50" dirty="0">
                <a:solidFill>
                  <a:srgbClr val="FFC000"/>
                </a:solidFill>
                <a:latin typeface="Cambria"/>
                <a:cs typeface="Cambria"/>
              </a:rPr>
              <a:t>Árbol</a:t>
            </a:r>
            <a:r>
              <a:rPr sz="2000" spc="254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C000"/>
                </a:solidFill>
                <a:latin typeface="Cambria"/>
                <a:cs typeface="Cambria"/>
              </a:rPr>
              <a:t>binario</a:t>
            </a:r>
            <a:r>
              <a:rPr sz="2000" spc="30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C000"/>
                </a:solidFill>
                <a:latin typeface="Cambria"/>
                <a:cs typeface="Cambria"/>
              </a:rPr>
              <a:t>degenerado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3053" y="4745482"/>
            <a:ext cx="32810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2000" b="1" spc="3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Cambria"/>
                <a:cs typeface="Cambria"/>
              </a:rPr>
              <a:t>binario</a:t>
            </a:r>
            <a:r>
              <a:rPr sz="2000" b="1" spc="4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spc="65" dirty="0">
                <a:solidFill>
                  <a:srgbClr val="FFFFFF"/>
                </a:solidFill>
                <a:latin typeface="Cambria"/>
                <a:cs typeface="Cambria"/>
              </a:rPr>
              <a:t>balanceado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0" y="4793601"/>
            <a:ext cx="1537335" cy="2096770"/>
            <a:chOff x="-31750" y="4793601"/>
            <a:chExt cx="1537335" cy="2096770"/>
          </a:xfrm>
        </p:grpSpPr>
        <p:sp>
          <p:nvSpPr>
            <p:cNvPr id="3" name="object 3"/>
            <p:cNvSpPr/>
            <p:nvPr/>
          </p:nvSpPr>
          <p:spPr>
            <a:xfrm>
              <a:off x="302777" y="4793601"/>
              <a:ext cx="1202690" cy="1258570"/>
            </a:xfrm>
            <a:custGeom>
              <a:avLst/>
              <a:gdLst/>
              <a:ahLst/>
              <a:cxnLst/>
              <a:rect l="l" t="t" r="r" b="b"/>
              <a:pathLst>
                <a:path w="1202690" h="1258570">
                  <a:moveTo>
                    <a:pt x="686236" y="0"/>
                  </a:moveTo>
                  <a:lnTo>
                    <a:pt x="155654" y="188735"/>
                  </a:lnTo>
                  <a:lnTo>
                    <a:pt x="115231" y="217342"/>
                  </a:lnTo>
                  <a:lnTo>
                    <a:pt x="94859" y="262903"/>
                  </a:lnTo>
                  <a:lnTo>
                    <a:pt x="1311" y="795668"/>
                  </a:lnTo>
                  <a:lnTo>
                    <a:pt x="0" y="820826"/>
                  </a:lnTo>
                  <a:lnTo>
                    <a:pt x="5356" y="845200"/>
                  </a:lnTo>
                  <a:lnTo>
                    <a:pt x="33975" y="885826"/>
                  </a:lnTo>
                  <a:lnTo>
                    <a:pt x="447132" y="1234885"/>
                  </a:lnTo>
                  <a:lnTo>
                    <a:pt x="492010" y="1256872"/>
                  </a:lnTo>
                  <a:lnTo>
                    <a:pt x="516919" y="1258224"/>
                  </a:lnTo>
                  <a:lnTo>
                    <a:pt x="541404" y="1252970"/>
                  </a:lnTo>
                  <a:lnTo>
                    <a:pt x="1046978" y="1069709"/>
                  </a:lnTo>
                  <a:lnTo>
                    <a:pt x="1087967" y="1040863"/>
                  </a:lnTo>
                  <a:lnTo>
                    <a:pt x="1108954" y="995033"/>
                  </a:lnTo>
                  <a:lnTo>
                    <a:pt x="1201410" y="462674"/>
                  </a:lnTo>
                  <a:lnTo>
                    <a:pt x="1202684" y="437530"/>
                  </a:lnTo>
                  <a:lnTo>
                    <a:pt x="1197314" y="413160"/>
                  </a:lnTo>
                  <a:lnTo>
                    <a:pt x="1168644" y="372504"/>
                  </a:lnTo>
                  <a:lnTo>
                    <a:pt x="756631" y="23127"/>
                  </a:lnTo>
                  <a:lnTo>
                    <a:pt x="711212" y="1299"/>
                  </a:lnTo>
                  <a:lnTo>
                    <a:pt x="686236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3431"/>
              <a:ext cx="844550" cy="1995170"/>
            </a:xfrm>
            <a:custGeom>
              <a:avLst/>
              <a:gdLst/>
              <a:ahLst/>
              <a:cxnLst/>
              <a:rect l="l" t="t" r="r" b="b"/>
              <a:pathLst>
                <a:path w="844550" h="1995170">
                  <a:moveTo>
                    <a:pt x="541067" y="1994567"/>
                  </a:moveTo>
                  <a:lnTo>
                    <a:pt x="573422" y="1967295"/>
                  </a:lnTo>
                  <a:lnTo>
                    <a:pt x="600113" y="1928819"/>
                  </a:lnTo>
                  <a:lnTo>
                    <a:pt x="615670" y="1883875"/>
                  </a:lnTo>
                  <a:lnTo>
                    <a:pt x="745098" y="1312947"/>
                  </a:lnTo>
                  <a:lnTo>
                    <a:pt x="811561" y="1019767"/>
                  </a:lnTo>
                  <a:lnTo>
                    <a:pt x="836048" y="911754"/>
                  </a:lnTo>
                  <a:lnTo>
                    <a:pt x="839546" y="896323"/>
                  </a:lnTo>
                  <a:lnTo>
                    <a:pt x="844305" y="849387"/>
                  </a:lnTo>
                  <a:lnTo>
                    <a:pt x="836552" y="803283"/>
                  </a:lnTo>
                  <a:lnTo>
                    <a:pt x="817125" y="760760"/>
                  </a:lnTo>
                  <a:lnTo>
                    <a:pt x="786866" y="724568"/>
                  </a:lnTo>
                  <a:lnTo>
                    <a:pt x="359622" y="324346"/>
                  </a:lnTo>
                  <a:lnTo>
                    <a:pt x="140226" y="118826"/>
                  </a:lnTo>
                  <a:lnTo>
                    <a:pt x="59396" y="43108"/>
                  </a:lnTo>
                  <a:lnTo>
                    <a:pt x="47849" y="32291"/>
                  </a:lnTo>
                  <a:lnTo>
                    <a:pt x="9773" y="3780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302561" y="2995993"/>
            <a:ext cx="3892550" cy="2740660"/>
            <a:chOff x="8302561" y="2995993"/>
            <a:chExt cx="3892550" cy="27406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7723" y="3369563"/>
              <a:ext cx="685800" cy="23530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507723" y="3369563"/>
              <a:ext cx="685800" cy="2353310"/>
            </a:xfrm>
            <a:custGeom>
              <a:avLst/>
              <a:gdLst/>
              <a:ahLst/>
              <a:cxnLst/>
              <a:rect l="l" t="t" r="r" b="b"/>
              <a:pathLst>
                <a:path w="685800" h="2353310">
                  <a:moveTo>
                    <a:pt x="601091" y="2353056"/>
                  </a:moveTo>
                  <a:lnTo>
                    <a:pt x="0" y="2353056"/>
                  </a:lnTo>
                  <a:lnTo>
                    <a:pt x="0" y="2085339"/>
                  </a:lnTo>
                  <a:lnTo>
                    <a:pt x="0" y="267716"/>
                  </a:lnTo>
                  <a:lnTo>
                    <a:pt x="0" y="0"/>
                  </a:lnTo>
                  <a:lnTo>
                    <a:pt x="601091" y="0"/>
                  </a:lnTo>
                  <a:lnTo>
                    <a:pt x="634043" y="7469"/>
                  </a:lnTo>
                  <a:lnTo>
                    <a:pt x="660971" y="27844"/>
                  </a:lnTo>
                  <a:lnTo>
                    <a:pt x="679136" y="58078"/>
                  </a:lnTo>
                  <a:lnTo>
                    <a:pt x="685800" y="95123"/>
                  </a:lnTo>
                  <a:lnTo>
                    <a:pt x="685800" y="362838"/>
                  </a:lnTo>
                  <a:lnTo>
                    <a:pt x="685800" y="1990217"/>
                  </a:lnTo>
                  <a:lnTo>
                    <a:pt x="685800" y="2257958"/>
                  </a:lnTo>
                  <a:lnTo>
                    <a:pt x="679136" y="2294977"/>
                  </a:lnTo>
                  <a:lnTo>
                    <a:pt x="660971" y="2325204"/>
                  </a:lnTo>
                  <a:lnTo>
                    <a:pt x="634043" y="2345583"/>
                  </a:lnTo>
                  <a:lnTo>
                    <a:pt x="601091" y="2353056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98579" y="5359907"/>
              <a:ext cx="390525" cy="375285"/>
            </a:xfrm>
            <a:custGeom>
              <a:avLst/>
              <a:gdLst/>
              <a:ahLst/>
              <a:cxnLst/>
              <a:rect l="l" t="t" r="r" b="b"/>
              <a:pathLst>
                <a:path w="390525" h="375285">
                  <a:moveTo>
                    <a:pt x="390144" y="0"/>
                  </a:moveTo>
                  <a:lnTo>
                    <a:pt x="0" y="0"/>
                  </a:lnTo>
                  <a:lnTo>
                    <a:pt x="0" y="374903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98579" y="5359907"/>
              <a:ext cx="390525" cy="375285"/>
            </a:xfrm>
            <a:custGeom>
              <a:avLst/>
              <a:gdLst/>
              <a:ahLst/>
              <a:cxnLst/>
              <a:rect l="l" t="t" r="r" b="b"/>
              <a:pathLst>
                <a:path w="390525" h="375285">
                  <a:moveTo>
                    <a:pt x="390144" y="0"/>
                  </a:moveTo>
                  <a:lnTo>
                    <a:pt x="0" y="374903"/>
                  </a:lnTo>
                  <a:lnTo>
                    <a:pt x="0" y="0"/>
                  </a:lnTo>
                  <a:lnTo>
                    <a:pt x="390144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7323" y="3000755"/>
              <a:ext cx="3581400" cy="23591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07323" y="3000755"/>
              <a:ext cx="3581400" cy="2359660"/>
            </a:xfrm>
            <a:custGeom>
              <a:avLst/>
              <a:gdLst/>
              <a:ahLst/>
              <a:cxnLst/>
              <a:rect l="l" t="t" r="r" b="b"/>
              <a:pathLst>
                <a:path w="3581400" h="2359660">
                  <a:moveTo>
                    <a:pt x="0" y="50419"/>
                  </a:moveTo>
                  <a:lnTo>
                    <a:pt x="3966" y="30807"/>
                  </a:lnTo>
                  <a:lnTo>
                    <a:pt x="14779" y="14779"/>
                  </a:lnTo>
                  <a:lnTo>
                    <a:pt x="30807" y="3966"/>
                  </a:lnTo>
                  <a:lnTo>
                    <a:pt x="50419" y="0"/>
                  </a:lnTo>
                  <a:lnTo>
                    <a:pt x="3530980" y="0"/>
                  </a:lnTo>
                  <a:lnTo>
                    <a:pt x="3550592" y="3966"/>
                  </a:lnTo>
                  <a:lnTo>
                    <a:pt x="3566620" y="14779"/>
                  </a:lnTo>
                  <a:lnTo>
                    <a:pt x="3577433" y="30807"/>
                  </a:lnTo>
                  <a:lnTo>
                    <a:pt x="3581400" y="50419"/>
                  </a:lnTo>
                  <a:lnTo>
                    <a:pt x="3581400" y="2308733"/>
                  </a:lnTo>
                  <a:lnTo>
                    <a:pt x="3577433" y="2328344"/>
                  </a:lnTo>
                  <a:lnTo>
                    <a:pt x="3566620" y="2344372"/>
                  </a:lnTo>
                  <a:lnTo>
                    <a:pt x="3550592" y="2355185"/>
                  </a:lnTo>
                  <a:lnTo>
                    <a:pt x="3530980" y="2359152"/>
                  </a:lnTo>
                  <a:lnTo>
                    <a:pt x="50419" y="2359152"/>
                  </a:lnTo>
                  <a:lnTo>
                    <a:pt x="30807" y="2355185"/>
                  </a:lnTo>
                  <a:lnTo>
                    <a:pt x="14779" y="2344372"/>
                  </a:lnTo>
                  <a:lnTo>
                    <a:pt x="3966" y="2328344"/>
                  </a:lnTo>
                  <a:lnTo>
                    <a:pt x="0" y="2308733"/>
                  </a:lnTo>
                  <a:lnTo>
                    <a:pt x="0" y="50419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640826" y="3710381"/>
            <a:ext cx="2952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95" dirty="0">
                <a:solidFill>
                  <a:srgbClr val="F1F1F1"/>
                </a:solidFill>
                <a:latin typeface="Corbel"/>
                <a:cs typeface="Corbel"/>
              </a:rPr>
              <a:t>EQUILIBRIO</a:t>
            </a:r>
            <a:endParaRPr sz="4800">
              <a:latin typeface="Corbel"/>
              <a:cs typeface="Corbe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701144" y="320040"/>
            <a:ext cx="469900" cy="460375"/>
            <a:chOff x="11701144" y="320040"/>
            <a:chExt cx="469900" cy="460375"/>
          </a:xfrm>
        </p:grpSpPr>
        <p:sp>
          <p:nvSpPr>
            <p:cNvPr id="14" name="object 14"/>
            <p:cNvSpPr/>
            <p:nvPr/>
          </p:nvSpPr>
          <p:spPr>
            <a:xfrm>
              <a:off x="11844527" y="320040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19"/>
                  </a:lnTo>
                  <a:lnTo>
                    <a:pt x="0" y="17017"/>
                  </a:lnTo>
                  <a:lnTo>
                    <a:pt x="0" y="452627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27"/>
                  </a:lnTo>
                  <a:lnTo>
                    <a:pt x="231648" y="7619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4319" y="341376"/>
              <a:ext cx="463296" cy="4023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04319" y="341376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424941" y="0"/>
                  </a:lnTo>
                  <a:lnTo>
                    <a:pt x="439882" y="3010"/>
                  </a:lnTo>
                  <a:lnTo>
                    <a:pt x="452072" y="11223"/>
                  </a:lnTo>
                  <a:lnTo>
                    <a:pt x="460285" y="23413"/>
                  </a:lnTo>
                  <a:lnTo>
                    <a:pt x="463296" y="38353"/>
                  </a:lnTo>
                  <a:lnTo>
                    <a:pt x="463296" y="363982"/>
                  </a:lnTo>
                  <a:lnTo>
                    <a:pt x="460285" y="378922"/>
                  </a:lnTo>
                  <a:lnTo>
                    <a:pt x="452072" y="391112"/>
                  </a:lnTo>
                  <a:lnTo>
                    <a:pt x="439882" y="399325"/>
                  </a:lnTo>
                  <a:lnTo>
                    <a:pt x="424941" y="402336"/>
                  </a:lnTo>
                  <a:lnTo>
                    <a:pt x="38353" y="402336"/>
                  </a:lnTo>
                  <a:lnTo>
                    <a:pt x="23413" y="399325"/>
                  </a:lnTo>
                  <a:lnTo>
                    <a:pt x="11223" y="391112"/>
                  </a:lnTo>
                  <a:lnTo>
                    <a:pt x="3010" y="378922"/>
                  </a:lnTo>
                  <a:lnTo>
                    <a:pt x="0" y="363982"/>
                  </a:lnTo>
                  <a:lnTo>
                    <a:pt x="0" y="38353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48338" y="432942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678" y="5419131"/>
            <a:ext cx="1212850" cy="1247140"/>
          </a:xfrm>
          <a:custGeom>
            <a:avLst/>
            <a:gdLst/>
            <a:ahLst/>
            <a:cxnLst/>
            <a:rect l="l" t="t" r="r" b="b"/>
            <a:pathLst>
              <a:path w="1212850" h="1247140">
                <a:moveTo>
                  <a:pt x="524480" y="1242412"/>
                </a:moveTo>
                <a:lnTo>
                  <a:pt x="819643" y="1146941"/>
                </a:lnTo>
                <a:lnTo>
                  <a:pt x="971214" y="1097916"/>
                </a:lnTo>
                <a:lnTo>
                  <a:pt x="1027055" y="1079854"/>
                </a:lnTo>
                <a:lnTo>
                  <a:pt x="1076943" y="1049968"/>
                </a:lnTo>
                <a:lnTo>
                  <a:pt x="1099422" y="1005061"/>
                </a:lnTo>
                <a:lnTo>
                  <a:pt x="1163592" y="700529"/>
                </a:lnTo>
                <a:lnTo>
                  <a:pt x="1196545" y="544148"/>
                </a:lnTo>
                <a:lnTo>
                  <a:pt x="1208685" y="486534"/>
                </a:lnTo>
                <a:lnTo>
                  <a:pt x="1210420" y="478303"/>
                </a:lnTo>
                <a:lnTo>
                  <a:pt x="1212620" y="453302"/>
                </a:lnTo>
                <a:lnTo>
                  <a:pt x="1208118" y="428854"/>
                </a:lnTo>
                <a:lnTo>
                  <a:pt x="1180956" y="387435"/>
                </a:lnTo>
                <a:lnTo>
                  <a:pt x="950631" y="178182"/>
                </a:lnTo>
                <a:lnTo>
                  <a:pt x="832357" y="70729"/>
                </a:lnTo>
                <a:lnTo>
                  <a:pt x="788782" y="31140"/>
                </a:lnTo>
                <a:lnTo>
                  <a:pt x="782557" y="25485"/>
                </a:lnTo>
                <a:lnTo>
                  <a:pt x="761524" y="10798"/>
                </a:lnTo>
                <a:lnTo>
                  <a:pt x="738027" y="2196"/>
                </a:lnTo>
                <a:lnTo>
                  <a:pt x="713173" y="0"/>
                </a:lnTo>
                <a:lnTo>
                  <a:pt x="688069" y="4530"/>
                </a:lnTo>
                <a:lnTo>
                  <a:pt x="392920" y="100030"/>
                </a:lnTo>
                <a:lnTo>
                  <a:pt x="241357" y="149070"/>
                </a:lnTo>
                <a:lnTo>
                  <a:pt x="185518" y="167138"/>
                </a:lnTo>
                <a:lnTo>
                  <a:pt x="177541" y="169719"/>
                </a:lnTo>
                <a:lnTo>
                  <a:pt x="155031" y="180555"/>
                </a:lnTo>
                <a:lnTo>
                  <a:pt x="136228" y="196852"/>
                </a:lnTo>
                <a:lnTo>
                  <a:pt x="122274" y="217550"/>
                </a:lnTo>
                <a:lnTo>
                  <a:pt x="114308" y="241588"/>
                </a:lnTo>
                <a:lnTo>
                  <a:pt x="49491" y="546326"/>
                </a:lnTo>
                <a:lnTo>
                  <a:pt x="16207" y="702812"/>
                </a:lnTo>
                <a:lnTo>
                  <a:pt x="3944" y="760465"/>
                </a:lnTo>
                <a:lnTo>
                  <a:pt x="2192" y="768702"/>
                </a:lnTo>
                <a:lnTo>
                  <a:pt x="0" y="793696"/>
                </a:lnTo>
                <a:lnTo>
                  <a:pt x="15164" y="840584"/>
                </a:lnTo>
                <a:lnTo>
                  <a:pt x="262573" y="1068631"/>
                </a:lnTo>
                <a:lnTo>
                  <a:pt x="381191" y="1175987"/>
                </a:lnTo>
                <a:lnTo>
                  <a:pt x="424892" y="1215540"/>
                </a:lnTo>
                <a:lnTo>
                  <a:pt x="431135" y="1221190"/>
                </a:lnTo>
                <a:lnTo>
                  <a:pt x="451671" y="1236011"/>
                </a:lnTo>
                <a:lnTo>
                  <a:pt x="475102" y="1244612"/>
                </a:lnTo>
                <a:lnTo>
                  <a:pt x="499886" y="1246807"/>
                </a:lnTo>
                <a:lnTo>
                  <a:pt x="524480" y="1242412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10332" y="2464053"/>
            <a:ext cx="2640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870" algn="l"/>
                <a:tab pos="454025" algn="l"/>
                <a:tab pos="156718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Las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50" dirty="0">
                <a:solidFill>
                  <a:srgbClr val="FFFFFF"/>
                </a:solidFill>
                <a:latin typeface="Cambria"/>
                <a:cs typeface="Cambria"/>
              </a:rPr>
              <a:t>alturas 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subárboles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6254" y="2464053"/>
            <a:ext cx="1912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3875">
              <a:lnSpc>
                <a:spcPct val="100000"/>
              </a:lnSpc>
              <a:spcBef>
                <a:spcPts val="100"/>
              </a:spcBef>
              <a:tabLst>
                <a:tab pos="1478915" algn="l"/>
                <a:tab pos="1734820" algn="l"/>
              </a:tabLst>
            </a:pP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los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izquierdo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	</a:t>
            </a:r>
            <a:r>
              <a:rPr sz="2400" spc="2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4755" y="3195954"/>
            <a:ext cx="42538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50645" algn="l"/>
                <a:tab pos="2640330" algn="l"/>
                <a:tab pos="2984500" algn="l"/>
                <a:tab pos="3417570" algn="l"/>
              </a:tabLst>
            </a:pP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derecho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difieren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50" dirty="0">
                <a:solidFill>
                  <a:srgbClr val="FFFFFF"/>
                </a:solidFill>
                <a:latin typeface="Cambria"/>
                <a:cs typeface="Cambria"/>
              </a:rPr>
              <a:t>lo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sumo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Cambria"/>
                <a:cs typeface="Cambria"/>
              </a:rPr>
              <a:t>uno.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10332" y="4293184"/>
            <a:ext cx="460121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025" indent="-44132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454025" algn="l"/>
                <a:tab pos="942340" algn="l"/>
                <a:tab pos="2435860" algn="l"/>
                <a:tab pos="3978910" algn="l"/>
              </a:tabLst>
            </a:pP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subárbol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izquierdo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está</a:t>
            </a:r>
            <a:endParaRPr sz="24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equilibrado.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Cambria"/>
              <a:cs typeface="Cambria"/>
            </a:endParaRPr>
          </a:p>
          <a:p>
            <a:pPr marL="454025" indent="-441325">
              <a:lnSpc>
                <a:spcPct val="100000"/>
              </a:lnSpc>
              <a:buFont typeface="Wingdings"/>
              <a:buChar char=""/>
              <a:tabLst>
                <a:tab pos="454025" algn="l"/>
                <a:tab pos="1006475" algn="l"/>
                <a:tab pos="2564130" algn="l"/>
                <a:tab pos="3975735" algn="l"/>
              </a:tabLst>
            </a:pP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40" dirty="0">
                <a:solidFill>
                  <a:srgbClr val="FFFFFF"/>
                </a:solidFill>
                <a:latin typeface="Cambria"/>
                <a:cs typeface="Cambria"/>
              </a:rPr>
              <a:t>subárbol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derecho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está</a:t>
            </a:r>
            <a:endParaRPr sz="24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equilibrado.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122" rIns="0" bIns="0" rtlCol="0">
            <a:spAutoFit/>
          </a:bodyPr>
          <a:lstStyle/>
          <a:p>
            <a:pPr marL="478790" marR="5080">
              <a:lnSpc>
                <a:spcPct val="100000"/>
              </a:lnSpc>
              <a:spcBef>
                <a:spcPts val="105"/>
              </a:spcBef>
              <a:tabLst>
                <a:tab pos="1116330" algn="l"/>
                <a:tab pos="2171065" algn="l"/>
                <a:tab pos="3061335" algn="l"/>
                <a:tab pos="5259705" algn="l"/>
                <a:tab pos="5704840" algn="l"/>
                <a:tab pos="6226175" algn="l"/>
              </a:tabLst>
            </a:pPr>
            <a:r>
              <a:rPr spc="170" dirty="0">
                <a:solidFill>
                  <a:srgbClr val="FFC000"/>
                </a:solidFill>
                <a:latin typeface="Cambria"/>
                <a:cs typeface="Cambria"/>
              </a:rPr>
              <a:t>Un</a:t>
            </a:r>
            <a:r>
              <a:rPr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pc="40" dirty="0">
                <a:solidFill>
                  <a:srgbClr val="FFC000"/>
                </a:solidFill>
                <a:latin typeface="Cambria"/>
                <a:cs typeface="Cambria"/>
              </a:rPr>
              <a:t>árbol</a:t>
            </a:r>
            <a:r>
              <a:rPr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pc="135" dirty="0">
                <a:solidFill>
                  <a:srgbClr val="FFC000"/>
                </a:solidFill>
                <a:latin typeface="Cambria"/>
                <a:cs typeface="Cambria"/>
              </a:rPr>
              <a:t>esta</a:t>
            </a:r>
            <a:r>
              <a:rPr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pc="80" dirty="0">
                <a:solidFill>
                  <a:srgbClr val="FFC000"/>
                </a:solidFill>
                <a:latin typeface="Cambria"/>
                <a:cs typeface="Cambria"/>
              </a:rPr>
              <a:t>equilibrado</a:t>
            </a:r>
            <a:r>
              <a:rPr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pc="125" dirty="0">
                <a:solidFill>
                  <a:srgbClr val="FFC000"/>
                </a:solidFill>
                <a:latin typeface="Cambria"/>
                <a:cs typeface="Cambria"/>
              </a:rPr>
              <a:t>sí</a:t>
            </a:r>
            <a:r>
              <a:rPr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pc="114" dirty="0">
                <a:solidFill>
                  <a:srgbClr val="FFC000"/>
                </a:solidFill>
                <a:latin typeface="Cambria"/>
                <a:cs typeface="Cambria"/>
              </a:rPr>
              <a:t>se</a:t>
            </a:r>
            <a:r>
              <a:rPr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pc="170" dirty="0">
                <a:solidFill>
                  <a:srgbClr val="FFC000"/>
                </a:solidFill>
                <a:latin typeface="Cambria"/>
                <a:cs typeface="Cambria"/>
              </a:rPr>
              <a:t>cumple </a:t>
            </a:r>
            <a:r>
              <a:rPr spc="215" dirty="0">
                <a:solidFill>
                  <a:srgbClr val="FFC000"/>
                </a:solidFill>
                <a:latin typeface="Cambria"/>
                <a:cs typeface="Cambria"/>
              </a:rPr>
              <a:t>con</a:t>
            </a:r>
            <a:r>
              <a:rPr spc="30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pc="114" dirty="0">
                <a:solidFill>
                  <a:srgbClr val="FFC000"/>
                </a:solidFill>
                <a:latin typeface="Cambria"/>
                <a:cs typeface="Cambria"/>
              </a:rPr>
              <a:t>las</a:t>
            </a:r>
            <a:r>
              <a:rPr spc="30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pc="165" dirty="0">
                <a:solidFill>
                  <a:srgbClr val="FFC000"/>
                </a:solidFill>
                <a:latin typeface="Cambria"/>
                <a:cs typeface="Cambria"/>
              </a:rPr>
              <a:t>siguientes</a:t>
            </a:r>
            <a:r>
              <a:rPr spc="2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pc="180" dirty="0">
                <a:solidFill>
                  <a:srgbClr val="FFC000"/>
                </a:solidFill>
                <a:latin typeface="Cambria"/>
                <a:cs typeface="Cambria"/>
              </a:rPr>
              <a:t>3</a:t>
            </a:r>
            <a:r>
              <a:rPr spc="33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pc="165" dirty="0">
                <a:solidFill>
                  <a:srgbClr val="FFC000"/>
                </a:solidFill>
                <a:latin typeface="Cambria"/>
                <a:cs typeface="Cambria"/>
              </a:rPr>
              <a:t>condiciones: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10289" y="0"/>
            <a:ext cx="481965" cy="6858000"/>
            <a:chOff x="11710289" y="0"/>
            <a:chExt cx="481965" cy="6858000"/>
          </a:xfrm>
        </p:grpSpPr>
        <p:sp>
          <p:nvSpPr>
            <p:cNvPr id="3" name="object 3"/>
            <p:cNvSpPr/>
            <p:nvPr/>
          </p:nvSpPr>
          <p:spPr>
            <a:xfrm>
              <a:off x="11868912" y="6096000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8" y="0"/>
                  </a:moveTo>
                  <a:lnTo>
                    <a:pt x="7620" y="0"/>
                  </a:lnTo>
                  <a:lnTo>
                    <a:pt x="0" y="7645"/>
                  </a:lnTo>
                  <a:lnTo>
                    <a:pt x="0" y="17068"/>
                  </a:lnTo>
                  <a:lnTo>
                    <a:pt x="0" y="452602"/>
                  </a:lnTo>
                  <a:lnTo>
                    <a:pt x="7620" y="460247"/>
                  </a:lnTo>
                  <a:lnTo>
                    <a:pt x="224028" y="460247"/>
                  </a:lnTo>
                  <a:lnTo>
                    <a:pt x="231648" y="452602"/>
                  </a:lnTo>
                  <a:lnTo>
                    <a:pt x="231648" y="7645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3464" y="6123432"/>
              <a:ext cx="466343" cy="402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13464" y="6123432"/>
              <a:ext cx="466725" cy="402590"/>
            </a:xfrm>
            <a:custGeom>
              <a:avLst/>
              <a:gdLst/>
              <a:ahLst/>
              <a:cxnLst/>
              <a:rect l="l" t="t" r="r" b="b"/>
              <a:pathLst>
                <a:path w="466725" h="402590">
                  <a:moveTo>
                    <a:pt x="0" y="38328"/>
                  </a:moveTo>
                  <a:lnTo>
                    <a:pt x="3010" y="23408"/>
                  </a:lnTo>
                  <a:lnTo>
                    <a:pt x="11223" y="11225"/>
                  </a:lnTo>
                  <a:lnTo>
                    <a:pt x="23413" y="3011"/>
                  </a:lnTo>
                  <a:lnTo>
                    <a:pt x="38353" y="0"/>
                  </a:lnTo>
                  <a:lnTo>
                    <a:pt x="427989" y="0"/>
                  </a:lnTo>
                  <a:lnTo>
                    <a:pt x="442930" y="3011"/>
                  </a:lnTo>
                  <a:lnTo>
                    <a:pt x="455120" y="11225"/>
                  </a:lnTo>
                  <a:lnTo>
                    <a:pt x="463333" y="23408"/>
                  </a:lnTo>
                  <a:lnTo>
                    <a:pt x="466343" y="38328"/>
                  </a:lnTo>
                  <a:lnTo>
                    <a:pt x="466343" y="364007"/>
                  </a:lnTo>
                  <a:lnTo>
                    <a:pt x="463333" y="378927"/>
                  </a:lnTo>
                  <a:lnTo>
                    <a:pt x="455120" y="391110"/>
                  </a:lnTo>
                  <a:lnTo>
                    <a:pt x="442930" y="399324"/>
                  </a:lnTo>
                  <a:lnTo>
                    <a:pt x="427989" y="402336"/>
                  </a:lnTo>
                  <a:lnTo>
                    <a:pt x="38353" y="402336"/>
                  </a:lnTo>
                  <a:lnTo>
                    <a:pt x="23413" y="399324"/>
                  </a:lnTo>
                  <a:lnTo>
                    <a:pt x="11223" y="391110"/>
                  </a:lnTo>
                  <a:lnTo>
                    <a:pt x="3010" y="378927"/>
                  </a:lnTo>
                  <a:lnTo>
                    <a:pt x="0" y="364007"/>
                  </a:lnTo>
                  <a:lnTo>
                    <a:pt x="0" y="38328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72214" y="6217107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827" y="5613893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79">
                <a:moveTo>
                  <a:pt x="1079365" y="535052"/>
                </a:moveTo>
                <a:lnTo>
                  <a:pt x="974320" y="287569"/>
                </a:lnTo>
                <a:lnTo>
                  <a:pt x="920378" y="160483"/>
                </a:lnTo>
                <a:lnTo>
                  <a:pt x="900505" y="113662"/>
                </a:lnTo>
                <a:lnTo>
                  <a:pt x="897666" y="106974"/>
                </a:lnTo>
                <a:lnTo>
                  <a:pt x="870966" y="72887"/>
                </a:lnTo>
                <a:lnTo>
                  <a:pt x="830711" y="56821"/>
                </a:lnTo>
                <a:lnTo>
                  <a:pt x="564748" y="23994"/>
                </a:lnTo>
                <a:lnTo>
                  <a:pt x="428172" y="7137"/>
                </a:lnTo>
                <a:lnTo>
                  <a:pt x="377855" y="927"/>
                </a:lnTo>
                <a:lnTo>
                  <a:pt x="370666" y="40"/>
                </a:lnTo>
                <a:lnTo>
                  <a:pt x="349075" y="0"/>
                </a:lnTo>
                <a:lnTo>
                  <a:pt x="328482" y="5672"/>
                </a:lnTo>
                <a:lnTo>
                  <a:pt x="310096" y="16545"/>
                </a:lnTo>
                <a:lnTo>
                  <a:pt x="295127" y="32107"/>
                </a:lnTo>
                <a:lnTo>
                  <a:pt x="133988" y="246227"/>
                </a:lnTo>
                <a:lnTo>
                  <a:pt x="51241" y="356181"/>
                </a:lnTo>
                <a:lnTo>
                  <a:pt x="20755" y="396690"/>
                </a:lnTo>
                <a:lnTo>
                  <a:pt x="16400" y="402477"/>
                </a:lnTo>
                <a:lnTo>
                  <a:pt x="5496" y="421687"/>
                </a:lnTo>
                <a:lnTo>
                  <a:pt x="0" y="442589"/>
                </a:lnTo>
                <a:lnTo>
                  <a:pt x="96" y="464183"/>
                </a:lnTo>
                <a:lnTo>
                  <a:pt x="5973" y="485472"/>
                </a:lnTo>
                <a:lnTo>
                  <a:pt x="111025" y="732962"/>
                </a:lnTo>
                <a:lnTo>
                  <a:pt x="164971" y="860052"/>
                </a:lnTo>
                <a:lnTo>
                  <a:pt x="184846" y="906874"/>
                </a:lnTo>
                <a:lnTo>
                  <a:pt x="187685" y="913563"/>
                </a:lnTo>
                <a:lnTo>
                  <a:pt x="198744" y="932174"/>
                </a:lnTo>
                <a:lnTo>
                  <a:pt x="214187" y="947185"/>
                </a:lnTo>
                <a:lnTo>
                  <a:pt x="233016" y="957688"/>
                </a:lnTo>
                <a:lnTo>
                  <a:pt x="254233" y="962776"/>
                </a:lnTo>
                <a:lnTo>
                  <a:pt x="520424" y="996139"/>
                </a:lnTo>
                <a:lnTo>
                  <a:pt x="657117" y="1013271"/>
                </a:lnTo>
                <a:lnTo>
                  <a:pt x="707477" y="1019583"/>
                </a:lnTo>
                <a:lnTo>
                  <a:pt x="714671" y="1020485"/>
                </a:lnTo>
                <a:lnTo>
                  <a:pt x="736263" y="1020530"/>
                </a:lnTo>
                <a:lnTo>
                  <a:pt x="756856" y="1014858"/>
                </a:lnTo>
                <a:lnTo>
                  <a:pt x="775241" y="1003986"/>
                </a:lnTo>
                <a:lnTo>
                  <a:pt x="790211" y="988430"/>
                </a:lnTo>
                <a:lnTo>
                  <a:pt x="951137" y="773766"/>
                </a:lnTo>
                <a:lnTo>
                  <a:pt x="1033775" y="663534"/>
                </a:lnTo>
                <a:lnTo>
                  <a:pt x="1064220" y="622922"/>
                </a:lnTo>
                <a:lnTo>
                  <a:pt x="1068570" y="617120"/>
                </a:lnTo>
                <a:lnTo>
                  <a:pt x="1079632" y="598323"/>
                </a:lnTo>
                <a:lnTo>
                  <a:pt x="1085159" y="577482"/>
                </a:lnTo>
                <a:lnTo>
                  <a:pt x="1085089" y="555943"/>
                </a:lnTo>
                <a:lnTo>
                  <a:pt x="1079365" y="535052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63" y="231584"/>
            <a:ext cx="6102350" cy="1167765"/>
            <a:chOff x="-63" y="231584"/>
            <a:chExt cx="6102350" cy="11677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" y="233172"/>
              <a:ext cx="603504" cy="11643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24" y="233172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5" h="1164590">
                  <a:moveTo>
                    <a:pt x="0" y="0"/>
                  </a:moveTo>
                  <a:lnTo>
                    <a:pt x="562991" y="0"/>
                  </a:lnTo>
                  <a:lnTo>
                    <a:pt x="578761" y="4169"/>
                  </a:lnTo>
                  <a:lnTo>
                    <a:pt x="591639" y="15541"/>
                  </a:lnTo>
                  <a:lnTo>
                    <a:pt x="600320" y="32414"/>
                  </a:lnTo>
                  <a:lnTo>
                    <a:pt x="603504" y="53085"/>
                  </a:lnTo>
                  <a:lnTo>
                    <a:pt x="603504" y="1111250"/>
                  </a:lnTo>
                  <a:lnTo>
                    <a:pt x="600320" y="1131921"/>
                  </a:lnTo>
                  <a:lnTo>
                    <a:pt x="591639" y="1148794"/>
                  </a:lnTo>
                  <a:lnTo>
                    <a:pt x="578761" y="1160166"/>
                  </a:lnTo>
                  <a:lnTo>
                    <a:pt x="562991" y="1164336"/>
                  </a:lnTo>
                  <a:lnTo>
                    <a:pt x="0" y="116433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08" y="274256"/>
              <a:ext cx="183007" cy="2500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20" y="1133792"/>
              <a:ext cx="201295" cy="2287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147" y="495300"/>
              <a:ext cx="5675376" cy="655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2147" y="495300"/>
              <a:ext cx="5675630" cy="655320"/>
            </a:xfrm>
            <a:custGeom>
              <a:avLst/>
              <a:gdLst/>
              <a:ahLst/>
              <a:cxnLst/>
              <a:rect l="l" t="t" r="r" b="b"/>
              <a:pathLst>
                <a:path w="5675630" h="655319">
                  <a:moveTo>
                    <a:pt x="0" y="66039"/>
                  </a:moveTo>
                  <a:lnTo>
                    <a:pt x="5193" y="40344"/>
                  </a:lnTo>
                  <a:lnTo>
                    <a:pt x="19357" y="19351"/>
                  </a:lnTo>
                  <a:lnTo>
                    <a:pt x="40365" y="5193"/>
                  </a:lnTo>
                  <a:lnTo>
                    <a:pt x="66090" y="0"/>
                  </a:lnTo>
                  <a:lnTo>
                    <a:pt x="5609336" y="0"/>
                  </a:lnTo>
                  <a:lnTo>
                    <a:pt x="5635031" y="5193"/>
                  </a:lnTo>
                  <a:lnTo>
                    <a:pt x="5656024" y="19351"/>
                  </a:lnTo>
                  <a:lnTo>
                    <a:pt x="5670182" y="40344"/>
                  </a:lnTo>
                  <a:lnTo>
                    <a:pt x="5675376" y="66039"/>
                  </a:lnTo>
                  <a:lnTo>
                    <a:pt x="5675376" y="589279"/>
                  </a:lnTo>
                  <a:lnTo>
                    <a:pt x="5670182" y="614975"/>
                  </a:lnTo>
                  <a:lnTo>
                    <a:pt x="5656024" y="635968"/>
                  </a:lnTo>
                  <a:lnTo>
                    <a:pt x="5635031" y="650126"/>
                  </a:lnTo>
                  <a:lnTo>
                    <a:pt x="5609336" y="655320"/>
                  </a:lnTo>
                  <a:lnTo>
                    <a:pt x="66090" y="655320"/>
                  </a:lnTo>
                  <a:lnTo>
                    <a:pt x="40365" y="650126"/>
                  </a:lnTo>
                  <a:lnTo>
                    <a:pt x="19357" y="635968"/>
                  </a:lnTo>
                  <a:lnTo>
                    <a:pt x="5193" y="614975"/>
                  </a:lnTo>
                  <a:lnTo>
                    <a:pt x="0" y="589279"/>
                  </a:lnTo>
                  <a:lnTo>
                    <a:pt x="0" y="66039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096000" y="-31750"/>
            <a:ext cx="6096000" cy="6396355"/>
            <a:chOff x="6096000" y="-31750"/>
            <a:chExt cx="6096000" cy="6396355"/>
          </a:xfrm>
        </p:grpSpPr>
        <p:sp>
          <p:nvSpPr>
            <p:cNvPr id="16" name="object 16"/>
            <p:cNvSpPr/>
            <p:nvPr/>
          </p:nvSpPr>
          <p:spPr>
            <a:xfrm>
              <a:off x="10606246" y="0"/>
              <a:ext cx="1099185" cy="657225"/>
            </a:xfrm>
            <a:custGeom>
              <a:avLst/>
              <a:gdLst/>
              <a:ahLst/>
              <a:cxnLst/>
              <a:rect l="l" t="t" r="r" b="b"/>
              <a:pathLst>
                <a:path w="1099184" h="657225">
                  <a:moveTo>
                    <a:pt x="1011564" y="0"/>
                  </a:moveTo>
                  <a:lnTo>
                    <a:pt x="87634" y="0"/>
                  </a:lnTo>
                  <a:lnTo>
                    <a:pt x="11334" y="131191"/>
                  </a:lnTo>
                  <a:lnTo>
                    <a:pt x="2833" y="151046"/>
                  </a:lnTo>
                  <a:lnTo>
                    <a:pt x="0" y="172211"/>
                  </a:lnTo>
                  <a:lnTo>
                    <a:pt x="2833" y="193377"/>
                  </a:lnTo>
                  <a:lnTo>
                    <a:pt x="244887" y="614807"/>
                  </a:lnTo>
                  <a:lnTo>
                    <a:pt x="274970" y="645588"/>
                  </a:lnTo>
                  <a:lnTo>
                    <a:pt x="316388" y="656844"/>
                  </a:lnTo>
                  <a:lnTo>
                    <a:pt x="782478" y="656844"/>
                  </a:lnTo>
                  <a:lnTo>
                    <a:pt x="824404" y="645588"/>
                  </a:lnTo>
                  <a:lnTo>
                    <a:pt x="854995" y="614807"/>
                  </a:lnTo>
                  <a:lnTo>
                    <a:pt x="1087532" y="213232"/>
                  </a:lnTo>
                  <a:lnTo>
                    <a:pt x="1098867" y="172211"/>
                  </a:lnTo>
                  <a:lnTo>
                    <a:pt x="1096033" y="151046"/>
                  </a:lnTo>
                  <a:lnTo>
                    <a:pt x="1087532" y="131191"/>
                  </a:lnTo>
                  <a:lnTo>
                    <a:pt x="1011564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06246" y="0"/>
              <a:ext cx="1586230" cy="1580515"/>
            </a:xfrm>
            <a:custGeom>
              <a:avLst/>
              <a:gdLst/>
              <a:ahLst/>
              <a:cxnLst/>
              <a:rect l="l" t="t" r="r" b="b"/>
              <a:pathLst>
                <a:path w="1586229" h="1580515">
                  <a:moveTo>
                    <a:pt x="316388" y="656844"/>
                  </a:moveTo>
                  <a:lnTo>
                    <a:pt x="585847" y="656844"/>
                  </a:lnTo>
                  <a:lnTo>
                    <a:pt x="724217" y="656844"/>
                  </a:lnTo>
                  <a:lnTo>
                    <a:pt x="775196" y="656844"/>
                  </a:lnTo>
                  <a:lnTo>
                    <a:pt x="782478" y="656844"/>
                  </a:lnTo>
                  <a:lnTo>
                    <a:pt x="804435" y="653936"/>
                  </a:lnTo>
                  <a:lnTo>
                    <a:pt x="841539" y="632358"/>
                  </a:lnTo>
                  <a:lnTo>
                    <a:pt x="989431" y="382647"/>
                  </a:lnTo>
                  <a:lnTo>
                    <a:pt x="1058465" y="263429"/>
                  </a:lnTo>
                  <a:lnTo>
                    <a:pt x="1083899" y="219507"/>
                  </a:lnTo>
                  <a:lnTo>
                    <a:pt x="1087532" y="213232"/>
                  </a:lnTo>
                  <a:lnTo>
                    <a:pt x="1096033" y="193377"/>
                  </a:lnTo>
                  <a:lnTo>
                    <a:pt x="1098867" y="172211"/>
                  </a:lnTo>
                  <a:lnTo>
                    <a:pt x="1096033" y="151046"/>
                  </a:lnTo>
                  <a:lnTo>
                    <a:pt x="1087532" y="131191"/>
                  </a:lnTo>
                  <a:lnTo>
                    <a:pt x="1011564" y="0"/>
                  </a:lnTo>
                </a:path>
                <a:path w="1586229" h="1580515">
                  <a:moveTo>
                    <a:pt x="87634" y="0"/>
                  </a:moveTo>
                  <a:lnTo>
                    <a:pt x="40528" y="80994"/>
                  </a:lnTo>
                  <a:lnTo>
                    <a:pt x="14984" y="124916"/>
                  </a:lnTo>
                  <a:lnTo>
                    <a:pt x="11334" y="131191"/>
                  </a:lnTo>
                  <a:lnTo>
                    <a:pt x="2833" y="151046"/>
                  </a:lnTo>
                  <a:lnTo>
                    <a:pt x="0" y="172211"/>
                  </a:lnTo>
                  <a:lnTo>
                    <a:pt x="2833" y="193377"/>
                  </a:lnTo>
                  <a:lnTo>
                    <a:pt x="11334" y="213232"/>
                  </a:lnTo>
                  <a:lnTo>
                    <a:pt x="146357" y="445392"/>
                  </a:lnTo>
                  <a:lnTo>
                    <a:pt x="215693" y="564610"/>
                  </a:lnTo>
                  <a:lnTo>
                    <a:pt x="241238" y="608532"/>
                  </a:lnTo>
                  <a:lnTo>
                    <a:pt x="244887" y="614807"/>
                  </a:lnTo>
                  <a:lnTo>
                    <a:pt x="257899" y="632358"/>
                  </a:lnTo>
                  <a:lnTo>
                    <a:pt x="274970" y="645588"/>
                  </a:lnTo>
                  <a:lnTo>
                    <a:pt x="294876" y="653936"/>
                  </a:lnTo>
                  <a:lnTo>
                    <a:pt x="316388" y="656844"/>
                  </a:lnTo>
                </a:path>
                <a:path w="1586229" h="1580515">
                  <a:moveTo>
                    <a:pt x="809275" y="1580388"/>
                  </a:moveTo>
                  <a:lnTo>
                    <a:pt x="1257736" y="1580388"/>
                  </a:lnTo>
                  <a:lnTo>
                    <a:pt x="1488027" y="1580388"/>
                  </a:lnTo>
                  <a:lnTo>
                    <a:pt x="1572871" y="1580388"/>
                  </a:lnTo>
                  <a:lnTo>
                    <a:pt x="1584991" y="1580388"/>
                  </a:lnTo>
                  <a:lnTo>
                    <a:pt x="1585752" y="1580286"/>
                  </a:lnTo>
                </a:path>
                <a:path w="1586229" h="1580515">
                  <a:moveTo>
                    <a:pt x="719498" y="0"/>
                  </a:moveTo>
                  <a:lnTo>
                    <a:pt x="712067" y="5774"/>
                  </a:lnTo>
                  <a:lnTo>
                    <a:pt x="690403" y="35051"/>
                  </a:lnTo>
                  <a:lnTo>
                    <a:pt x="465732" y="421911"/>
                  </a:lnTo>
                  <a:lnTo>
                    <a:pt x="350361" y="620569"/>
                  </a:lnTo>
                  <a:lnTo>
                    <a:pt x="307855" y="693759"/>
                  </a:lnTo>
                  <a:lnTo>
                    <a:pt x="301783" y="704214"/>
                  </a:lnTo>
                  <a:lnTo>
                    <a:pt x="287639" y="737358"/>
                  </a:lnTo>
                  <a:lnTo>
                    <a:pt x="282924" y="772667"/>
                  </a:lnTo>
                  <a:lnTo>
                    <a:pt x="287639" y="807977"/>
                  </a:lnTo>
                  <a:lnTo>
                    <a:pt x="301783" y="841121"/>
                  </a:lnTo>
                  <a:lnTo>
                    <a:pt x="526454" y="1227980"/>
                  </a:lnTo>
                  <a:lnTo>
                    <a:pt x="641826" y="1426638"/>
                  </a:lnTo>
                  <a:lnTo>
                    <a:pt x="684331" y="1499828"/>
                  </a:lnTo>
                  <a:lnTo>
                    <a:pt x="690403" y="1510284"/>
                  </a:lnTo>
                  <a:lnTo>
                    <a:pt x="712067" y="1539561"/>
                  </a:lnTo>
                  <a:lnTo>
                    <a:pt x="740457" y="1561623"/>
                  </a:lnTo>
                  <a:lnTo>
                    <a:pt x="773539" y="1575542"/>
                  </a:lnTo>
                  <a:lnTo>
                    <a:pt x="809275" y="1580388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0" y="3685032"/>
              <a:ext cx="5276088" cy="267919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026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10"/>
              </a:spcBef>
            </a:pPr>
            <a:r>
              <a:rPr dirty="0"/>
              <a:t>ÁRBOL</a:t>
            </a:r>
            <a:r>
              <a:rPr spc="-65" dirty="0"/>
              <a:t> </a:t>
            </a:r>
            <a:r>
              <a:rPr dirty="0"/>
              <a:t>EQUILIBRADO</a:t>
            </a:r>
            <a:r>
              <a:rPr spc="-50" dirty="0"/>
              <a:t> </a:t>
            </a:r>
            <a:r>
              <a:rPr sz="2000" b="0" spc="-10" dirty="0">
                <a:latin typeface="Corbel"/>
                <a:cs typeface="Corbel"/>
              </a:rPr>
              <a:t>(EJEMPLO)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855" y="1703832"/>
            <a:ext cx="5077968" cy="26791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421373" y="2500071"/>
            <a:ext cx="44411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580" dirty="0">
                <a:solidFill>
                  <a:srgbClr val="FFC000"/>
                </a:solidFill>
                <a:latin typeface="Cambria"/>
                <a:cs typeface="Cambria"/>
              </a:rPr>
              <a:t>¿</a:t>
            </a:r>
            <a:r>
              <a:rPr sz="2800" b="1" spc="33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800" spc="295" dirty="0">
                <a:solidFill>
                  <a:srgbClr val="FFFFFF"/>
                </a:solidFill>
                <a:latin typeface="Cambria"/>
                <a:cs typeface="Cambria"/>
              </a:rPr>
              <a:t>Cuál</a:t>
            </a:r>
            <a:r>
              <a:rPr sz="28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FFFFFF"/>
                </a:solidFill>
                <a:latin typeface="Cambria"/>
                <a:cs typeface="Cambria"/>
              </a:rPr>
              <a:t>está</a:t>
            </a:r>
            <a:r>
              <a:rPr sz="28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Cambria"/>
                <a:cs typeface="Cambria"/>
              </a:rPr>
              <a:t>equilibrado</a:t>
            </a:r>
            <a:r>
              <a:rPr sz="28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530" dirty="0">
                <a:solidFill>
                  <a:srgbClr val="FFC000"/>
                </a:solidFill>
                <a:latin typeface="Cambria"/>
                <a:cs typeface="Cambria"/>
              </a:rPr>
              <a:t>?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E6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53736" y="0"/>
            <a:ext cx="840105" cy="6858000"/>
            <a:chOff x="11353736" y="0"/>
            <a:chExt cx="840105" cy="6858000"/>
          </a:xfrm>
        </p:grpSpPr>
        <p:sp>
          <p:nvSpPr>
            <p:cNvPr id="4" name="object 4"/>
            <p:cNvSpPr/>
            <p:nvPr/>
          </p:nvSpPr>
          <p:spPr>
            <a:xfrm>
              <a:off x="11792712" y="0"/>
              <a:ext cx="399415" cy="6858000"/>
            </a:xfrm>
            <a:custGeom>
              <a:avLst/>
              <a:gdLst/>
              <a:ahLst/>
              <a:cxnLst/>
              <a:rect l="l" t="t" r="r" b="b"/>
              <a:pathLst>
                <a:path w="399415" h="6858000">
                  <a:moveTo>
                    <a:pt x="399288" y="0"/>
                  </a:moveTo>
                  <a:lnTo>
                    <a:pt x="353568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353568" y="6858000"/>
                  </a:lnTo>
                  <a:lnTo>
                    <a:pt x="399288" y="6858000"/>
                  </a:lnTo>
                  <a:lnTo>
                    <a:pt x="399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5323" y="3845052"/>
              <a:ext cx="836676" cy="22006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55323" y="3845052"/>
              <a:ext cx="836930" cy="2200910"/>
            </a:xfrm>
            <a:custGeom>
              <a:avLst/>
              <a:gdLst/>
              <a:ahLst/>
              <a:cxnLst/>
              <a:rect l="l" t="t" r="r" b="b"/>
              <a:pathLst>
                <a:path w="836929" h="2200910">
                  <a:moveTo>
                    <a:pt x="99568" y="0"/>
                  </a:moveTo>
                  <a:lnTo>
                    <a:pt x="836676" y="0"/>
                  </a:lnTo>
                </a:path>
                <a:path w="836929" h="2200910">
                  <a:moveTo>
                    <a:pt x="836676" y="2200656"/>
                  </a:moveTo>
                  <a:lnTo>
                    <a:pt x="99568" y="2200656"/>
                  </a:lnTo>
                  <a:lnTo>
                    <a:pt x="60811" y="2192769"/>
                  </a:lnTo>
                  <a:lnTo>
                    <a:pt x="29162" y="2171261"/>
                  </a:lnTo>
                  <a:lnTo>
                    <a:pt x="7824" y="2139362"/>
                  </a:lnTo>
                  <a:lnTo>
                    <a:pt x="0" y="2100300"/>
                  </a:lnTo>
                  <a:lnTo>
                    <a:pt x="0" y="100330"/>
                  </a:lnTo>
                  <a:lnTo>
                    <a:pt x="7824" y="61293"/>
                  </a:lnTo>
                  <a:lnTo>
                    <a:pt x="29162" y="29400"/>
                  </a:lnTo>
                  <a:lnTo>
                    <a:pt x="60811" y="7889"/>
                  </a:lnTo>
                  <a:lnTo>
                    <a:pt x="99568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1419" y="5558028"/>
              <a:ext cx="475615" cy="426720"/>
            </a:xfrm>
            <a:custGeom>
              <a:avLst/>
              <a:gdLst/>
              <a:ahLst/>
              <a:cxnLst/>
              <a:rect l="l" t="t" r="r" b="b"/>
              <a:pathLst>
                <a:path w="475615" h="426720">
                  <a:moveTo>
                    <a:pt x="475487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47548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61419" y="5558028"/>
              <a:ext cx="475615" cy="426720"/>
            </a:xfrm>
            <a:custGeom>
              <a:avLst/>
              <a:gdLst/>
              <a:ahLst/>
              <a:cxnLst/>
              <a:rect l="l" t="t" r="r" b="b"/>
              <a:pathLst>
                <a:path w="475615" h="426720">
                  <a:moveTo>
                    <a:pt x="475487" y="0"/>
                  </a:moveTo>
                  <a:lnTo>
                    <a:pt x="0" y="426720"/>
                  </a:lnTo>
                  <a:lnTo>
                    <a:pt x="0" y="0"/>
                  </a:lnTo>
                  <a:lnTo>
                    <a:pt x="475487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074854" y="1239011"/>
            <a:ext cx="5811202" cy="4319397"/>
            <a:chOff x="6074854" y="1239011"/>
            <a:chExt cx="5811202" cy="4319397"/>
          </a:xfrm>
        </p:grpSpPr>
        <p:sp>
          <p:nvSpPr>
            <p:cNvPr id="10" name="object 10"/>
            <p:cNvSpPr/>
            <p:nvPr/>
          </p:nvSpPr>
          <p:spPr>
            <a:xfrm>
              <a:off x="6074854" y="2557272"/>
              <a:ext cx="1825625" cy="1612900"/>
            </a:xfrm>
            <a:custGeom>
              <a:avLst/>
              <a:gdLst/>
              <a:ahLst/>
              <a:cxnLst/>
              <a:rect l="l" t="t" r="r" b="b"/>
              <a:pathLst>
                <a:path w="1825625" h="1612900">
                  <a:moveTo>
                    <a:pt x="1299781" y="0"/>
                  </a:moveTo>
                  <a:lnTo>
                    <a:pt x="525589" y="0"/>
                  </a:lnTo>
                  <a:lnTo>
                    <a:pt x="489077" y="4843"/>
                  </a:lnTo>
                  <a:lnTo>
                    <a:pt x="427434" y="40772"/>
                  </a:lnTo>
                  <a:lnTo>
                    <a:pt x="18859" y="737869"/>
                  </a:lnTo>
                  <a:lnTo>
                    <a:pt x="0" y="806195"/>
                  </a:lnTo>
                  <a:lnTo>
                    <a:pt x="4714" y="841454"/>
                  </a:lnTo>
                  <a:lnTo>
                    <a:pt x="405066" y="1542414"/>
                  </a:lnTo>
                  <a:lnTo>
                    <a:pt x="455898" y="1593643"/>
                  </a:lnTo>
                  <a:lnTo>
                    <a:pt x="525589" y="1612391"/>
                  </a:lnTo>
                  <a:lnTo>
                    <a:pt x="1299781" y="1612391"/>
                  </a:lnTo>
                  <a:lnTo>
                    <a:pt x="1368583" y="1593643"/>
                  </a:lnTo>
                  <a:lnTo>
                    <a:pt x="1418526" y="1542414"/>
                  </a:lnTo>
                  <a:lnTo>
                    <a:pt x="1806511" y="874522"/>
                  </a:lnTo>
                  <a:lnTo>
                    <a:pt x="1825371" y="806196"/>
                  </a:lnTo>
                  <a:lnTo>
                    <a:pt x="1820656" y="770937"/>
                  </a:lnTo>
                  <a:lnTo>
                    <a:pt x="1418526" y="69976"/>
                  </a:lnTo>
                  <a:lnTo>
                    <a:pt x="1368583" y="18748"/>
                  </a:lnTo>
                  <a:lnTo>
                    <a:pt x="1299781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0050" y="1239011"/>
              <a:ext cx="1825625" cy="1612900"/>
            </a:xfrm>
            <a:custGeom>
              <a:avLst/>
              <a:gdLst/>
              <a:ahLst/>
              <a:cxnLst/>
              <a:rect l="l" t="t" r="r" b="b"/>
              <a:pathLst>
                <a:path w="1825625" h="1612900">
                  <a:moveTo>
                    <a:pt x="1299781" y="0"/>
                  </a:moveTo>
                  <a:lnTo>
                    <a:pt x="852201" y="0"/>
                  </a:lnTo>
                  <a:lnTo>
                    <a:pt x="622363" y="0"/>
                  </a:lnTo>
                  <a:lnTo>
                    <a:pt x="537686" y="0"/>
                  </a:lnTo>
                  <a:lnTo>
                    <a:pt x="525589" y="0"/>
                  </a:lnTo>
                  <a:lnTo>
                    <a:pt x="489077" y="4843"/>
                  </a:lnTo>
                  <a:lnTo>
                    <a:pt x="427434" y="40772"/>
                  </a:lnTo>
                  <a:lnTo>
                    <a:pt x="181790" y="456102"/>
                  </a:lnTo>
                  <a:lnTo>
                    <a:pt x="67135" y="654383"/>
                  </a:lnTo>
                  <a:lnTo>
                    <a:pt x="24893" y="727434"/>
                  </a:lnTo>
                  <a:lnTo>
                    <a:pt x="18859" y="737870"/>
                  </a:lnTo>
                  <a:lnTo>
                    <a:pt x="4714" y="770937"/>
                  </a:lnTo>
                  <a:lnTo>
                    <a:pt x="0" y="806196"/>
                  </a:lnTo>
                  <a:lnTo>
                    <a:pt x="4714" y="841454"/>
                  </a:lnTo>
                  <a:lnTo>
                    <a:pt x="18859" y="874522"/>
                  </a:lnTo>
                  <a:lnTo>
                    <a:pt x="242135" y="1260647"/>
                  </a:lnTo>
                  <a:lnTo>
                    <a:pt x="356790" y="1458928"/>
                  </a:lnTo>
                  <a:lnTo>
                    <a:pt x="399032" y="1531979"/>
                  </a:lnTo>
                  <a:lnTo>
                    <a:pt x="405066" y="1542414"/>
                  </a:lnTo>
                  <a:lnTo>
                    <a:pt x="427434" y="1571619"/>
                  </a:lnTo>
                  <a:lnTo>
                    <a:pt x="455898" y="1593643"/>
                  </a:lnTo>
                  <a:lnTo>
                    <a:pt x="489077" y="1607548"/>
                  </a:lnTo>
                  <a:lnTo>
                    <a:pt x="525589" y="1612391"/>
                  </a:lnTo>
                  <a:lnTo>
                    <a:pt x="973169" y="1612391"/>
                  </a:lnTo>
                  <a:lnTo>
                    <a:pt x="1203007" y="1612391"/>
                  </a:lnTo>
                  <a:lnTo>
                    <a:pt x="1287684" y="1612391"/>
                  </a:lnTo>
                  <a:lnTo>
                    <a:pt x="1299781" y="1612391"/>
                  </a:lnTo>
                  <a:lnTo>
                    <a:pt x="1335516" y="1607548"/>
                  </a:lnTo>
                  <a:lnTo>
                    <a:pt x="1396936" y="1571619"/>
                  </a:lnTo>
                  <a:lnTo>
                    <a:pt x="1642830" y="1156289"/>
                  </a:lnTo>
                  <a:lnTo>
                    <a:pt x="1758013" y="958008"/>
                  </a:lnTo>
                  <a:lnTo>
                    <a:pt x="1800449" y="884957"/>
                  </a:lnTo>
                  <a:lnTo>
                    <a:pt x="1806511" y="874522"/>
                  </a:lnTo>
                  <a:lnTo>
                    <a:pt x="1820656" y="841454"/>
                  </a:lnTo>
                  <a:lnTo>
                    <a:pt x="1825370" y="806196"/>
                  </a:lnTo>
                  <a:lnTo>
                    <a:pt x="1820656" y="770937"/>
                  </a:lnTo>
                  <a:lnTo>
                    <a:pt x="1806511" y="737870"/>
                  </a:lnTo>
                  <a:lnTo>
                    <a:pt x="1582207" y="351744"/>
                  </a:lnTo>
                  <a:lnTo>
                    <a:pt x="1467024" y="153463"/>
                  </a:lnTo>
                  <a:lnTo>
                    <a:pt x="1424588" y="80412"/>
                  </a:lnTo>
                  <a:lnTo>
                    <a:pt x="1396936" y="40772"/>
                  </a:lnTo>
                  <a:lnTo>
                    <a:pt x="1335516" y="4843"/>
                  </a:lnTo>
                  <a:lnTo>
                    <a:pt x="1299781" y="0"/>
                  </a:lnTo>
                  <a:close/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6451" y="2836163"/>
              <a:ext cx="4459224" cy="27218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426451" y="2836163"/>
              <a:ext cx="4459605" cy="2722245"/>
            </a:xfrm>
            <a:custGeom>
              <a:avLst/>
              <a:gdLst/>
              <a:ahLst/>
              <a:cxnLst/>
              <a:rect l="l" t="t" r="r" b="b"/>
              <a:pathLst>
                <a:path w="4459605" h="2722245">
                  <a:moveTo>
                    <a:pt x="0" y="58165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6" y="0"/>
                  </a:lnTo>
                  <a:lnTo>
                    <a:pt x="4401058" y="0"/>
                  </a:lnTo>
                  <a:lnTo>
                    <a:pt x="4423701" y="4570"/>
                  </a:lnTo>
                  <a:lnTo>
                    <a:pt x="4442190" y="17033"/>
                  </a:lnTo>
                  <a:lnTo>
                    <a:pt x="4454653" y="35522"/>
                  </a:lnTo>
                  <a:lnTo>
                    <a:pt x="4459224" y="58165"/>
                  </a:lnTo>
                  <a:lnTo>
                    <a:pt x="4459224" y="2663698"/>
                  </a:lnTo>
                  <a:lnTo>
                    <a:pt x="4454653" y="2686341"/>
                  </a:lnTo>
                  <a:lnTo>
                    <a:pt x="4442190" y="2704830"/>
                  </a:lnTo>
                  <a:lnTo>
                    <a:pt x="4423701" y="2717293"/>
                  </a:lnTo>
                  <a:lnTo>
                    <a:pt x="4401058" y="2721864"/>
                  </a:lnTo>
                  <a:lnTo>
                    <a:pt x="58166" y="2721864"/>
                  </a:lnTo>
                  <a:lnTo>
                    <a:pt x="35522" y="2717293"/>
                  </a:lnTo>
                  <a:lnTo>
                    <a:pt x="17033" y="2704830"/>
                  </a:lnTo>
                  <a:lnTo>
                    <a:pt x="4570" y="2686341"/>
                  </a:lnTo>
                  <a:lnTo>
                    <a:pt x="0" y="2663698"/>
                  </a:lnTo>
                  <a:lnTo>
                    <a:pt x="0" y="5816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649223" y="551687"/>
            <a:ext cx="4879975" cy="5755005"/>
          </a:xfrm>
          <a:custGeom>
            <a:avLst/>
            <a:gdLst/>
            <a:ahLst/>
            <a:cxnLst/>
            <a:rect l="l" t="t" r="r" b="b"/>
            <a:pathLst>
              <a:path w="4879975" h="5755005">
                <a:moveTo>
                  <a:pt x="4879848" y="0"/>
                </a:moveTo>
                <a:lnTo>
                  <a:pt x="0" y="0"/>
                </a:lnTo>
                <a:lnTo>
                  <a:pt x="0" y="5754624"/>
                </a:lnTo>
                <a:lnTo>
                  <a:pt x="4879848" y="5754624"/>
                </a:lnTo>
                <a:lnTo>
                  <a:pt x="4879848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27963" y="569163"/>
            <a:ext cx="40373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5" dirty="0">
                <a:solidFill>
                  <a:srgbClr val="FFC000"/>
                </a:solidFill>
                <a:latin typeface="Cambria"/>
                <a:cs typeface="Cambria"/>
              </a:rPr>
              <a:t>Operaciones</a:t>
            </a:r>
            <a:r>
              <a:rPr spc="2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pc="170" dirty="0">
                <a:solidFill>
                  <a:srgbClr val="FFC000"/>
                </a:solidFill>
                <a:latin typeface="Cambria"/>
                <a:cs typeface="Cambria"/>
              </a:rPr>
              <a:t>Básicas</a:t>
            </a:r>
            <a:r>
              <a:rPr spc="32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pc="114" dirty="0">
                <a:solidFill>
                  <a:srgbClr val="FFC000"/>
                </a:solidFill>
                <a:latin typeface="Cambria"/>
                <a:cs typeface="Cambria"/>
              </a:rPr>
              <a:t>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7963" y="1422857"/>
            <a:ext cx="472376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235" algn="l"/>
                <a:tab pos="1527175" algn="l"/>
                <a:tab pos="1868805" algn="l"/>
                <a:tab pos="3210560" algn="l"/>
              </a:tabLst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Añadir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insertar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elementos</a:t>
            </a:r>
            <a:endParaRPr sz="24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21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24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árbol.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963" y="2521077"/>
            <a:ext cx="472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870" algn="l"/>
                <a:tab pos="1545590" algn="l"/>
                <a:tab pos="1844675" algn="l"/>
                <a:tab pos="3210560" algn="l"/>
              </a:tabLst>
            </a:pPr>
            <a:r>
              <a:rPr sz="2400" spc="200" dirty="0">
                <a:solidFill>
                  <a:srgbClr val="FFFFFF"/>
                </a:solidFill>
                <a:latin typeface="Cambria"/>
                <a:cs typeface="Cambria"/>
              </a:rPr>
              <a:t>Buscar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localizar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elementos 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dentro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24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mbria"/>
                <a:cs typeface="Cambria"/>
              </a:rPr>
              <a:t>árbol.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963" y="3618992"/>
            <a:ext cx="47237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870" algn="l"/>
              </a:tabLst>
            </a:pP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Borrar</a:t>
            </a:r>
            <a:r>
              <a:rPr sz="2400" spc="45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elementos</a:t>
            </a:r>
            <a:r>
              <a:rPr sz="2400" spc="4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creados</a:t>
            </a:r>
            <a:r>
              <a:rPr sz="2400" spc="4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en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árbol.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Wingdings"/>
              <a:buChar char=""/>
            </a:pPr>
            <a:endParaRPr sz="2400">
              <a:latin typeface="Cambria"/>
              <a:cs typeface="Cambria"/>
            </a:endParaRPr>
          </a:p>
          <a:p>
            <a:pPr marL="356235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  <a:tab pos="1789430" algn="l"/>
                <a:tab pos="2179955" algn="l"/>
                <a:tab pos="3295650" algn="l"/>
                <a:tab pos="3948429" algn="l"/>
              </a:tabLst>
            </a:pP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Moverse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5" dirty="0">
                <a:solidFill>
                  <a:srgbClr val="FFFFFF"/>
                </a:solidFill>
                <a:latin typeface="Cambria"/>
                <a:cs typeface="Cambria"/>
              </a:rPr>
              <a:t>través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endParaRPr sz="24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por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Cambria"/>
                <a:cs typeface="Cambria"/>
              </a:rPr>
              <a:t>cada</a:t>
            </a:r>
            <a:r>
              <a:rPr sz="24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Cambria"/>
                <a:cs typeface="Cambria"/>
              </a:rPr>
              <a:t>uno</a:t>
            </a:r>
            <a:r>
              <a:rPr sz="24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de</a:t>
            </a:r>
            <a:r>
              <a:rPr sz="24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sus</a:t>
            </a:r>
            <a:r>
              <a:rPr sz="24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Cambria"/>
                <a:cs typeface="Cambria"/>
              </a:rPr>
              <a:t>ramas.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963" y="5814466"/>
            <a:ext cx="4378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870" algn="l"/>
              </a:tabLst>
            </a:pP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Recorrer</a:t>
            </a:r>
            <a:r>
              <a:rPr sz="24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árbol</a:t>
            </a:r>
            <a:r>
              <a:rPr sz="24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completo.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5529" y="0"/>
            <a:ext cx="469900" cy="6858000"/>
            <a:chOff x="11725529" y="0"/>
            <a:chExt cx="469900" cy="6858000"/>
          </a:xfrm>
        </p:grpSpPr>
        <p:sp>
          <p:nvSpPr>
            <p:cNvPr id="3" name="object 3"/>
            <p:cNvSpPr/>
            <p:nvPr/>
          </p:nvSpPr>
          <p:spPr>
            <a:xfrm>
              <a:off x="11844528" y="6251447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32"/>
                  </a:lnTo>
                  <a:lnTo>
                    <a:pt x="0" y="17056"/>
                  </a:lnTo>
                  <a:lnTo>
                    <a:pt x="0" y="452602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02"/>
                  </a:lnTo>
                  <a:lnTo>
                    <a:pt x="231648" y="7632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8704" y="6275832"/>
              <a:ext cx="463296" cy="402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28704" y="6275832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28"/>
                  </a:moveTo>
                  <a:lnTo>
                    <a:pt x="3010" y="23408"/>
                  </a:lnTo>
                  <a:lnTo>
                    <a:pt x="11223" y="11225"/>
                  </a:lnTo>
                  <a:lnTo>
                    <a:pt x="23413" y="3011"/>
                  </a:lnTo>
                  <a:lnTo>
                    <a:pt x="38353" y="0"/>
                  </a:lnTo>
                  <a:lnTo>
                    <a:pt x="424942" y="0"/>
                  </a:lnTo>
                  <a:lnTo>
                    <a:pt x="439882" y="3011"/>
                  </a:lnTo>
                  <a:lnTo>
                    <a:pt x="452072" y="11225"/>
                  </a:lnTo>
                  <a:lnTo>
                    <a:pt x="460285" y="23408"/>
                  </a:lnTo>
                  <a:lnTo>
                    <a:pt x="463296" y="38328"/>
                  </a:lnTo>
                  <a:lnTo>
                    <a:pt x="463296" y="364007"/>
                  </a:lnTo>
                  <a:lnTo>
                    <a:pt x="460285" y="378927"/>
                  </a:lnTo>
                  <a:lnTo>
                    <a:pt x="452072" y="391110"/>
                  </a:lnTo>
                  <a:lnTo>
                    <a:pt x="439882" y="399324"/>
                  </a:lnTo>
                  <a:lnTo>
                    <a:pt x="424942" y="402336"/>
                  </a:lnTo>
                  <a:lnTo>
                    <a:pt x="38353" y="402336"/>
                  </a:lnTo>
                  <a:lnTo>
                    <a:pt x="23413" y="399324"/>
                  </a:lnTo>
                  <a:lnTo>
                    <a:pt x="11223" y="391110"/>
                  </a:lnTo>
                  <a:lnTo>
                    <a:pt x="3010" y="378927"/>
                  </a:lnTo>
                  <a:lnTo>
                    <a:pt x="0" y="364007"/>
                  </a:lnTo>
                  <a:lnTo>
                    <a:pt x="0" y="38328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12345" y="637011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379670" y="-31750"/>
            <a:ext cx="1844675" cy="2034539"/>
            <a:chOff x="10379670" y="-31750"/>
            <a:chExt cx="1844675" cy="2034539"/>
          </a:xfrm>
        </p:grpSpPr>
        <p:sp>
          <p:nvSpPr>
            <p:cNvPr id="8" name="object 8"/>
            <p:cNvSpPr/>
            <p:nvPr/>
          </p:nvSpPr>
          <p:spPr>
            <a:xfrm>
              <a:off x="10492593" y="740935"/>
              <a:ext cx="1195070" cy="1261745"/>
            </a:xfrm>
            <a:custGeom>
              <a:avLst/>
              <a:gdLst/>
              <a:ahLst/>
              <a:cxnLst/>
              <a:rect l="l" t="t" r="r" b="b"/>
              <a:pathLst>
                <a:path w="1195070" h="1261745">
                  <a:moveTo>
                    <a:pt x="669528" y="0"/>
                  </a:moveTo>
                  <a:lnTo>
                    <a:pt x="142894" y="199372"/>
                  </a:lnTo>
                  <a:lnTo>
                    <a:pt x="103000" y="228804"/>
                  </a:lnTo>
                  <a:lnTo>
                    <a:pt x="83585" y="274810"/>
                  </a:lnTo>
                  <a:lnTo>
                    <a:pt x="781" y="809353"/>
                  </a:lnTo>
                  <a:lnTo>
                    <a:pt x="0" y="834520"/>
                  </a:lnTo>
                  <a:lnTo>
                    <a:pt x="5861" y="858772"/>
                  </a:lnTo>
                  <a:lnTo>
                    <a:pt x="35325" y="898761"/>
                  </a:lnTo>
                  <a:lnTo>
                    <a:pt x="455314" y="1239502"/>
                  </a:lnTo>
                  <a:lnTo>
                    <a:pt x="500669" y="1260520"/>
                  </a:lnTo>
                  <a:lnTo>
                    <a:pt x="525591" y="1261362"/>
                  </a:lnTo>
                  <a:lnTo>
                    <a:pt x="549929" y="1255631"/>
                  </a:lnTo>
                  <a:lnTo>
                    <a:pt x="1051833" y="1062210"/>
                  </a:lnTo>
                  <a:lnTo>
                    <a:pt x="1092188" y="1032523"/>
                  </a:lnTo>
                  <a:lnTo>
                    <a:pt x="1112158" y="986264"/>
                  </a:lnTo>
                  <a:lnTo>
                    <a:pt x="1193946" y="452229"/>
                  </a:lnTo>
                  <a:lnTo>
                    <a:pt x="1194728" y="427061"/>
                  </a:lnTo>
                  <a:lnTo>
                    <a:pt x="1188866" y="402810"/>
                  </a:lnTo>
                  <a:lnTo>
                    <a:pt x="1159402" y="362821"/>
                  </a:lnTo>
                  <a:lnTo>
                    <a:pt x="740429" y="21699"/>
                  </a:lnTo>
                  <a:lnTo>
                    <a:pt x="694551" y="823"/>
                  </a:lnTo>
                  <a:lnTo>
                    <a:pt x="669528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58419" y="0"/>
              <a:ext cx="934085" cy="997585"/>
            </a:xfrm>
            <a:custGeom>
              <a:avLst/>
              <a:gdLst/>
              <a:ahLst/>
              <a:cxnLst/>
              <a:rect l="l" t="t" r="r" b="b"/>
              <a:pathLst>
                <a:path w="934084" h="997585">
                  <a:moveTo>
                    <a:pt x="533403" y="992124"/>
                  </a:moveTo>
                  <a:lnTo>
                    <a:pt x="826577" y="890728"/>
                  </a:lnTo>
                  <a:lnTo>
                    <a:pt x="933580" y="853720"/>
                  </a:lnTo>
                </a:path>
                <a:path w="934084" h="997585">
                  <a:moveTo>
                    <a:pt x="103079" y="0"/>
                  </a:moveTo>
                  <a:lnTo>
                    <a:pt x="44463" y="305768"/>
                  </a:lnTo>
                  <a:lnTo>
                    <a:pt x="14339" y="462915"/>
                  </a:lnTo>
                  <a:lnTo>
                    <a:pt x="3240" y="520811"/>
                  </a:lnTo>
                  <a:lnTo>
                    <a:pt x="1654" y="529082"/>
                  </a:lnTo>
                  <a:lnTo>
                    <a:pt x="0" y="554083"/>
                  </a:lnTo>
                  <a:lnTo>
                    <a:pt x="4988" y="578405"/>
                  </a:lnTo>
                  <a:lnTo>
                    <a:pt x="16121" y="600608"/>
                  </a:lnTo>
                  <a:lnTo>
                    <a:pt x="32896" y="619251"/>
                  </a:lnTo>
                  <a:lnTo>
                    <a:pt x="268067" y="823658"/>
                  </a:lnTo>
                  <a:lnTo>
                    <a:pt x="388830" y="928624"/>
                  </a:lnTo>
                  <a:lnTo>
                    <a:pt x="433322" y="967295"/>
                  </a:lnTo>
                  <a:lnTo>
                    <a:pt x="439677" y="972820"/>
                  </a:lnTo>
                  <a:lnTo>
                    <a:pt x="460519" y="987194"/>
                  </a:lnTo>
                  <a:lnTo>
                    <a:pt x="484112" y="995330"/>
                  </a:lnTo>
                  <a:lnTo>
                    <a:pt x="508918" y="997037"/>
                  </a:lnTo>
                  <a:lnTo>
                    <a:pt x="533403" y="992124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11420" y="0"/>
              <a:ext cx="1265555" cy="1166495"/>
            </a:xfrm>
            <a:custGeom>
              <a:avLst/>
              <a:gdLst/>
              <a:ahLst/>
              <a:cxnLst/>
              <a:rect l="l" t="t" r="r" b="b"/>
              <a:pathLst>
                <a:path w="1265554" h="1166495">
                  <a:moveTo>
                    <a:pt x="1231558" y="249808"/>
                  </a:moveTo>
                  <a:lnTo>
                    <a:pt x="986843" y="37619"/>
                  </a:lnTo>
                  <a:lnTo>
                    <a:pt x="943457" y="0"/>
                  </a:lnTo>
                </a:path>
                <a:path w="1265554" h="1166495">
                  <a:moveTo>
                    <a:pt x="323323" y="0"/>
                  </a:moveTo>
                  <a:lnTo>
                    <a:pt x="243451" y="28067"/>
                  </a:lnTo>
                  <a:lnTo>
                    <a:pt x="185263" y="48514"/>
                  </a:lnTo>
                  <a:lnTo>
                    <a:pt x="176950" y="51434"/>
                  </a:lnTo>
                  <a:lnTo>
                    <a:pt x="153388" y="63065"/>
                  </a:lnTo>
                  <a:lnTo>
                    <a:pt x="133897" y="80375"/>
                  </a:lnTo>
                  <a:lnTo>
                    <a:pt x="119550" y="102137"/>
                  </a:lnTo>
                  <a:lnTo>
                    <a:pt x="111418" y="127126"/>
                  </a:lnTo>
                  <a:lnTo>
                    <a:pt x="48055" y="446879"/>
                  </a:lnTo>
                  <a:lnTo>
                    <a:pt x="15517" y="611076"/>
                  </a:lnTo>
                  <a:lnTo>
                    <a:pt x="3530" y="671570"/>
                  </a:lnTo>
                  <a:lnTo>
                    <a:pt x="1817" y="680212"/>
                  </a:lnTo>
                  <a:lnTo>
                    <a:pt x="0" y="706943"/>
                  </a:lnTo>
                  <a:lnTo>
                    <a:pt x="4992" y="732615"/>
                  </a:lnTo>
                  <a:lnTo>
                    <a:pt x="16462" y="756025"/>
                  </a:lnTo>
                  <a:lnTo>
                    <a:pt x="34075" y="775970"/>
                  </a:lnTo>
                  <a:lnTo>
                    <a:pt x="278717" y="988085"/>
                  </a:lnTo>
                  <a:lnTo>
                    <a:pt x="404344" y="1097010"/>
                  </a:lnTo>
                  <a:lnTo>
                    <a:pt x="450627" y="1137140"/>
                  </a:lnTo>
                  <a:lnTo>
                    <a:pt x="457239" y="1142873"/>
                  </a:lnTo>
                  <a:lnTo>
                    <a:pt x="479103" y="1157130"/>
                  </a:lnTo>
                  <a:lnTo>
                    <a:pt x="503848" y="1165113"/>
                  </a:lnTo>
                  <a:lnTo>
                    <a:pt x="529927" y="1166358"/>
                  </a:lnTo>
                  <a:lnTo>
                    <a:pt x="555791" y="1160399"/>
                  </a:lnTo>
                  <a:lnTo>
                    <a:pt x="863796" y="1052835"/>
                  </a:lnTo>
                  <a:lnTo>
                    <a:pt x="1021961" y="997600"/>
                  </a:lnTo>
                  <a:lnTo>
                    <a:pt x="1080232" y="977251"/>
                  </a:lnTo>
                  <a:lnTo>
                    <a:pt x="1131673" y="945403"/>
                  </a:lnTo>
                  <a:lnTo>
                    <a:pt x="1154215" y="898651"/>
                  </a:lnTo>
                  <a:lnTo>
                    <a:pt x="1217064" y="578459"/>
                  </a:lnTo>
                  <a:lnTo>
                    <a:pt x="1249338" y="414035"/>
                  </a:lnTo>
                  <a:lnTo>
                    <a:pt x="1261229" y="353458"/>
                  </a:lnTo>
                  <a:lnTo>
                    <a:pt x="1262927" y="344804"/>
                  </a:lnTo>
                  <a:lnTo>
                    <a:pt x="1265134" y="318406"/>
                  </a:lnTo>
                  <a:lnTo>
                    <a:pt x="1260197" y="292782"/>
                  </a:lnTo>
                  <a:lnTo>
                    <a:pt x="1248783" y="269420"/>
                  </a:lnTo>
                  <a:lnTo>
                    <a:pt x="1231558" y="249808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63" y="5239448"/>
            <a:ext cx="6252210" cy="1292860"/>
            <a:chOff x="-63" y="5239448"/>
            <a:chExt cx="6252210" cy="12928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" y="5241035"/>
              <a:ext cx="664464" cy="12893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24" y="5241035"/>
              <a:ext cx="664845" cy="1289685"/>
            </a:xfrm>
            <a:custGeom>
              <a:avLst/>
              <a:gdLst/>
              <a:ahLst/>
              <a:cxnLst/>
              <a:rect l="l" t="t" r="r" b="b"/>
              <a:pathLst>
                <a:path w="664845" h="1289684">
                  <a:moveTo>
                    <a:pt x="0" y="0"/>
                  </a:moveTo>
                  <a:lnTo>
                    <a:pt x="619861" y="0"/>
                  </a:lnTo>
                  <a:lnTo>
                    <a:pt x="637219" y="4615"/>
                  </a:lnTo>
                  <a:lnTo>
                    <a:pt x="651397" y="17208"/>
                  </a:lnTo>
                  <a:lnTo>
                    <a:pt x="660957" y="35897"/>
                  </a:lnTo>
                  <a:lnTo>
                    <a:pt x="664464" y="58800"/>
                  </a:lnTo>
                  <a:lnTo>
                    <a:pt x="664464" y="1230515"/>
                  </a:lnTo>
                  <a:lnTo>
                    <a:pt x="660957" y="1253395"/>
                  </a:lnTo>
                  <a:lnTo>
                    <a:pt x="651397" y="1272082"/>
                  </a:lnTo>
                  <a:lnTo>
                    <a:pt x="637219" y="1284683"/>
                  </a:lnTo>
                  <a:lnTo>
                    <a:pt x="619861" y="1289304"/>
                  </a:lnTo>
                  <a:lnTo>
                    <a:pt x="0" y="128930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7868" y="5286755"/>
              <a:ext cx="198120" cy="274320"/>
            </a:xfrm>
            <a:custGeom>
              <a:avLst/>
              <a:gdLst/>
              <a:ahLst/>
              <a:cxnLst/>
              <a:rect l="l" t="t" r="r" b="b"/>
              <a:pathLst>
                <a:path w="198120" h="274320">
                  <a:moveTo>
                    <a:pt x="198119" y="0"/>
                  </a:moveTo>
                  <a:lnTo>
                    <a:pt x="0" y="274320"/>
                  </a:lnTo>
                  <a:lnTo>
                    <a:pt x="198119" y="274320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7868" y="5286755"/>
              <a:ext cx="198120" cy="274320"/>
            </a:xfrm>
            <a:custGeom>
              <a:avLst/>
              <a:gdLst/>
              <a:ahLst/>
              <a:cxnLst/>
              <a:rect l="l" t="t" r="r" b="b"/>
              <a:pathLst>
                <a:path w="198120" h="274320">
                  <a:moveTo>
                    <a:pt x="198119" y="0"/>
                  </a:moveTo>
                  <a:lnTo>
                    <a:pt x="0" y="274320"/>
                  </a:lnTo>
                  <a:lnTo>
                    <a:pt x="198119" y="274320"/>
                  </a:lnTo>
                  <a:lnTo>
                    <a:pt x="198119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992" y="6239192"/>
              <a:ext cx="219583" cy="2531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79" y="5561075"/>
              <a:ext cx="5797296" cy="6918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9579" y="5561075"/>
              <a:ext cx="5797550" cy="692150"/>
            </a:xfrm>
            <a:custGeom>
              <a:avLst/>
              <a:gdLst/>
              <a:ahLst/>
              <a:cxnLst/>
              <a:rect l="l" t="t" r="r" b="b"/>
              <a:pathLst>
                <a:path w="5797550" h="692150">
                  <a:moveTo>
                    <a:pt x="0" y="69786"/>
                  </a:moveTo>
                  <a:lnTo>
                    <a:pt x="5483" y="42621"/>
                  </a:lnTo>
                  <a:lnTo>
                    <a:pt x="20439" y="20439"/>
                  </a:lnTo>
                  <a:lnTo>
                    <a:pt x="42621" y="5483"/>
                  </a:lnTo>
                  <a:lnTo>
                    <a:pt x="69786" y="0"/>
                  </a:lnTo>
                  <a:lnTo>
                    <a:pt x="5727573" y="0"/>
                  </a:lnTo>
                  <a:lnTo>
                    <a:pt x="5754701" y="5483"/>
                  </a:lnTo>
                  <a:lnTo>
                    <a:pt x="5776864" y="20439"/>
                  </a:lnTo>
                  <a:lnTo>
                    <a:pt x="5791813" y="42621"/>
                  </a:lnTo>
                  <a:lnTo>
                    <a:pt x="5797296" y="69786"/>
                  </a:lnTo>
                  <a:lnTo>
                    <a:pt x="5797296" y="622109"/>
                  </a:lnTo>
                  <a:lnTo>
                    <a:pt x="5791813" y="649274"/>
                  </a:lnTo>
                  <a:lnTo>
                    <a:pt x="5776864" y="671456"/>
                  </a:lnTo>
                  <a:lnTo>
                    <a:pt x="5754701" y="686412"/>
                  </a:lnTo>
                  <a:lnTo>
                    <a:pt x="5727573" y="691896"/>
                  </a:lnTo>
                  <a:lnTo>
                    <a:pt x="69786" y="691896"/>
                  </a:lnTo>
                  <a:lnTo>
                    <a:pt x="42621" y="686412"/>
                  </a:lnTo>
                  <a:lnTo>
                    <a:pt x="20439" y="671456"/>
                  </a:lnTo>
                  <a:lnTo>
                    <a:pt x="5483" y="649274"/>
                  </a:lnTo>
                  <a:lnTo>
                    <a:pt x="0" y="622109"/>
                  </a:lnTo>
                  <a:lnTo>
                    <a:pt x="0" y="69786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9520" y="5654141"/>
            <a:ext cx="501459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1F1F1"/>
                </a:solidFill>
                <a:latin typeface="Corbel"/>
                <a:cs typeface="Corbel"/>
              </a:rPr>
              <a:t>ÁRBOLES</a:t>
            </a:r>
            <a:r>
              <a:rPr sz="3200" b="1" spc="-10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400" spc="-30" dirty="0">
                <a:solidFill>
                  <a:srgbClr val="F1F1F1"/>
                </a:solidFill>
                <a:latin typeface="Corbel"/>
                <a:cs typeface="Corbel"/>
              </a:rPr>
              <a:t>(DATOS</a:t>
            </a:r>
            <a:r>
              <a:rPr sz="2400" spc="-9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orbel"/>
                <a:cs typeface="Corbel"/>
              </a:rPr>
              <a:t>IMPORTANTES)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5360" y="457200"/>
            <a:ext cx="4477512" cy="2782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4463" y="3377184"/>
            <a:ext cx="5117592" cy="17617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493002" y="638301"/>
            <a:ext cx="377253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90" dirty="0">
                <a:solidFill>
                  <a:srgbClr val="FFC000"/>
                </a:solidFill>
                <a:latin typeface="Cambria"/>
                <a:cs typeface="Cambria"/>
              </a:rPr>
              <a:t>Nodos:</a:t>
            </a:r>
            <a:r>
              <a:rPr sz="2000" b="1" spc="2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Elementos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árbol.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C000"/>
              </a:buClr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  <a:tab pos="1176655" algn="l"/>
                <a:tab pos="1999614" algn="l"/>
                <a:tab pos="2795905" algn="l"/>
              </a:tabLst>
            </a:pPr>
            <a:r>
              <a:rPr sz="2000" b="1" spc="65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0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2000" b="1" spc="110" dirty="0">
                <a:solidFill>
                  <a:srgbClr val="FFC000"/>
                </a:solidFill>
                <a:latin typeface="Cambria"/>
                <a:cs typeface="Cambria"/>
              </a:rPr>
              <a:t>Raíz:</a:t>
            </a:r>
            <a:r>
              <a:rPr sz="20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Primer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elemento,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93002" y="1492123"/>
            <a:ext cx="2087880" cy="8172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5"/>
              </a:spcBef>
            </a:pP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sólo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mbria"/>
                <a:cs typeface="Cambria"/>
              </a:rPr>
              <a:t>existe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raíz.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"/>
              <a:tabLst>
                <a:tab pos="356870" algn="l"/>
                <a:tab pos="1195070" algn="l"/>
              </a:tabLst>
            </a:pPr>
            <a:r>
              <a:rPr sz="2000" b="1" spc="65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0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2000" b="1" spc="60" dirty="0">
                <a:solidFill>
                  <a:srgbClr val="FFC000"/>
                </a:solidFill>
                <a:latin typeface="Cambria"/>
                <a:cs typeface="Cambria"/>
              </a:rPr>
              <a:t>Padre: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78671" y="2028824"/>
            <a:ext cx="1588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3110" algn="l"/>
              </a:tabLst>
            </a:pPr>
            <a:r>
              <a:rPr sz="1600" spc="60" dirty="0">
                <a:solidFill>
                  <a:srgbClr val="FFFFFF"/>
                </a:solidFill>
                <a:latin typeface="Cambria"/>
                <a:cs typeface="Cambria"/>
              </a:rPr>
              <a:t>Todos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aquellos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3002" y="2284552"/>
            <a:ext cx="3774440" cy="3439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10"/>
              </a:spcBef>
            </a:pP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menos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85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hijo.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mbria"/>
              <a:cs typeface="Cambria"/>
            </a:endParaRPr>
          </a:p>
          <a:p>
            <a:pPr marL="355600" marR="5080" indent="-343535" algn="just">
              <a:lnSpc>
                <a:spcPct val="100699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85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000" b="1" spc="195" dirty="0">
                <a:solidFill>
                  <a:srgbClr val="FFC000"/>
                </a:solidFill>
                <a:latin typeface="Cambria"/>
                <a:cs typeface="Cambria"/>
              </a:rPr>
              <a:t>   </a:t>
            </a:r>
            <a:r>
              <a:rPr sz="2000" b="1" spc="110" dirty="0">
                <a:solidFill>
                  <a:srgbClr val="FFC000"/>
                </a:solidFill>
                <a:latin typeface="Cambria"/>
                <a:cs typeface="Cambria"/>
              </a:rPr>
              <a:t>Hijo:</a:t>
            </a:r>
            <a:r>
              <a:rPr sz="2000" b="1" spc="200" dirty="0">
                <a:solidFill>
                  <a:srgbClr val="FFC000"/>
                </a:solidFill>
                <a:latin typeface="Cambria"/>
                <a:cs typeface="Cambria"/>
              </a:rPr>
              <a:t>  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Todos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aquellos 	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6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mbria"/>
                <a:cs typeface="Cambria"/>
              </a:rPr>
              <a:t>padre.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C000"/>
              </a:buClr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355600" marR="5080" indent="-343535" algn="just">
              <a:lnSpc>
                <a:spcPct val="100400"/>
              </a:lnSpc>
              <a:buFont typeface="Wingdings"/>
              <a:buChar char=""/>
              <a:tabLst>
                <a:tab pos="356870" algn="l"/>
              </a:tabLst>
            </a:pPr>
            <a:r>
              <a:rPr sz="2000" b="1" spc="85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000" b="1" spc="350" dirty="0">
                <a:solidFill>
                  <a:srgbClr val="FFC000"/>
                </a:solidFill>
                <a:latin typeface="Cambria"/>
                <a:cs typeface="Cambria"/>
              </a:rPr>
              <a:t>   </a:t>
            </a:r>
            <a:r>
              <a:rPr sz="2000" b="1" spc="110" dirty="0">
                <a:solidFill>
                  <a:srgbClr val="FFC000"/>
                </a:solidFill>
                <a:latin typeface="Cambria"/>
                <a:cs typeface="Cambria"/>
              </a:rPr>
              <a:t>Hermano:</a:t>
            </a:r>
            <a:r>
              <a:rPr sz="2000" b="1" spc="355" dirty="0">
                <a:solidFill>
                  <a:srgbClr val="FFC000"/>
                </a:solidFill>
                <a:latin typeface="Cambria"/>
                <a:cs typeface="Cambria"/>
              </a:rPr>
              <a:t>   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Aquellos 	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600" spc="3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comparte</a:t>
            </a:r>
            <a:r>
              <a:rPr sz="1600" spc="4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spc="3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3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mismo 	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padre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16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40" dirty="0">
                <a:solidFill>
                  <a:srgbClr val="FFFFFF"/>
                </a:solidFill>
                <a:latin typeface="Cambria"/>
                <a:cs typeface="Cambria"/>
              </a:rPr>
              <a:t>común.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C000"/>
              </a:buClr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</a:tabLst>
            </a:pPr>
            <a:r>
              <a:rPr sz="2000" b="1" spc="85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000" b="1" spc="27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b="1" spc="105" dirty="0">
                <a:solidFill>
                  <a:srgbClr val="FFC000"/>
                </a:solidFill>
                <a:latin typeface="Cambria"/>
                <a:cs typeface="Cambria"/>
              </a:rPr>
              <a:t>Hoja:</a:t>
            </a:r>
            <a:r>
              <a:rPr sz="2000" b="1" spc="27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Son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todos</a:t>
            </a:r>
            <a:r>
              <a:rPr sz="16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aquellos</a:t>
            </a:r>
            <a:endParaRPr sz="1600">
              <a:latin typeface="Cambria"/>
              <a:cs typeface="Cambria"/>
            </a:endParaRPr>
          </a:p>
          <a:p>
            <a:pPr marL="356870">
              <a:lnSpc>
                <a:spcPct val="100000"/>
              </a:lnSpc>
              <a:spcBef>
                <a:spcPts val="15"/>
              </a:spcBef>
            </a:pP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r>
              <a:rPr sz="16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tienen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hijos.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buFont typeface="Wingdings"/>
              <a:buChar char=""/>
              <a:tabLst>
                <a:tab pos="356870" algn="l"/>
                <a:tab pos="1201420" algn="l"/>
                <a:tab pos="2216150" algn="l"/>
                <a:tab pos="2990850" algn="l"/>
                <a:tab pos="3509010" algn="l"/>
              </a:tabLst>
            </a:pPr>
            <a:r>
              <a:rPr sz="2000" b="1" spc="65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0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2000" b="1" spc="130" dirty="0">
                <a:solidFill>
                  <a:srgbClr val="FFC000"/>
                </a:solidFill>
                <a:latin typeface="Cambria"/>
                <a:cs typeface="Cambria"/>
              </a:rPr>
              <a:t>Rama:</a:t>
            </a:r>
            <a:r>
              <a:rPr sz="2000" b="1" dirty="0">
                <a:solidFill>
                  <a:srgbClr val="FFC000"/>
                </a:solidFill>
                <a:latin typeface="Cambria"/>
                <a:cs typeface="Cambria"/>
              </a:rPr>
              <a:t>	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Nodos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70" dirty="0">
                <a:solidFill>
                  <a:srgbClr val="FFFFFF"/>
                </a:solidFill>
                <a:latin typeface="Cambria"/>
                <a:cs typeface="Cambria"/>
              </a:rPr>
              <a:t>no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7426" y="5699861"/>
            <a:ext cx="343217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16660" algn="l"/>
              </a:tabLst>
            </a:pP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son</a:t>
            </a:r>
            <a:r>
              <a:rPr sz="16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16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Cambria"/>
                <a:cs typeface="Cambria"/>
              </a:rPr>
              <a:t>raíz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6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que</a:t>
            </a:r>
            <a:r>
              <a:rPr sz="16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además</a:t>
            </a:r>
            <a:r>
              <a:rPr sz="16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tiene</a:t>
            </a:r>
            <a:r>
              <a:rPr sz="1600" spc="2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Cambria"/>
                <a:cs typeface="Cambria"/>
              </a:rPr>
              <a:t>al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menos</a:t>
            </a:r>
            <a:r>
              <a:rPr sz="16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90" dirty="0">
                <a:solidFill>
                  <a:srgbClr val="FFFFFF"/>
                </a:solidFill>
                <a:latin typeface="Cambria"/>
                <a:cs typeface="Cambria"/>
              </a:rPr>
              <a:t>un</a:t>
            </a:r>
            <a:r>
              <a:rPr sz="16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mbria"/>
                <a:cs typeface="Cambria"/>
              </a:rPr>
              <a:t>hijo.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25529" y="0"/>
            <a:ext cx="469900" cy="6858000"/>
            <a:chOff x="11725529" y="0"/>
            <a:chExt cx="469900" cy="6858000"/>
          </a:xfrm>
        </p:grpSpPr>
        <p:sp>
          <p:nvSpPr>
            <p:cNvPr id="3" name="object 3"/>
            <p:cNvSpPr/>
            <p:nvPr/>
          </p:nvSpPr>
          <p:spPr>
            <a:xfrm>
              <a:off x="11844528" y="6251447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32"/>
                  </a:lnTo>
                  <a:lnTo>
                    <a:pt x="0" y="17056"/>
                  </a:lnTo>
                  <a:lnTo>
                    <a:pt x="0" y="452602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02"/>
                  </a:lnTo>
                  <a:lnTo>
                    <a:pt x="231648" y="7632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8704" y="6275832"/>
              <a:ext cx="463296" cy="402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28704" y="6275832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28"/>
                  </a:moveTo>
                  <a:lnTo>
                    <a:pt x="3010" y="23408"/>
                  </a:lnTo>
                  <a:lnTo>
                    <a:pt x="11223" y="11225"/>
                  </a:lnTo>
                  <a:lnTo>
                    <a:pt x="23413" y="3011"/>
                  </a:lnTo>
                  <a:lnTo>
                    <a:pt x="38353" y="0"/>
                  </a:lnTo>
                  <a:lnTo>
                    <a:pt x="424942" y="0"/>
                  </a:lnTo>
                  <a:lnTo>
                    <a:pt x="439882" y="3011"/>
                  </a:lnTo>
                  <a:lnTo>
                    <a:pt x="452072" y="11225"/>
                  </a:lnTo>
                  <a:lnTo>
                    <a:pt x="460285" y="23408"/>
                  </a:lnTo>
                  <a:lnTo>
                    <a:pt x="463296" y="38328"/>
                  </a:lnTo>
                  <a:lnTo>
                    <a:pt x="463296" y="364007"/>
                  </a:lnTo>
                  <a:lnTo>
                    <a:pt x="460285" y="378927"/>
                  </a:lnTo>
                  <a:lnTo>
                    <a:pt x="452072" y="391110"/>
                  </a:lnTo>
                  <a:lnTo>
                    <a:pt x="439882" y="399324"/>
                  </a:lnTo>
                  <a:lnTo>
                    <a:pt x="424942" y="402336"/>
                  </a:lnTo>
                  <a:lnTo>
                    <a:pt x="38353" y="402336"/>
                  </a:lnTo>
                  <a:lnTo>
                    <a:pt x="23413" y="399324"/>
                  </a:lnTo>
                  <a:lnTo>
                    <a:pt x="11223" y="391110"/>
                  </a:lnTo>
                  <a:lnTo>
                    <a:pt x="3010" y="378927"/>
                  </a:lnTo>
                  <a:lnTo>
                    <a:pt x="0" y="364007"/>
                  </a:lnTo>
                  <a:lnTo>
                    <a:pt x="0" y="38328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12345" y="637011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4203" y="5388274"/>
            <a:ext cx="1236980" cy="1236345"/>
          </a:xfrm>
          <a:custGeom>
            <a:avLst/>
            <a:gdLst/>
            <a:ahLst/>
            <a:cxnLst/>
            <a:rect l="l" t="t" r="r" b="b"/>
            <a:pathLst>
              <a:path w="1236980" h="1236345">
                <a:moveTo>
                  <a:pt x="475588" y="0"/>
                </a:moveTo>
                <a:lnTo>
                  <a:pt x="427507" y="12457"/>
                </a:lnTo>
                <a:lnTo>
                  <a:pt x="27385" y="408703"/>
                </a:lnTo>
                <a:lnTo>
                  <a:pt x="2963" y="451818"/>
                </a:lnTo>
                <a:lnTo>
                  <a:pt x="0" y="476678"/>
                </a:lnTo>
                <a:lnTo>
                  <a:pt x="3915" y="501782"/>
                </a:lnTo>
                <a:lnTo>
                  <a:pt x="145584" y="1023764"/>
                </a:lnTo>
                <a:lnTo>
                  <a:pt x="170290" y="1066878"/>
                </a:lnTo>
                <a:lnTo>
                  <a:pt x="213465" y="1091493"/>
                </a:lnTo>
                <a:lnTo>
                  <a:pt x="735778" y="1231917"/>
                </a:lnTo>
                <a:lnTo>
                  <a:pt x="760897" y="1235775"/>
                </a:lnTo>
                <a:lnTo>
                  <a:pt x="785750" y="1232752"/>
                </a:lnTo>
                <a:lnTo>
                  <a:pt x="828806" y="1208232"/>
                </a:lnTo>
                <a:lnTo>
                  <a:pt x="1208587" y="827499"/>
                </a:lnTo>
                <a:lnTo>
                  <a:pt x="1233447" y="783982"/>
                </a:lnTo>
                <a:lnTo>
                  <a:pt x="1236483" y="759072"/>
                </a:lnTo>
                <a:lnTo>
                  <a:pt x="1232971" y="733607"/>
                </a:lnTo>
                <a:lnTo>
                  <a:pt x="1090477" y="212438"/>
                </a:lnTo>
                <a:lnTo>
                  <a:pt x="1065743" y="169294"/>
                </a:lnTo>
                <a:lnTo>
                  <a:pt x="1022532" y="144734"/>
                </a:lnTo>
                <a:lnTo>
                  <a:pt x="501057" y="3510"/>
                </a:lnTo>
                <a:lnTo>
                  <a:pt x="475588" y="0"/>
                </a:lnTo>
                <a:close/>
              </a:path>
            </a:pathLst>
          </a:custGeom>
          <a:solidFill>
            <a:srgbClr val="D2F4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025193" y="161434"/>
            <a:ext cx="1468755" cy="2173605"/>
            <a:chOff x="10025193" y="161434"/>
            <a:chExt cx="1468755" cy="2173605"/>
          </a:xfrm>
        </p:grpSpPr>
        <p:sp>
          <p:nvSpPr>
            <p:cNvPr id="9" name="object 9"/>
            <p:cNvSpPr/>
            <p:nvPr/>
          </p:nvSpPr>
          <p:spPr>
            <a:xfrm>
              <a:off x="10690903" y="1502671"/>
              <a:ext cx="771525" cy="800100"/>
            </a:xfrm>
            <a:custGeom>
              <a:avLst/>
              <a:gdLst/>
              <a:ahLst/>
              <a:cxnLst/>
              <a:rect l="l" t="t" r="r" b="b"/>
              <a:pathLst>
                <a:path w="771525" h="800100">
                  <a:moveTo>
                    <a:pt x="341205" y="796917"/>
                  </a:moveTo>
                  <a:lnTo>
                    <a:pt x="528724" y="732012"/>
                  </a:lnTo>
                  <a:lnTo>
                    <a:pt x="625018" y="698682"/>
                  </a:lnTo>
                  <a:lnTo>
                    <a:pt x="660495" y="686403"/>
                  </a:lnTo>
                  <a:lnTo>
                    <a:pt x="700603" y="653252"/>
                  </a:lnTo>
                  <a:lnTo>
                    <a:pt x="742846" y="442136"/>
                  </a:lnTo>
                  <a:lnTo>
                    <a:pt x="761924" y="341733"/>
                  </a:lnTo>
                  <a:lnTo>
                    <a:pt x="769957" y="299458"/>
                  </a:lnTo>
                  <a:lnTo>
                    <a:pt x="771038" y="283392"/>
                  </a:lnTo>
                  <a:lnTo>
                    <a:pt x="767845" y="267803"/>
                  </a:lnTo>
                  <a:lnTo>
                    <a:pt x="760724" y="253595"/>
                  </a:lnTo>
                  <a:lnTo>
                    <a:pt x="750018" y="241673"/>
                  </a:lnTo>
                  <a:lnTo>
                    <a:pt x="600017" y="110835"/>
                  </a:lnTo>
                  <a:lnTo>
                    <a:pt x="522989" y="43648"/>
                  </a:lnTo>
                  <a:lnTo>
                    <a:pt x="490557" y="15359"/>
                  </a:lnTo>
                  <a:lnTo>
                    <a:pt x="445801" y="0"/>
                  </a:lnTo>
                  <a:lnTo>
                    <a:pt x="429851" y="3294"/>
                  </a:lnTo>
                  <a:lnTo>
                    <a:pt x="242331" y="68125"/>
                  </a:lnTo>
                  <a:lnTo>
                    <a:pt x="146038" y="101417"/>
                  </a:lnTo>
                  <a:lnTo>
                    <a:pt x="110561" y="113682"/>
                  </a:lnTo>
                  <a:lnTo>
                    <a:pt x="105493" y="115435"/>
                  </a:lnTo>
                  <a:lnTo>
                    <a:pt x="91231" y="122630"/>
                  </a:lnTo>
                  <a:lnTo>
                    <a:pt x="79410" y="133278"/>
                  </a:lnTo>
                  <a:lnTo>
                    <a:pt x="70756" y="146688"/>
                  </a:lnTo>
                  <a:lnTo>
                    <a:pt x="65996" y="162171"/>
                  </a:lnTo>
                  <a:lnTo>
                    <a:pt x="28477" y="357840"/>
                  </a:lnTo>
                  <a:lnTo>
                    <a:pt x="9211" y="458319"/>
                  </a:lnTo>
                  <a:lnTo>
                    <a:pt x="2113" y="495337"/>
                  </a:lnTo>
                  <a:lnTo>
                    <a:pt x="1099" y="500626"/>
                  </a:lnTo>
                  <a:lnTo>
                    <a:pt x="0" y="516691"/>
                  </a:lnTo>
                  <a:lnTo>
                    <a:pt x="3163" y="532280"/>
                  </a:lnTo>
                  <a:lnTo>
                    <a:pt x="10279" y="546488"/>
                  </a:lnTo>
                  <a:lnTo>
                    <a:pt x="21038" y="558411"/>
                  </a:lnTo>
                  <a:lnTo>
                    <a:pt x="171406" y="689101"/>
                  </a:lnTo>
                  <a:lnTo>
                    <a:pt x="248622" y="756213"/>
                  </a:lnTo>
                  <a:lnTo>
                    <a:pt x="277070" y="780938"/>
                  </a:lnTo>
                  <a:lnTo>
                    <a:pt x="281134" y="784471"/>
                  </a:lnTo>
                  <a:lnTo>
                    <a:pt x="294520" y="793720"/>
                  </a:lnTo>
                  <a:lnTo>
                    <a:pt x="309645" y="798933"/>
                  </a:lnTo>
                  <a:lnTo>
                    <a:pt x="325532" y="800026"/>
                  </a:lnTo>
                  <a:lnTo>
                    <a:pt x="341205" y="796917"/>
                  </a:lnTo>
                  <a:close/>
                </a:path>
              </a:pathLst>
            </a:custGeom>
            <a:ln w="63499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56943" y="193184"/>
              <a:ext cx="1265555" cy="1307465"/>
            </a:xfrm>
            <a:custGeom>
              <a:avLst/>
              <a:gdLst/>
              <a:ahLst/>
              <a:cxnLst/>
              <a:rect l="l" t="t" r="r" b="b"/>
              <a:pathLst>
                <a:path w="1265554" h="1307465">
                  <a:moveTo>
                    <a:pt x="1231578" y="390888"/>
                  </a:moveTo>
                  <a:lnTo>
                    <a:pt x="986863" y="178772"/>
                  </a:lnTo>
                  <a:lnTo>
                    <a:pt x="861198" y="69848"/>
                  </a:lnTo>
                  <a:lnTo>
                    <a:pt x="814901" y="29718"/>
                  </a:lnTo>
                  <a:lnTo>
                    <a:pt x="808287" y="23985"/>
                  </a:lnTo>
                  <a:lnTo>
                    <a:pt x="786034" y="9338"/>
                  </a:lnTo>
                  <a:lnTo>
                    <a:pt x="761234" y="1299"/>
                  </a:lnTo>
                  <a:lnTo>
                    <a:pt x="735099" y="0"/>
                  </a:lnTo>
                  <a:lnTo>
                    <a:pt x="708846" y="5570"/>
                  </a:lnTo>
                  <a:lnTo>
                    <a:pt x="401355" y="113647"/>
                  </a:lnTo>
                  <a:lnTo>
                    <a:pt x="243455" y="169146"/>
                  </a:lnTo>
                  <a:lnTo>
                    <a:pt x="185281" y="189593"/>
                  </a:lnTo>
                  <a:lnTo>
                    <a:pt x="133901" y="221454"/>
                  </a:lnTo>
                  <a:lnTo>
                    <a:pt x="111311" y="268206"/>
                  </a:lnTo>
                  <a:lnTo>
                    <a:pt x="48021" y="587958"/>
                  </a:lnTo>
                  <a:lnTo>
                    <a:pt x="15521" y="752155"/>
                  </a:lnTo>
                  <a:lnTo>
                    <a:pt x="3548" y="812649"/>
                  </a:lnTo>
                  <a:lnTo>
                    <a:pt x="1837" y="821291"/>
                  </a:lnTo>
                  <a:lnTo>
                    <a:pt x="4949" y="873694"/>
                  </a:lnTo>
                  <a:lnTo>
                    <a:pt x="33968" y="917049"/>
                  </a:lnTo>
                  <a:lnTo>
                    <a:pt x="278683" y="1129164"/>
                  </a:lnTo>
                  <a:lnTo>
                    <a:pt x="404348" y="1238089"/>
                  </a:lnTo>
                  <a:lnTo>
                    <a:pt x="450645" y="1278219"/>
                  </a:lnTo>
                  <a:lnTo>
                    <a:pt x="457259" y="1283952"/>
                  </a:lnTo>
                  <a:lnTo>
                    <a:pt x="479123" y="1298209"/>
                  </a:lnTo>
                  <a:lnTo>
                    <a:pt x="503868" y="1306193"/>
                  </a:lnTo>
                  <a:lnTo>
                    <a:pt x="529947" y="1307437"/>
                  </a:lnTo>
                  <a:lnTo>
                    <a:pt x="555811" y="1301478"/>
                  </a:lnTo>
                  <a:lnTo>
                    <a:pt x="863816" y="1193915"/>
                  </a:lnTo>
                  <a:lnTo>
                    <a:pt x="1021980" y="1138680"/>
                  </a:lnTo>
                  <a:lnTo>
                    <a:pt x="1080252" y="1118330"/>
                  </a:lnTo>
                  <a:lnTo>
                    <a:pt x="1131645" y="1086483"/>
                  </a:lnTo>
                  <a:lnTo>
                    <a:pt x="1154235" y="1039731"/>
                  </a:lnTo>
                  <a:lnTo>
                    <a:pt x="1217011" y="719538"/>
                  </a:lnTo>
                  <a:lnTo>
                    <a:pt x="1249247" y="555115"/>
                  </a:lnTo>
                  <a:lnTo>
                    <a:pt x="1261123" y="494537"/>
                  </a:lnTo>
                  <a:lnTo>
                    <a:pt x="1262820" y="485884"/>
                  </a:lnTo>
                  <a:lnTo>
                    <a:pt x="1265029" y="459486"/>
                  </a:lnTo>
                  <a:lnTo>
                    <a:pt x="1260105" y="433861"/>
                  </a:lnTo>
                  <a:lnTo>
                    <a:pt x="1248729" y="410499"/>
                  </a:lnTo>
                  <a:lnTo>
                    <a:pt x="1231578" y="390888"/>
                  </a:lnTo>
                  <a:close/>
                </a:path>
              </a:pathLst>
            </a:custGeom>
            <a:ln w="6349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-1586" y="103568"/>
            <a:ext cx="6238240" cy="1296035"/>
            <a:chOff x="-1586" y="103568"/>
            <a:chExt cx="6238240" cy="129603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5155"/>
              <a:ext cx="650747" cy="12923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05155"/>
              <a:ext cx="650875" cy="1292860"/>
            </a:xfrm>
            <a:custGeom>
              <a:avLst/>
              <a:gdLst/>
              <a:ahLst/>
              <a:cxnLst/>
              <a:rect l="l" t="t" r="r" b="b"/>
              <a:pathLst>
                <a:path w="650875" h="1292860">
                  <a:moveTo>
                    <a:pt x="0" y="0"/>
                  </a:moveTo>
                  <a:lnTo>
                    <a:pt x="606144" y="0"/>
                  </a:lnTo>
                  <a:lnTo>
                    <a:pt x="623502" y="4635"/>
                  </a:lnTo>
                  <a:lnTo>
                    <a:pt x="637680" y="17272"/>
                  </a:lnTo>
                  <a:lnTo>
                    <a:pt x="647240" y="36004"/>
                  </a:lnTo>
                  <a:lnTo>
                    <a:pt x="650747" y="58927"/>
                  </a:lnTo>
                  <a:lnTo>
                    <a:pt x="650747" y="1233424"/>
                  </a:lnTo>
                  <a:lnTo>
                    <a:pt x="647240" y="1256347"/>
                  </a:lnTo>
                  <a:lnTo>
                    <a:pt x="637680" y="1275080"/>
                  </a:lnTo>
                  <a:lnTo>
                    <a:pt x="623502" y="1287716"/>
                  </a:lnTo>
                  <a:lnTo>
                    <a:pt x="606144" y="1292352"/>
                  </a:lnTo>
                  <a:lnTo>
                    <a:pt x="0" y="1292352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627" y="153923"/>
              <a:ext cx="198120" cy="274320"/>
            </a:xfrm>
            <a:custGeom>
              <a:avLst/>
              <a:gdLst/>
              <a:ahLst/>
              <a:cxnLst/>
              <a:rect l="l" t="t" r="r" b="b"/>
              <a:pathLst>
                <a:path w="198120" h="274320">
                  <a:moveTo>
                    <a:pt x="198120" y="0"/>
                  </a:moveTo>
                  <a:lnTo>
                    <a:pt x="0" y="274320"/>
                  </a:lnTo>
                  <a:lnTo>
                    <a:pt x="198120" y="274320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627" y="153923"/>
              <a:ext cx="198120" cy="274320"/>
            </a:xfrm>
            <a:custGeom>
              <a:avLst/>
              <a:gdLst/>
              <a:ahLst/>
              <a:cxnLst/>
              <a:rect l="l" t="t" r="r" b="b"/>
              <a:pathLst>
                <a:path w="198120" h="274320">
                  <a:moveTo>
                    <a:pt x="198120" y="0"/>
                  </a:moveTo>
                  <a:lnTo>
                    <a:pt x="0" y="274320"/>
                  </a:lnTo>
                  <a:lnTo>
                    <a:pt x="198120" y="274320"/>
                  </a:lnTo>
                  <a:lnTo>
                    <a:pt x="19812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340" y="1104900"/>
              <a:ext cx="216535" cy="253365"/>
            </a:xfrm>
            <a:custGeom>
              <a:avLst/>
              <a:gdLst/>
              <a:ahLst/>
              <a:cxnLst/>
              <a:rect l="l" t="t" r="r" b="b"/>
              <a:pathLst>
                <a:path w="216534" h="253365">
                  <a:moveTo>
                    <a:pt x="216408" y="0"/>
                  </a:moveTo>
                  <a:lnTo>
                    <a:pt x="0" y="0"/>
                  </a:lnTo>
                  <a:lnTo>
                    <a:pt x="216408" y="252984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4340" y="1104900"/>
              <a:ext cx="216535" cy="253365"/>
            </a:xfrm>
            <a:custGeom>
              <a:avLst/>
              <a:gdLst/>
              <a:ahLst/>
              <a:cxnLst/>
              <a:rect l="l" t="t" r="r" b="b"/>
              <a:pathLst>
                <a:path w="216534" h="253365">
                  <a:moveTo>
                    <a:pt x="0" y="0"/>
                  </a:moveTo>
                  <a:lnTo>
                    <a:pt x="216408" y="252984"/>
                  </a:lnTo>
                  <a:lnTo>
                    <a:pt x="21640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40" y="428244"/>
              <a:ext cx="5797296" cy="6888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34340" y="428244"/>
              <a:ext cx="5797550" cy="688975"/>
            </a:xfrm>
            <a:custGeom>
              <a:avLst/>
              <a:gdLst/>
              <a:ahLst/>
              <a:cxnLst/>
              <a:rect l="l" t="t" r="r" b="b"/>
              <a:pathLst>
                <a:path w="5797550" h="688975">
                  <a:moveTo>
                    <a:pt x="0" y="69468"/>
                  </a:moveTo>
                  <a:lnTo>
                    <a:pt x="5459" y="42433"/>
                  </a:lnTo>
                  <a:lnTo>
                    <a:pt x="20348" y="20351"/>
                  </a:lnTo>
                  <a:lnTo>
                    <a:pt x="42433" y="5461"/>
                  </a:lnTo>
                  <a:lnTo>
                    <a:pt x="69481" y="0"/>
                  </a:lnTo>
                  <a:lnTo>
                    <a:pt x="5727827" y="0"/>
                  </a:lnTo>
                  <a:lnTo>
                    <a:pt x="5754862" y="5461"/>
                  </a:lnTo>
                  <a:lnTo>
                    <a:pt x="5776944" y="20351"/>
                  </a:lnTo>
                  <a:lnTo>
                    <a:pt x="5791835" y="42433"/>
                  </a:lnTo>
                  <a:lnTo>
                    <a:pt x="5797296" y="69468"/>
                  </a:lnTo>
                  <a:lnTo>
                    <a:pt x="5797296" y="619378"/>
                  </a:lnTo>
                  <a:lnTo>
                    <a:pt x="5791835" y="646414"/>
                  </a:lnTo>
                  <a:lnTo>
                    <a:pt x="5776944" y="668496"/>
                  </a:lnTo>
                  <a:lnTo>
                    <a:pt x="5754862" y="683386"/>
                  </a:lnTo>
                  <a:lnTo>
                    <a:pt x="5727827" y="688847"/>
                  </a:lnTo>
                  <a:lnTo>
                    <a:pt x="69481" y="688847"/>
                  </a:lnTo>
                  <a:lnTo>
                    <a:pt x="42433" y="683386"/>
                  </a:lnTo>
                  <a:lnTo>
                    <a:pt x="20348" y="668496"/>
                  </a:lnTo>
                  <a:lnTo>
                    <a:pt x="5459" y="646414"/>
                  </a:lnTo>
                  <a:lnTo>
                    <a:pt x="0" y="619378"/>
                  </a:lnTo>
                  <a:lnTo>
                    <a:pt x="0" y="69468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ÁRBOLES</a:t>
            </a:r>
            <a:r>
              <a:rPr sz="3200" spc="-85" dirty="0"/>
              <a:t> </a:t>
            </a:r>
            <a:r>
              <a:rPr sz="2400" b="0" spc="-30" dirty="0">
                <a:latin typeface="Corbel"/>
                <a:cs typeface="Corbel"/>
              </a:rPr>
              <a:t>(DATOS</a:t>
            </a:r>
            <a:r>
              <a:rPr sz="2400" b="0" spc="-90" dirty="0">
                <a:latin typeface="Corbel"/>
                <a:cs typeface="Corbel"/>
              </a:rPr>
              <a:t> </a:t>
            </a:r>
            <a:r>
              <a:rPr sz="2400" b="0" spc="-10" dirty="0">
                <a:latin typeface="Corbel"/>
                <a:cs typeface="Corbel"/>
              </a:rPr>
              <a:t>IMPORTANTES)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0944" y="1347216"/>
            <a:ext cx="6431280" cy="50840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2852" y="0"/>
            <a:ext cx="2072639" cy="6858000"/>
            <a:chOff x="10122852" y="0"/>
            <a:chExt cx="2072639" cy="6858000"/>
          </a:xfrm>
        </p:grpSpPr>
        <p:sp>
          <p:nvSpPr>
            <p:cNvPr id="3" name="object 3"/>
            <p:cNvSpPr/>
            <p:nvPr/>
          </p:nvSpPr>
          <p:spPr>
            <a:xfrm>
              <a:off x="10154602" y="4610100"/>
              <a:ext cx="1825625" cy="1612900"/>
            </a:xfrm>
            <a:custGeom>
              <a:avLst/>
              <a:gdLst/>
              <a:ahLst/>
              <a:cxnLst/>
              <a:rect l="l" t="t" r="r" b="b"/>
              <a:pathLst>
                <a:path w="1825625" h="1612900">
                  <a:moveTo>
                    <a:pt x="1299781" y="0"/>
                  </a:moveTo>
                  <a:lnTo>
                    <a:pt x="852201" y="0"/>
                  </a:lnTo>
                  <a:lnTo>
                    <a:pt x="622363" y="0"/>
                  </a:lnTo>
                  <a:lnTo>
                    <a:pt x="537686" y="0"/>
                  </a:lnTo>
                  <a:lnTo>
                    <a:pt x="525589" y="0"/>
                  </a:lnTo>
                  <a:lnTo>
                    <a:pt x="489077" y="4843"/>
                  </a:lnTo>
                  <a:lnTo>
                    <a:pt x="427434" y="40772"/>
                  </a:lnTo>
                  <a:lnTo>
                    <a:pt x="181790" y="456102"/>
                  </a:lnTo>
                  <a:lnTo>
                    <a:pt x="67135" y="654383"/>
                  </a:lnTo>
                  <a:lnTo>
                    <a:pt x="24893" y="727434"/>
                  </a:lnTo>
                  <a:lnTo>
                    <a:pt x="18859" y="737869"/>
                  </a:lnTo>
                  <a:lnTo>
                    <a:pt x="4714" y="770937"/>
                  </a:lnTo>
                  <a:lnTo>
                    <a:pt x="0" y="806196"/>
                  </a:lnTo>
                  <a:lnTo>
                    <a:pt x="4714" y="841454"/>
                  </a:lnTo>
                  <a:lnTo>
                    <a:pt x="18859" y="874522"/>
                  </a:lnTo>
                  <a:lnTo>
                    <a:pt x="242135" y="1260654"/>
                  </a:lnTo>
                  <a:lnTo>
                    <a:pt x="356790" y="1458939"/>
                  </a:lnTo>
                  <a:lnTo>
                    <a:pt x="399032" y="1531991"/>
                  </a:lnTo>
                  <a:lnTo>
                    <a:pt x="405066" y="1542427"/>
                  </a:lnTo>
                  <a:lnTo>
                    <a:pt x="427434" y="1571629"/>
                  </a:lnTo>
                  <a:lnTo>
                    <a:pt x="455898" y="1593649"/>
                  </a:lnTo>
                  <a:lnTo>
                    <a:pt x="489077" y="1607550"/>
                  </a:lnTo>
                  <a:lnTo>
                    <a:pt x="525589" y="1612392"/>
                  </a:lnTo>
                  <a:lnTo>
                    <a:pt x="973169" y="1612392"/>
                  </a:lnTo>
                  <a:lnTo>
                    <a:pt x="1203007" y="1612392"/>
                  </a:lnTo>
                  <a:lnTo>
                    <a:pt x="1287684" y="1612392"/>
                  </a:lnTo>
                  <a:lnTo>
                    <a:pt x="1299781" y="1612392"/>
                  </a:lnTo>
                  <a:lnTo>
                    <a:pt x="1335516" y="1607550"/>
                  </a:lnTo>
                  <a:lnTo>
                    <a:pt x="1368583" y="1593649"/>
                  </a:lnTo>
                  <a:lnTo>
                    <a:pt x="1396936" y="1571629"/>
                  </a:lnTo>
                  <a:lnTo>
                    <a:pt x="1418526" y="1542427"/>
                  </a:lnTo>
                  <a:lnTo>
                    <a:pt x="1642830" y="1156294"/>
                  </a:lnTo>
                  <a:lnTo>
                    <a:pt x="1758013" y="958010"/>
                  </a:lnTo>
                  <a:lnTo>
                    <a:pt x="1800449" y="884958"/>
                  </a:lnTo>
                  <a:lnTo>
                    <a:pt x="1806511" y="874522"/>
                  </a:lnTo>
                  <a:lnTo>
                    <a:pt x="1820656" y="841454"/>
                  </a:lnTo>
                  <a:lnTo>
                    <a:pt x="1825371" y="806195"/>
                  </a:lnTo>
                  <a:lnTo>
                    <a:pt x="1820656" y="770937"/>
                  </a:lnTo>
                  <a:lnTo>
                    <a:pt x="1806511" y="737869"/>
                  </a:lnTo>
                  <a:lnTo>
                    <a:pt x="1582207" y="351744"/>
                  </a:lnTo>
                  <a:lnTo>
                    <a:pt x="1467024" y="153463"/>
                  </a:lnTo>
                  <a:lnTo>
                    <a:pt x="1424588" y="80412"/>
                  </a:lnTo>
                  <a:lnTo>
                    <a:pt x="1418526" y="69976"/>
                  </a:lnTo>
                  <a:lnTo>
                    <a:pt x="1396936" y="40772"/>
                  </a:lnTo>
                  <a:lnTo>
                    <a:pt x="1368583" y="18748"/>
                  </a:lnTo>
                  <a:lnTo>
                    <a:pt x="1335516" y="4843"/>
                  </a:lnTo>
                  <a:lnTo>
                    <a:pt x="1299781" y="0"/>
                  </a:lnTo>
                  <a:close/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44528" y="6251447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32"/>
                  </a:lnTo>
                  <a:lnTo>
                    <a:pt x="0" y="17056"/>
                  </a:lnTo>
                  <a:lnTo>
                    <a:pt x="0" y="452602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02"/>
                  </a:lnTo>
                  <a:lnTo>
                    <a:pt x="231648" y="7632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75559" y="5729772"/>
              <a:ext cx="1026794" cy="991869"/>
            </a:xfrm>
            <a:custGeom>
              <a:avLst/>
              <a:gdLst/>
              <a:ahLst/>
              <a:cxnLst/>
              <a:rect l="l" t="t" r="r" b="b"/>
              <a:pathLst>
                <a:path w="1026795" h="991870">
                  <a:moveTo>
                    <a:pt x="362960" y="0"/>
                  </a:moveTo>
                  <a:lnTo>
                    <a:pt x="324451" y="13431"/>
                  </a:lnTo>
                  <a:lnTo>
                    <a:pt x="19288" y="359991"/>
                  </a:lnTo>
                  <a:lnTo>
                    <a:pt x="1222" y="396248"/>
                  </a:lnTo>
                  <a:lnTo>
                    <a:pt x="0" y="416528"/>
                  </a:lnTo>
                  <a:lnTo>
                    <a:pt x="4302" y="436610"/>
                  </a:lnTo>
                  <a:lnTo>
                    <a:pt x="148193" y="853449"/>
                  </a:lnTo>
                  <a:lnTo>
                    <a:pt x="171116" y="887719"/>
                  </a:lnTo>
                  <a:lnTo>
                    <a:pt x="208137" y="905824"/>
                  </a:lnTo>
                  <a:lnTo>
                    <a:pt x="642350" y="990241"/>
                  </a:lnTo>
                  <a:lnTo>
                    <a:pt x="662904" y="991418"/>
                  </a:lnTo>
                  <a:lnTo>
                    <a:pt x="682958" y="987223"/>
                  </a:lnTo>
                  <a:lnTo>
                    <a:pt x="716518" y="963927"/>
                  </a:lnTo>
                  <a:lnTo>
                    <a:pt x="1006967" y="631504"/>
                  </a:lnTo>
                  <a:lnTo>
                    <a:pt x="1025032" y="595247"/>
                  </a:lnTo>
                  <a:lnTo>
                    <a:pt x="1026255" y="574967"/>
                  </a:lnTo>
                  <a:lnTo>
                    <a:pt x="1021953" y="554885"/>
                  </a:lnTo>
                  <a:lnTo>
                    <a:pt x="877173" y="137868"/>
                  </a:lnTo>
                  <a:lnTo>
                    <a:pt x="854741" y="103678"/>
                  </a:lnTo>
                  <a:lnTo>
                    <a:pt x="818118" y="85671"/>
                  </a:lnTo>
                  <a:lnTo>
                    <a:pt x="383905" y="1254"/>
                  </a:lnTo>
                  <a:lnTo>
                    <a:pt x="3629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75559" y="5729772"/>
              <a:ext cx="1026794" cy="991869"/>
            </a:xfrm>
            <a:custGeom>
              <a:avLst/>
              <a:gdLst/>
              <a:ahLst/>
              <a:cxnLst/>
              <a:rect l="l" t="t" r="r" b="b"/>
              <a:pathLst>
                <a:path w="1026795" h="991870">
                  <a:moveTo>
                    <a:pt x="818118" y="85671"/>
                  </a:moveTo>
                  <a:lnTo>
                    <a:pt x="567088" y="36867"/>
                  </a:lnTo>
                  <a:lnTo>
                    <a:pt x="438181" y="11806"/>
                  </a:lnTo>
                  <a:lnTo>
                    <a:pt x="390689" y="2573"/>
                  </a:lnTo>
                  <a:lnTo>
                    <a:pt x="383905" y="1254"/>
                  </a:lnTo>
                  <a:lnTo>
                    <a:pt x="362960" y="0"/>
                  </a:lnTo>
                  <a:lnTo>
                    <a:pt x="342836" y="4181"/>
                  </a:lnTo>
                  <a:lnTo>
                    <a:pt x="324451" y="13431"/>
                  </a:lnTo>
                  <a:lnTo>
                    <a:pt x="308721" y="27378"/>
                  </a:lnTo>
                  <a:lnTo>
                    <a:pt x="141392" y="219670"/>
                  </a:lnTo>
                  <a:lnTo>
                    <a:pt x="55467" y="318414"/>
                  </a:lnTo>
                  <a:lnTo>
                    <a:pt x="23810" y="354794"/>
                  </a:lnTo>
                  <a:lnTo>
                    <a:pt x="19288" y="359991"/>
                  </a:lnTo>
                  <a:lnTo>
                    <a:pt x="7731" y="376994"/>
                  </a:lnTo>
                  <a:lnTo>
                    <a:pt x="1222" y="396248"/>
                  </a:lnTo>
                  <a:lnTo>
                    <a:pt x="0" y="416528"/>
                  </a:lnTo>
                  <a:lnTo>
                    <a:pt x="4302" y="436610"/>
                  </a:lnTo>
                  <a:lnTo>
                    <a:pt x="87489" y="677595"/>
                  </a:lnTo>
                  <a:lnTo>
                    <a:pt x="130206" y="801344"/>
                  </a:lnTo>
                  <a:lnTo>
                    <a:pt x="145944" y="846936"/>
                  </a:lnTo>
                  <a:lnTo>
                    <a:pt x="171116" y="887719"/>
                  </a:lnTo>
                  <a:lnTo>
                    <a:pt x="208137" y="905824"/>
                  </a:lnTo>
                  <a:lnTo>
                    <a:pt x="459166" y="954628"/>
                  </a:lnTo>
                  <a:lnTo>
                    <a:pt x="588073" y="979689"/>
                  </a:lnTo>
                  <a:lnTo>
                    <a:pt x="635565" y="988922"/>
                  </a:lnTo>
                  <a:lnTo>
                    <a:pt x="642350" y="990241"/>
                  </a:lnTo>
                  <a:lnTo>
                    <a:pt x="662904" y="991418"/>
                  </a:lnTo>
                  <a:lnTo>
                    <a:pt x="682958" y="987223"/>
                  </a:lnTo>
                  <a:lnTo>
                    <a:pt x="716518" y="963927"/>
                  </a:lnTo>
                  <a:lnTo>
                    <a:pt x="884433" y="771745"/>
                  </a:lnTo>
                  <a:lnTo>
                    <a:pt x="970661" y="673057"/>
                  </a:lnTo>
                  <a:lnTo>
                    <a:pt x="1002428" y="636698"/>
                  </a:lnTo>
                  <a:lnTo>
                    <a:pt x="1006967" y="631504"/>
                  </a:lnTo>
                  <a:lnTo>
                    <a:pt x="1018524" y="614502"/>
                  </a:lnTo>
                  <a:lnTo>
                    <a:pt x="1025032" y="595247"/>
                  </a:lnTo>
                  <a:lnTo>
                    <a:pt x="1026255" y="574967"/>
                  </a:lnTo>
                  <a:lnTo>
                    <a:pt x="1021953" y="554885"/>
                  </a:lnTo>
                  <a:lnTo>
                    <a:pt x="938252" y="313797"/>
                  </a:lnTo>
                  <a:lnTo>
                    <a:pt x="895270" y="189995"/>
                  </a:lnTo>
                  <a:lnTo>
                    <a:pt x="879435" y="144384"/>
                  </a:lnTo>
                  <a:lnTo>
                    <a:pt x="854741" y="103678"/>
                  </a:lnTo>
                  <a:lnTo>
                    <a:pt x="837686" y="92278"/>
                  </a:lnTo>
                  <a:lnTo>
                    <a:pt x="818118" y="85671"/>
                  </a:lnTo>
                  <a:close/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28704" y="6275832"/>
              <a:ext cx="463296" cy="4023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28704" y="6275832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28"/>
                  </a:moveTo>
                  <a:lnTo>
                    <a:pt x="3010" y="23408"/>
                  </a:lnTo>
                  <a:lnTo>
                    <a:pt x="11223" y="11225"/>
                  </a:lnTo>
                  <a:lnTo>
                    <a:pt x="23413" y="3011"/>
                  </a:lnTo>
                  <a:lnTo>
                    <a:pt x="38353" y="0"/>
                  </a:lnTo>
                  <a:lnTo>
                    <a:pt x="424942" y="0"/>
                  </a:lnTo>
                  <a:lnTo>
                    <a:pt x="439882" y="3011"/>
                  </a:lnTo>
                  <a:lnTo>
                    <a:pt x="452072" y="11225"/>
                  </a:lnTo>
                  <a:lnTo>
                    <a:pt x="460285" y="23408"/>
                  </a:lnTo>
                  <a:lnTo>
                    <a:pt x="463296" y="38328"/>
                  </a:lnTo>
                  <a:lnTo>
                    <a:pt x="463296" y="364007"/>
                  </a:lnTo>
                  <a:lnTo>
                    <a:pt x="460285" y="378927"/>
                  </a:lnTo>
                  <a:lnTo>
                    <a:pt x="452072" y="391110"/>
                  </a:lnTo>
                  <a:lnTo>
                    <a:pt x="439882" y="399324"/>
                  </a:lnTo>
                  <a:lnTo>
                    <a:pt x="424942" y="402336"/>
                  </a:lnTo>
                  <a:lnTo>
                    <a:pt x="38353" y="402336"/>
                  </a:lnTo>
                  <a:lnTo>
                    <a:pt x="23413" y="399324"/>
                  </a:lnTo>
                  <a:lnTo>
                    <a:pt x="11223" y="391110"/>
                  </a:lnTo>
                  <a:lnTo>
                    <a:pt x="3010" y="378927"/>
                  </a:lnTo>
                  <a:lnTo>
                    <a:pt x="0" y="364007"/>
                  </a:lnTo>
                  <a:lnTo>
                    <a:pt x="0" y="38328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25045" y="6370116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053465" cy="1613535"/>
          </a:xfrm>
          <a:custGeom>
            <a:avLst/>
            <a:gdLst/>
            <a:ahLst/>
            <a:cxnLst/>
            <a:rect l="l" t="t" r="r" b="b"/>
            <a:pathLst>
              <a:path w="1053465" h="1613535">
                <a:moveTo>
                  <a:pt x="0" y="1613241"/>
                </a:moveTo>
                <a:lnTo>
                  <a:pt x="393497" y="1474906"/>
                </a:lnTo>
                <a:lnTo>
                  <a:pt x="656469" y="1382458"/>
                </a:lnTo>
                <a:lnTo>
                  <a:pt x="753353" y="1348398"/>
                </a:lnTo>
                <a:lnTo>
                  <a:pt x="806113" y="1323605"/>
                </a:lnTo>
                <a:lnTo>
                  <a:pt x="838339" y="1294415"/>
                </a:lnTo>
                <a:lnTo>
                  <a:pt x="861916" y="1257843"/>
                </a:lnTo>
                <a:lnTo>
                  <a:pt x="874890" y="1215771"/>
                </a:lnTo>
                <a:lnTo>
                  <a:pt x="976161" y="683682"/>
                </a:lnTo>
                <a:lnTo>
                  <a:pt x="1028165" y="410448"/>
                </a:lnTo>
                <a:lnTo>
                  <a:pt x="1047324" y="309782"/>
                </a:lnTo>
                <a:lnTo>
                  <a:pt x="1050061" y="295401"/>
                </a:lnTo>
                <a:lnTo>
                  <a:pt x="1052910" y="251882"/>
                </a:lnTo>
                <a:lnTo>
                  <a:pt x="1044117" y="209661"/>
                </a:lnTo>
                <a:lnTo>
                  <a:pt x="1024561" y="171225"/>
                </a:lnTo>
                <a:lnTo>
                  <a:pt x="995121" y="139065"/>
                </a:lnTo>
                <a:lnTo>
                  <a:pt x="832235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68249" y="100520"/>
            <a:ext cx="5627370" cy="1167765"/>
            <a:chOff x="6568249" y="100520"/>
            <a:chExt cx="5627370" cy="11677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020" y="102107"/>
              <a:ext cx="603503" cy="11643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590020" y="102107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4" h="1164590">
                  <a:moveTo>
                    <a:pt x="603503" y="1164336"/>
                  </a:moveTo>
                  <a:lnTo>
                    <a:pt x="40512" y="1164336"/>
                  </a:lnTo>
                  <a:lnTo>
                    <a:pt x="24753" y="1160166"/>
                  </a:lnTo>
                  <a:lnTo>
                    <a:pt x="11874" y="1148794"/>
                  </a:lnTo>
                  <a:lnTo>
                    <a:pt x="3186" y="1131921"/>
                  </a:lnTo>
                  <a:lnTo>
                    <a:pt x="0" y="1111250"/>
                  </a:lnTo>
                  <a:lnTo>
                    <a:pt x="0" y="53086"/>
                  </a:lnTo>
                  <a:lnTo>
                    <a:pt x="3186" y="32414"/>
                  </a:lnTo>
                  <a:lnTo>
                    <a:pt x="11874" y="15541"/>
                  </a:lnTo>
                  <a:lnTo>
                    <a:pt x="24753" y="4169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4336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8432" y="972248"/>
              <a:ext cx="183006" cy="253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8432" y="137096"/>
              <a:ext cx="201295" cy="2287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3011" y="330707"/>
              <a:ext cx="5215128" cy="6583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73011" y="330707"/>
              <a:ext cx="5215255" cy="658495"/>
            </a:xfrm>
            <a:custGeom>
              <a:avLst/>
              <a:gdLst/>
              <a:ahLst/>
              <a:cxnLst/>
              <a:rect l="l" t="t" r="r" b="b"/>
              <a:pathLst>
                <a:path w="5215255" h="658494">
                  <a:moveTo>
                    <a:pt x="0" y="66421"/>
                  </a:moveTo>
                  <a:lnTo>
                    <a:pt x="5216" y="40558"/>
                  </a:lnTo>
                  <a:lnTo>
                    <a:pt x="19446" y="19446"/>
                  </a:lnTo>
                  <a:lnTo>
                    <a:pt x="40558" y="5216"/>
                  </a:lnTo>
                  <a:lnTo>
                    <a:pt x="66421" y="0"/>
                  </a:lnTo>
                  <a:lnTo>
                    <a:pt x="5148707" y="0"/>
                  </a:lnTo>
                  <a:lnTo>
                    <a:pt x="5174569" y="5216"/>
                  </a:lnTo>
                  <a:lnTo>
                    <a:pt x="5195681" y="19446"/>
                  </a:lnTo>
                  <a:lnTo>
                    <a:pt x="5209911" y="40558"/>
                  </a:lnTo>
                  <a:lnTo>
                    <a:pt x="5215128" y="66421"/>
                  </a:lnTo>
                  <a:lnTo>
                    <a:pt x="5215128" y="591947"/>
                  </a:lnTo>
                  <a:lnTo>
                    <a:pt x="5209911" y="617809"/>
                  </a:lnTo>
                  <a:lnTo>
                    <a:pt x="5195681" y="638921"/>
                  </a:lnTo>
                  <a:lnTo>
                    <a:pt x="5174569" y="653151"/>
                  </a:lnTo>
                  <a:lnTo>
                    <a:pt x="5148707" y="658368"/>
                  </a:lnTo>
                  <a:lnTo>
                    <a:pt x="66421" y="658368"/>
                  </a:lnTo>
                  <a:lnTo>
                    <a:pt x="40558" y="653151"/>
                  </a:lnTo>
                  <a:lnTo>
                    <a:pt x="19446" y="638921"/>
                  </a:lnTo>
                  <a:lnTo>
                    <a:pt x="5216" y="617809"/>
                  </a:lnTo>
                  <a:lnTo>
                    <a:pt x="0" y="591947"/>
                  </a:lnTo>
                  <a:lnTo>
                    <a:pt x="0" y="66421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51040" y="421386"/>
            <a:ext cx="4258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38655" algn="l"/>
              </a:tabLst>
            </a:pPr>
            <a:r>
              <a:rPr sz="3200" spc="-10" dirty="0"/>
              <a:t>ÁRBOLES</a:t>
            </a:r>
            <a:r>
              <a:rPr sz="3200" dirty="0"/>
              <a:t>	</a:t>
            </a:r>
            <a:r>
              <a:rPr sz="2400" b="0" spc="-10" dirty="0">
                <a:latin typeface="Corbel"/>
                <a:cs typeface="Corbel"/>
              </a:rPr>
              <a:t>(TÉRMINOLOGÍA)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9423" y="5913120"/>
            <a:ext cx="7321550" cy="399415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000" spc="114" dirty="0">
                <a:solidFill>
                  <a:srgbClr val="FFC000"/>
                </a:solidFill>
                <a:latin typeface="Cambria"/>
                <a:cs typeface="Cambria"/>
              </a:rPr>
              <a:t>Altura</a:t>
            </a:r>
            <a:r>
              <a:rPr sz="2000" spc="2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C000"/>
                </a:solidFill>
                <a:latin typeface="Cambria"/>
                <a:cs typeface="Cambria"/>
              </a:rPr>
              <a:t>=</a:t>
            </a:r>
            <a:r>
              <a:rPr sz="2000" spc="20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Max(altura(hijo1),</a:t>
            </a:r>
            <a:r>
              <a:rPr sz="2000" spc="3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altura(hijo2),altura(hijoN))</a:t>
            </a:r>
            <a:r>
              <a:rPr sz="2000" spc="3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+</a:t>
            </a:r>
            <a:r>
              <a:rPr sz="2000" spc="2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88920" y="1246632"/>
            <a:ext cx="6181725" cy="4425950"/>
            <a:chOff x="2788920" y="1246632"/>
            <a:chExt cx="6181725" cy="442595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8920" y="1246632"/>
              <a:ext cx="6181344" cy="44256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73168" y="1938527"/>
              <a:ext cx="3886200" cy="3450590"/>
            </a:xfrm>
            <a:custGeom>
              <a:avLst/>
              <a:gdLst/>
              <a:ahLst/>
              <a:cxnLst/>
              <a:rect l="l" t="t" r="r" b="b"/>
              <a:pathLst>
                <a:path w="3886200" h="3450590">
                  <a:moveTo>
                    <a:pt x="1682483" y="3051048"/>
                  </a:moveTo>
                  <a:lnTo>
                    <a:pt x="0" y="3051048"/>
                  </a:lnTo>
                  <a:lnTo>
                    <a:pt x="0" y="3450336"/>
                  </a:lnTo>
                  <a:lnTo>
                    <a:pt x="1682483" y="3450336"/>
                  </a:lnTo>
                  <a:lnTo>
                    <a:pt x="1682483" y="3051048"/>
                  </a:lnTo>
                  <a:close/>
                </a:path>
                <a:path w="3886200" h="3450590">
                  <a:moveTo>
                    <a:pt x="3886200" y="0"/>
                  </a:moveTo>
                  <a:lnTo>
                    <a:pt x="3279648" y="0"/>
                  </a:lnTo>
                  <a:lnTo>
                    <a:pt x="3279648" y="2670048"/>
                  </a:lnTo>
                  <a:lnTo>
                    <a:pt x="3886200" y="2670048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30116" y="-31750"/>
            <a:ext cx="1894205" cy="6889750"/>
            <a:chOff x="10330116" y="-31750"/>
            <a:chExt cx="1894205" cy="6889750"/>
          </a:xfrm>
        </p:grpSpPr>
        <p:sp>
          <p:nvSpPr>
            <p:cNvPr id="3" name="object 3"/>
            <p:cNvSpPr/>
            <p:nvPr/>
          </p:nvSpPr>
          <p:spPr>
            <a:xfrm>
              <a:off x="10361866" y="0"/>
              <a:ext cx="1825625" cy="1312545"/>
            </a:xfrm>
            <a:custGeom>
              <a:avLst/>
              <a:gdLst/>
              <a:ahLst/>
              <a:cxnLst/>
              <a:rect l="l" t="t" r="r" b="b"/>
              <a:pathLst>
                <a:path w="1825625" h="1312545">
                  <a:moveTo>
                    <a:pt x="271924" y="0"/>
                  </a:moveTo>
                  <a:lnTo>
                    <a:pt x="181790" y="155874"/>
                  </a:lnTo>
                  <a:lnTo>
                    <a:pt x="67135" y="354155"/>
                  </a:lnTo>
                  <a:lnTo>
                    <a:pt x="24893" y="427206"/>
                  </a:lnTo>
                  <a:lnTo>
                    <a:pt x="18859" y="437641"/>
                  </a:lnTo>
                  <a:lnTo>
                    <a:pt x="4714" y="470709"/>
                  </a:lnTo>
                  <a:lnTo>
                    <a:pt x="0" y="505967"/>
                  </a:lnTo>
                  <a:lnTo>
                    <a:pt x="4714" y="541226"/>
                  </a:lnTo>
                  <a:lnTo>
                    <a:pt x="18859" y="574294"/>
                  </a:lnTo>
                  <a:lnTo>
                    <a:pt x="242135" y="960419"/>
                  </a:lnTo>
                  <a:lnTo>
                    <a:pt x="356790" y="1158700"/>
                  </a:lnTo>
                  <a:lnTo>
                    <a:pt x="399032" y="1231751"/>
                  </a:lnTo>
                  <a:lnTo>
                    <a:pt x="405066" y="1242187"/>
                  </a:lnTo>
                  <a:lnTo>
                    <a:pt x="427434" y="1271391"/>
                  </a:lnTo>
                  <a:lnTo>
                    <a:pt x="455898" y="1293415"/>
                  </a:lnTo>
                  <a:lnTo>
                    <a:pt x="489076" y="1307320"/>
                  </a:lnTo>
                  <a:lnTo>
                    <a:pt x="525589" y="1312164"/>
                  </a:lnTo>
                  <a:lnTo>
                    <a:pt x="973169" y="1312164"/>
                  </a:lnTo>
                  <a:lnTo>
                    <a:pt x="1203007" y="1312164"/>
                  </a:lnTo>
                  <a:lnTo>
                    <a:pt x="1287684" y="1312164"/>
                  </a:lnTo>
                  <a:lnTo>
                    <a:pt x="1299781" y="1312164"/>
                  </a:lnTo>
                  <a:lnTo>
                    <a:pt x="1335516" y="1307320"/>
                  </a:lnTo>
                  <a:lnTo>
                    <a:pt x="1396936" y="1271391"/>
                  </a:lnTo>
                  <a:lnTo>
                    <a:pt x="1642830" y="856061"/>
                  </a:lnTo>
                  <a:lnTo>
                    <a:pt x="1758013" y="657780"/>
                  </a:lnTo>
                  <a:lnTo>
                    <a:pt x="1800449" y="584729"/>
                  </a:lnTo>
                  <a:lnTo>
                    <a:pt x="1806511" y="574294"/>
                  </a:lnTo>
                  <a:lnTo>
                    <a:pt x="1820656" y="541226"/>
                  </a:lnTo>
                  <a:lnTo>
                    <a:pt x="1825371" y="505968"/>
                  </a:lnTo>
                  <a:lnTo>
                    <a:pt x="1820656" y="470709"/>
                  </a:lnTo>
                  <a:lnTo>
                    <a:pt x="1806511" y="437641"/>
                  </a:lnTo>
                  <a:lnTo>
                    <a:pt x="1582207" y="51516"/>
                  </a:lnTo>
                  <a:lnTo>
                    <a:pt x="1552281" y="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44528" y="6251447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32"/>
                  </a:lnTo>
                  <a:lnTo>
                    <a:pt x="0" y="17056"/>
                  </a:lnTo>
                  <a:lnTo>
                    <a:pt x="0" y="452602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02"/>
                  </a:lnTo>
                  <a:lnTo>
                    <a:pt x="231648" y="7632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2440" y="820564"/>
              <a:ext cx="909955" cy="991869"/>
            </a:xfrm>
            <a:custGeom>
              <a:avLst/>
              <a:gdLst/>
              <a:ahLst/>
              <a:cxnLst/>
              <a:rect l="l" t="t" r="r" b="b"/>
              <a:pathLst>
                <a:path w="909954" h="991869">
                  <a:moveTo>
                    <a:pt x="362854" y="0"/>
                  </a:moveTo>
                  <a:lnTo>
                    <a:pt x="324433" y="13450"/>
                  </a:lnTo>
                  <a:lnTo>
                    <a:pt x="19163" y="360027"/>
                  </a:lnTo>
                  <a:lnTo>
                    <a:pt x="1208" y="396269"/>
                  </a:lnTo>
                  <a:lnTo>
                    <a:pt x="0" y="416552"/>
                  </a:lnTo>
                  <a:lnTo>
                    <a:pt x="4304" y="436608"/>
                  </a:lnTo>
                  <a:lnTo>
                    <a:pt x="148068" y="853422"/>
                  </a:lnTo>
                  <a:lnTo>
                    <a:pt x="170991" y="887743"/>
                  </a:lnTo>
                  <a:lnTo>
                    <a:pt x="208012" y="905873"/>
                  </a:lnTo>
                  <a:lnTo>
                    <a:pt x="642225" y="990201"/>
                  </a:lnTo>
                  <a:lnTo>
                    <a:pt x="662834" y="991397"/>
                  </a:lnTo>
                  <a:lnTo>
                    <a:pt x="682896" y="987200"/>
                  </a:lnTo>
                  <a:lnTo>
                    <a:pt x="701196" y="977931"/>
                  </a:lnTo>
                  <a:lnTo>
                    <a:pt x="716520" y="963912"/>
                  </a:lnTo>
                  <a:lnTo>
                    <a:pt x="909560" y="743017"/>
                  </a:lnTo>
                  <a:lnTo>
                    <a:pt x="909560" y="231532"/>
                  </a:lnTo>
                  <a:lnTo>
                    <a:pt x="877048" y="137904"/>
                  </a:lnTo>
                  <a:lnTo>
                    <a:pt x="854632" y="103661"/>
                  </a:lnTo>
                  <a:lnTo>
                    <a:pt x="818120" y="85707"/>
                  </a:lnTo>
                  <a:lnTo>
                    <a:pt x="383780" y="1252"/>
                  </a:lnTo>
                  <a:lnTo>
                    <a:pt x="36285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82440" y="820564"/>
              <a:ext cx="909955" cy="991869"/>
            </a:xfrm>
            <a:custGeom>
              <a:avLst/>
              <a:gdLst/>
              <a:ahLst/>
              <a:cxnLst/>
              <a:rect l="l" t="t" r="r" b="b"/>
              <a:pathLst>
                <a:path w="909954" h="991869">
                  <a:moveTo>
                    <a:pt x="818120" y="85707"/>
                  </a:moveTo>
                  <a:lnTo>
                    <a:pt x="567017" y="36881"/>
                  </a:lnTo>
                  <a:lnTo>
                    <a:pt x="438072" y="11809"/>
                  </a:lnTo>
                  <a:lnTo>
                    <a:pt x="390566" y="2571"/>
                  </a:lnTo>
                  <a:lnTo>
                    <a:pt x="383780" y="1252"/>
                  </a:lnTo>
                  <a:lnTo>
                    <a:pt x="362854" y="0"/>
                  </a:lnTo>
                  <a:lnTo>
                    <a:pt x="342774" y="4189"/>
                  </a:lnTo>
                  <a:lnTo>
                    <a:pt x="324433" y="13450"/>
                  </a:lnTo>
                  <a:lnTo>
                    <a:pt x="308723" y="27414"/>
                  </a:lnTo>
                  <a:lnTo>
                    <a:pt x="141321" y="219706"/>
                  </a:lnTo>
                  <a:lnTo>
                    <a:pt x="55358" y="318450"/>
                  </a:lnTo>
                  <a:lnTo>
                    <a:pt x="23687" y="354830"/>
                  </a:lnTo>
                  <a:lnTo>
                    <a:pt x="1208" y="396269"/>
                  </a:lnTo>
                  <a:lnTo>
                    <a:pt x="0" y="416552"/>
                  </a:lnTo>
                  <a:lnTo>
                    <a:pt x="4304" y="436608"/>
                  </a:lnTo>
                  <a:lnTo>
                    <a:pt x="87417" y="677578"/>
                  </a:lnTo>
                  <a:lnTo>
                    <a:pt x="130097" y="801320"/>
                  </a:lnTo>
                  <a:lnTo>
                    <a:pt x="145821" y="846909"/>
                  </a:lnTo>
                  <a:lnTo>
                    <a:pt x="170991" y="887743"/>
                  </a:lnTo>
                  <a:lnTo>
                    <a:pt x="208012" y="905873"/>
                  </a:lnTo>
                  <a:lnTo>
                    <a:pt x="459041" y="954625"/>
                  </a:lnTo>
                  <a:lnTo>
                    <a:pt x="587948" y="979660"/>
                  </a:lnTo>
                  <a:lnTo>
                    <a:pt x="635440" y="988883"/>
                  </a:lnTo>
                  <a:lnTo>
                    <a:pt x="662834" y="991397"/>
                  </a:lnTo>
                  <a:lnTo>
                    <a:pt x="682896" y="987200"/>
                  </a:lnTo>
                  <a:lnTo>
                    <a:pt x="701196" y="977931"/>
                  </a:lnTo>
                  <a:lnTo>
                    <a:pt x="716520" y="963912"/>
                  </a:lnTo>
                  <a:lnTo>
                    <a:pt x="884435" y="771767"/>
                  </a:lnTo>
                  <a:lnTo>
                    <a:pt x="909560" y="743017"/>
                  </a:lnTo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8810" y="874522"/>
              <a:ext cx="154940" cy="209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8704" y="6275832"/>
              <a:ext cx="463296" cy="4023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28704" y="6275832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28"/>
                  </a:moveTo>
                  <a:lnTo>
                    <a:pt x="3010" y="23408"/>
                  </a:lnTo>
                  <a:lnTo>
                    <a:pt x="11223" y="11225"/>
                  </a:lnTo>
                  <a:lnTo>
                    <a:pt x="23413" y="3011"/>
                  </a:lnTo>
                  <a:lnTo>
                    <a:pt x="38353" y="0"/>
                  </a:lnTo>
                  <a:lnTo>
                    <a:pt x="424942" y="0"/>
                  </a:lnTo>
                  <a:lnTo>
                    <a:pt x="439882" y="3011"/>
                  </a:lnTo>
                  <a:lnTo>
                    <a:pt x="452072" y="11225"/>
                  </a:lnTo>
                  <a:lnTo>
                    <a:pt x="460285" y="23408"/>
                  </a:lnTo>
                  <a:lnTo>
                    <a:pt x="463296" y="38328"/>
                  </a:lnTo>
                  <a:lnTo>
                    <a:pt x="463296" y="364007"/>
                  </a:lnTo>
                  <a:lnTo>
                    <a:pt x="460285" y="378927"/>
                  </a:lnTo>
                  <a:lnTo>
                    <a:pt x="452072" y="391110"/>
                  </a:lnTo>
                  <a:lnTo>
                    <a:pt x="439882" y="399324"/>
                  </a:lnTo>
                  <a:lnTo>
                    <a:pt x="424942" y="402336"/>
                  </a:lnTo>
                  <a:lnTo>
                    <a:pt x="38353" y="402336"/>
                  </a:lnTo>
                  <a:lnTo>
                    <a:pt x="23413" y="399324"/>
                  </a:lnTo>
                  <a:lnTo>
                    <a:pt x="11223" y="391110"/>
                  </a:lnTo>
                  <a:lnTo>
                    <a:pt x="3010" y="378927"/>
                  </a:lnTo>
                  <a:lnTo>
                    <a:pt x="0" y="364007"/>
                  </a:lnTo>
                  <a:lnTo>
                    <a:pt x="0" y="38328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12345" y="637011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63" y="4804239"/>
            <a:ext cx="6254750" cy="1911985"/>
            <a:chOff x="-63" y="4804239"/>
            <a:chExt cx="6254750" cy="1911985"/>
          </a:xfrm>
        </p:grpSpPr>
        <p:sp>
          <p:nvSpPr>
            <p:cNvPr id="12" name="object 12"/>
            <p:cNvSpPr/>
            <p:nvPr/>
          </p:nvSpPr>
          <p:spPr>
            <a:xfrm>
              <a:off x="1769344" y="4835989"/>
              <a:ext cx="1790064" cy="1848485"/>
            </a:xfrm>
            <a:custGeom>
              <a:avLst/>
              <a:gdLst/>
              <a:ahLst/>
              <a:cxnLst/>
              <a:rect l="l" t="t" r="r" b="b"/>
              <a:pathLst>
                <a:path w="1790064" h="1848484">
                  <a:moveTo>
                    <a:pt x="995572" y="7536"/>
                  </a:moveTo>
                  <a:lnTo>
                    <a:pt x="560401" y="160547"/>
                  </a:lnTo>
                  <a:lnTo>
                    <a:pt x="336934" y="239121"/>
                  </a:lnTo>
                  <a:lnTo>
                    <a:pt x="254605" y="268069"/>
                  </a:lnTo>
                  <a:lnTo>
                    <a:pt x="209008" y="289357"/>
                  </a:lnTo>
                  <a:lnTo>
                    <a:pt x="161387" y="345285"/>
                  </a:lnTo>
                  <a:lnTo>
                    <a:pt x="64529" y="833201"/>
                  </a:lnTo>
                  <a:lnTo>
                    <a:pt x="20831" y="1065260"/>
                  </a:lnTo>
                  <a:lnTo>
                    <a:pt x="4732" y="1150756"/>
                  </a:lnTo>
                  <a:lnTo>
                    <a:pt x="2432" y="1162969"/>
                  </a:lnTo>
                  <a:lnTo>
                    <a:pt x="0" y="1199931"/>
                  </a:lnTo>
                  <a:lnTo>
                    <a:pt x="7449" y="1235809"/>
                  </a:lnTo>
                  <a:lnTo>
                    <a:pt x="24042" y="1268474"/>
                  </a:lnTo>
                  <a:lnTo>
                    <a:pt x="49041" y="1295799"/>
                  </a:lnTo>
                  <a:lnTo>
                    <a:pt x="398236" y="1595022"/>
                  </a:lnTo>
                  <a:lnTo>
                    <a:pt x="577552" y="1748678"/>
                  </a:lnTo>
                  <a:lnTo>
                    <a:pt x="643616" y="1805287"/>
                  </a:lnTo>
                  <a:lnTo>
                    <a:pt x="684724" y="1834136"/>
                  </a:lnTo>
                  <a:lnTo>
                    <a:pt x="756923" y="1848009"/>
                  </a:lnTo>
                  <a:lnTo>
                    <a:pt x="794023" y="1840260"/>
                  </a:lnTo>
                  <a:lnTo>
                    <a:pt x="1229268" y="1687271"/>
                  </a:lnTo>
                  <a:lnTo>
                    <a:pt x="1452772" y="1608709"/>
                  </a:lnTo>
                  <a:lnTo>
                    <a:pt x="1535116" y="1579765"/>
                  </a:lnTo>
                  <a:lnTo>
                    <a:pt x="1579937" y="1558715"/>
                  </a:lnTo>
                  <a:lnTo>
                    <a:pt x="1627336" y="1502796"/>
                  </a:lnTo>
                  <a:lnTo>
                    <a:pt x="1724370" y="1014809"/>
                  </a:lnTo>
                  <a:lnTo>
                    <a:pt x="1768558" y="782600"/>
                  </a:lnTo>
                  <a:lnTo>
                    <a:pt x="1784838" y="697049"/>
                  </a:lnTo>
                  <a:lnTo>
                    <a:pt x="1787163" y="684827"/>
                  </a:lnTo>
                  <a:lnTo>
                    <a:pt x="1789596" y="647819"/>
                  </a:lnTo>
                  <a:lnTo>
                    <a:pt x="1765554" y="579278"/>
                  </a:lnTo>
                  <a:lnTo>
                    <a:pt x="1390479" y="253085"/>
                  </a:lnTo>
                  <a:lnTo>
                    <a:pt x="1210710" y="99595"/>
                  </a:lnTo>
                  <a:lnTo>
                    <a:pt x="1144480" y="43047"/>
                  </a:lnTo>
                  <a:lnTo>
                    <a:pt x="1135018" y="34968"/>
                  </a:lnTo>
                  <a:lnTo>
                    <a:pt x="1103997" y="13930"/>
                  </a:lnTo>
                  <a:lnTo>
                    <a:pt x="1068867" y="2202"/>
                  </a:lnTo>
                  <a:lnTo>
                    <a:pt x="1031952" y="0"/>
                  </a:lnTo>
                  <a:lnTo>
                    <a:pt x="995572" y="7536"/>
                  </a:lnTo>
                  <a:close/>
                </a:path>
              </a:pathLst>
            </a:custGeom>
            <a:ln w="63499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" y="5423915"/>
              <a:ext cx="615696" cy="12557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24" y="5423915"/>
              <a:ext cx="615950" cy="1256030"/>
            </a:xfrm>
            <a:custGeom>
              <a:avLst/>
              <a:gdLst/>
              <a:ahLst/>
              <a:cxnLst/>
              <a:rect l="l" t="t" r="r" b="b"/>
              <a:pathLst>
                <a:path w="615950" h="1256029">
                  <a:moveTo>
                    <a:pt x="0" y="0"/>
                  </a:moveTo>
                  <a:lnTo>
                    <a:pt x="574357" y="0"/>
                  </a:lnTo>
                  <a:lnTo>
                    <a:pt x="590449" y="4502"/>
                  </a:lnTo>
                  <a:lnTo>
                    <a:pt x="603589" y="16779"/>
                  </a:lnTo>
                  <a:lnTo>
                    <a:pt x="612447" y="34986"/>
                  </a:lnTo>
                  <a:lnTo>
                    <a:pt x="615696" y="57277"/>
                  </a:lnTo>
                  <a:lnTo>
                    <a:pt x="615696" y="1198511"/>
                  </a:lnTo>
                  <a:lnTo>
                    <a:pt x="612447" y="1220800"/>
                  </a:lnTo>
                  <a:lnTo>
                    <a:pt x="603589" y="1239002"/>
                  </a:lnTo>
                  <a:lnTo>
                    <a:pt x="590449" y="1251275"/>
                  </a:lnTo>
                  <a:lnTo>
                    <a:pt x="574357" y="1255776"/>
                  </a:lnTo>
                  <a:lnTo>
                    <a:pt x="0" y="12557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1292" y="5469635"/>
              <a:ext cx="186055" cy="268605"/>
            </a:xfrm>
            <a:custGeom>
              <a:avLst/>
              <a:gdLst/>
              <a:ahLst/>
              <a:cxnLst/>
              <a:rect l="l" t="t" r="r" b="b"/>
              <a:pathLst>
                <a:path w="186054" h="268604">
                  <a:moveTo>
                    <a:pt x="185928" y="0"/>
                  </a:moveTo>
                  <a:lnTo>
                    <a:pt x="0" y="268223"/>
                  </a:lnTo>
                  <a:lnTo>
                    <a:pt x="185928" y="268223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292" y="5469635"/>
              <a:ext cx="186055" cy="268605"/>
            </a:xfrm>
            <a:custGeom>
              <a:avLst/>
              <a:gdLst/>
              <a:ahLst/>
              <a:cxnLst/>
              <a:rect l="l" t="t" r="r" b="b"/>
              <a:pathLst>
                <a:path w="186054" h="268604">
                  <a:moveTo>
                    <a:pt x="185928" y="0"/>
                  </a:moveTo>
                  <a:lnTo>
                    <a:pt x="0" y="268223"/>
                  </a:lnTo>
                  <a:lnTo>
                    <a:pt x="185928" y="268223"/>
                  </a:lnTo>
                  <a:lnTo>
                    <a:pt x="185928" y="0"/>
                  </a:lnTo>
                  <a:close/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464" y="6394640"/>
              <a:ext cx="204343" cy="24701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764" y="5722619"/>
              <a:ext cx="5852160" cy="65836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7764" y="5722619"/>
              <a:ext cx="5852160" cy="658495"/>
            </a:xfrm>
            <a:custGeom>
              <a:avLst/>
              <a:gdLst/>
              <a:ahLst/>
              <a:cxnLst/>
              <a:rect l="l" t="t" r="r" b="b"/>
              <a:pathLst>
                <a:path w="5852160" h="658495">
                  <a:moveTo>
                    <a:pt x="0" y="66395"/>
                  </a:moveTo>
                  <a:lnTo>
                    <a:pt x="5218" y="40553"/>
                  </a:lnTo>
                  <a:lnTo>
                    <a:pt x="19448" y="19448"/>
                  </a:lnTo>
                  <a:lnTo>
                    <a:pt x="40553" y="5218"/>
                  </a:lnTo>
                  <a:lnTo>
                    <a:pt x="66395" y="0"/>
                  </a:lnTo>
                  <a:lnTo>
                    <a:pt x="5785739" y="0"/>
                  </a:lnTo>
                  <a:lnTo>
                    <a:pt x="5811601" y="5218"/>
                  </a:lnTo>
                  <a:lnTo>
                    <a:pt x="5832713" y="19448"/>
                  </a:lnTo>
                  <a:lnTo>
                    <a:pt x="5846943" y="40553"/>
                  </a:lnTo>
                  <a:lnTo>
                    <a:pt x="5852160" y="66395"/>
                  </a:lnTo>
                  <a:lnTo>
                    <a:pt x="5852160" y="591972"/>
                  </a:lnTo>
                  <a:lnTo>
                    <a:pt x="5846943" y="617814"/>
                  </a:lnTo>
                  <a:lnTo>
                    <a:pt x="5832713" y="638919"/>
                  </a:lnTo>
                  <a:lnTo>
                    <a:pt x="5811601" y="653149"/>
                  </a:lnTo>
                  <a:lnTo>
                    <a:pt x="5785739" y="658367"/>
                  </a:lnTo>
                  <a:lnTo>
                    <a:pt x="66395" y="658367"/>
                  </a:lnTo>
                  <a:lnTo>
                    <a:pt x="40553" y="653149"/>
                  </a:lnTo>
                  <a:lnTo>
                    <a:pt x="19448" y="638919"/>
                  </a:lnTo>
                  <a:lnTo>
                    <a:pt x="5218" y="617814"/>
                  </a:lnTo>
                  <a:lnTo>
                    <a:pt x="0" y="591972"/>
                  </a:lnTo>
                  <a:lnTo>
                    <a:pt x="0" y="66395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92783" y="5815685"/>
            <a:ext cx="4258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39289" algn="l"/>
              </a:tabLst>
            </a:pPr>
            <a:r>
              <a:rPr sz="3200" b="1" spc="-10" dirty="0">
                <a:solidFill>
                  <a:srgbClr val="F1F1F1"/>
                </a:solidFill>
                <a:latin typeface="Corbel"/>
                <a:cs typeface="Corbel"/>
              </a:rPr>
              <a:t>ÁRBOLES</a:t>
            </a:r>
            <a:r>
              <a:rPr sz="3200" b="1" dirty="0">
                <a:solidFill>
                  <a:srgbClr val="F1F1F1"/>
                </a:solidFill>
                <a:latin typeface="Corbel"/>
                <a:cs typeface="Corbel"/>
              </a:rPr>
              <a:t>	</a:t>
            </a:r>
            <a:r>
              <a:rPr sz="2400" spc="-10" dirty="0">
                <a:solidFill>
                  <a:srgbClr val="F1F1F1"/>
                </a:solidFill>
                <a:latin typeface="Corbel"/>
                <a:cs typeface="Corbel"/>
              </a:rPr>
              <a:t>(TÉRMINOLOGÍA)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4744" y="1109472"/>
            <a:ext cx="6382511" cy="4255008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05327" y="509016"/>
            <a:ext cx="6181725" cy="399415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2000" b="0" spc="80" dirty="0">
                <a:solidFill>
                  <a:srgbClr val="FFC000"/>
                </a:solidFill>
                <a:latin typeface="Cambria"/>
                <a:cs typeface="Cambria"/>
              </a:rPr>
              <a:t>Peso</a:t>
            </a:r>
            <a:r>
              <a:rPr sz="2000" b="0" spc="35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b="0" spc="75" dirty="0">
                <a:solidFill>
                  <a:srgbClr val="FFC000"/>
                </a:solidFill>
                <a:latin typeface="Cambria"/>
                <a:cs typeface="Cambria"/>
              </a:rPr>
              <a:t>=</a:t>
            </a:r>
            <a:r>
              <a:rPr sz="2000" b="0" spc="3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b="0" dirty="0">
                <a:solidFill>
                  <a:srgbClr val="FFFFFF"/>
                </a:solidFill>
                <a:latin typeface="Cambria"/>
                <a:cs typeface="Cambria"/>
              </a:rPr>
              <a:t>peso(hijo1)</a:t>
            </a:r>
            <a:r>
              <a:rPr sz="2000" b="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0" spc="75" dirty="0">
                <a:solidFill>
                  <a:srgbClr val="FFFFFF"/>
                </a:solidFill>
                <a:latin typeface="Cambria"/>
                <a:cs typeface="Cambria"/>
              </a:rPr>
              <a:t>+</a:t>
            </a:r>
            <a:r>
              <a:rPr sz="2000" b="0" spc="3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0" dirty="0">
                <a:solidFill>
                  <a:srgbClr val="FFFFFF"/>
                </a:solidFill>
                <a:latin typeface="Cambria"/>
                <a:cs typeface="Cambria"/>
              </a:rPr>
              <a:t>peso(hijo2)</a:t>
            </a:r>
            <a:r>
              <a:rPr sz="2000" b="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0" spc="75" dirty="0">
                <a:solidFill>
                  <a:srgbClr val="FFFFFF"/>
                </a:solidFill>
                <a:latin typeface="Cambria"/>
                <a:cs typeface="Cambria"/>
              </a:rPr>
              <a:t>+</a:t>
            </a:r>
            <a:r>
              <a:rPr sz="2000" b="0" spc="3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0" spc="45" dirty="0">
                <a:solidFill>
                  <a:srgbClr val="FFFFFF"/>
                </a:solidFill>
                <a:latin typeface="Cambria"/>
                <a:cs typeface="Cambria"/>
              </a:rPr>
              <a:t>peso(hijoN)+</a:t>
            </a:r>
            <a:r>
              <a:rPr sz="2000" b="0" spc="4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0" spc="7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3223" y="1965960"/>
            <a:ext cx="5407152" cy="331927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725529" y="6251447"/>
            <a:ext cx="469900" cy="460375"/>
            <a:chOff x="11725529" y="6251447"/>
            <a:chExt cx="469900" cy="460375"/>
          </a:xfrm>
        </p:grpSpPr>
        <p:sp>
          <p:nvSpPr>
            <p:cNvPr id="4" name="object 4"/>
            <p:cNvSpPr/>
            <p:nvPr/>
          </p:nvSpPr>
          <p:spPr>
            <a:xfrm>
              <a:off x="11844528" y="6251447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7" y="0"/>
                  </a:moveTo>
                  <a:lnTo>
                    <a:pt x="7620" y="0"/>
                  </a:lnTo>
                  <a:lnTo>
                    <a:pt x="0" y="7632"/>
                  </a:lnTo>
                  <a:lnTo>
                    <a:pt x="0" y="17056"/>
                  </a:lnTo>
                  <a:lnTo>
                    <a:pt x="0" y="452602"/>
                  </a:lnTo>
                  <a:lnTo>
                    <a:pt x="7620" y="460247"/>
                  </a:lnTo>
                  <a:lnTo>
                    <a:pt x="224027" y="460247"/>
                  </a:lnTo>
                  <a:lnTo>
                    <a:pt x="231648" y="452602"/>
                  </a:lnTo>
                  <a:lnTo>
                    <a:pt x="231648" y="7632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28704" y="6275831"/>
              <a:ext cx="463296" cy="4023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728704" y="6275831"/>
              <a:ext cx="463550" cy="402590"/>
            </a:xfrm>
            <a:custGeom>
              <a:avLst/>
              <a:gdLst/>
              <a:ahLst/>
              <a:cxnLst/>
              <a:rect l="l" t="t" r="r" b="b"/>
              <a:pathLst>
                <a:path w="463550" h="402590">
                  <a:moveTo>
                    <a:pt x="0" y="38328"/>
                  </a:moveTo>
                  <a:lnTo>
                    <a:pt x="3010" y="23408"/>
                  </a:lnTo>
                  <a:lnTo>
                    <a:pt x="11223" y="11225"/>
                  </a:lnTo>
                  <a:lnTo>
                    <a:pt x="23413" y="3011"/>
                  </a:lnTo>
                  <a:lnTo>
                    <a:pt x="38353" y="0"/>
                  </a:lnTo>
                  <a:lnTo>
                    <a:pt x="424942" y="0"/>
                  </a:lnTo>
                  <a:lnTo>
                    <a:pt x="439882" y="3011"/>
                  </a:lnTo>
                  <a:lnTo>
                    <a:pt x="452072" y="11225"/>
                  </a:lnTo>
                  <a:lnTo>
                    <a:pt x="460285" y="23408"/>
                  </a:lnTo>
                  <a:lnTo>
                    <a:pt x="463296" y="38328"/>
                  </a:lnTo>
                  <a:lnTo>
                    <a:pt x="463296" y="364007"/>
                  </a:lnTo>
                  <a:lnTo>
                    <a:pt x="460285" y="378927"/>
                  </a:lnTo>
                  <a:lnTo>
                    <a:pt x="452072" y="391110"/>
                  </a:lnTo>
                  <a:lnTo>
                    <a:pt x="439882" y="399324"/>
                  </a:lnTo>
                  <a:lnTo>
                    <a:pt x="424942" y="402336"/>
                  </a:lnTo>
                  <a:lnTo>
                    <a:pt x="38353" y="402336"/>
                  </a:lnTo>
                  <a:lnTo>
                    <a:pt x="23413" y="399324"/>
                  </a:lnTo>
                  <a:lnTo>
                    <a:pt x="11223" y="391110"/>
                  </a:lnTo>
                  <a:lnTo>
                    <a:pt x="3010" y="378927"/>
                  </a:lnTo>
                  <a:lnTo>
                    <a:pt x="0" y="364007"/>
                  </a:lnTo>
                  <a:lnTo>
                    <a:pt x="0" y="38328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5045" y="6370116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68249" y="100520"/>
            <a:ext cx="5627370" cy="1167765"/>
            <a:chOff x="6568249" y="100520"/>
            <a:chExt cx="5627370" cy="11677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0020" y="102107"/>
              <a:ext cx="603503" cy="11643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590020" y="102107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4" h="1164590">
                  <a:moveTo>
                    <a:pt x="603503" y="1164336"/>
                  </a:moveTo>
                  <a:lnTo>
                    <a:pt x="40512" y="1164336"/>
                  </a:lnTo>
                  <a:lnTo>
                    <a:pt x="24753" y="1160166"/>
                  </a:lnTo>
                  <a:lnTo>
                    <a:pt x="11874" y="1148794"/>
                  </a:lnTo>
                  <a:lnTo>
                    <a:pt x="3186" y="1131921"/>
                  </a:lnTo>
                  <a:lnTo>
                    <a:pt x="0" y="1111250"/>
                  </a:lnTo>
                  <a:lnTo>
                    <a:pt x="0" y="53086"/>
                  </a:lnTo>
                  <a:lnTo>
                    <a:pt x="3186" y="32414"/>
                  </a:lnTo>
                  <a:lnTo>
                    <a:pt x="11874" y="15541"/>
                  </a:lnTo>
                  <a:lnTo>
                    <a:pt x="24753" y="4169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4336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8432" y="972248"/>
              <a:ext cx="183006" cy="2531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8432" y="137096"/>
              <a:ext cx="201295" cy="2287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3011" y="330707"/>
              <a:ext cx="5215128" cy="6583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73011" y="330707"/>
              <a:ext cx="5215255" cy="658495"/>
            </a:xfrm>
            <a:custGeom>
              <a:avLst/>
              <a:gdLst/>
              <a:ahLst/>
              <a:cxnLst/>
              <a:rect l="l" t="t" r="r" b="b"/>
              <a:pathLst>
                <a:path w="5215255" h="658494">
                  <a:moveTo>
                    <a:pt x="0" y="66421"/>
                  </a:moveTo>
                  <a:lnTo>
                    <a:pt x="5216" y="40558"/>
                  </a:lnTo>
                  <a:lnTo>
                    <a:pt x="19446" y="19446"/>
                  </a:lnTo>
                  <a:lnTo>
                    <a:pt x="40558" y="5216"/>
                  </a:lnTo>
                  <a:lnTo>
                    <a:pt x="66421" y="0"/>
                  </a:lnTo>
                  <a:lnTo>
                    <a:pt x="5148707" y="0"/>
                  </a:lnTo>
                  <a:lnTo>
                    <a:pt x="5174569" y="5216"/>
                  </a:lnTo>
                  <a:lnTo>
                    <a:pt x="5195681" y="19446"/>
                  </a:lnTo>
                  <a:lnTo>
                    <a:pt x="5209911" y="40558"/>
                  </a:lnTo>
                  <a:lnTo>
                    <a:pt x="5215128" y="66421"/>
                  </a:lnTo>
                  <a:lnTo>
                    <a:pt x="5215128" y="591947"/>
                  </a:lnTo>
                  <a:lnTo>
                    <a:pt x="5209911" y="617809"/>
                  </a:lnTo>
                  <a:lnTo>
                    <a:pt x="5195681" y="638921"/>
                  </a:lnTo>
                  <a:lnTo>
                    <a:pt x="5174569" y="653151"/>
                  </a:lnTo>
                  <a:lnTo>
                    <a:pt x="5148707" y="658368"/>
                  </a:lnTo>
                  <a:lnTo>
                    <a:pt x="66421" y="658368"/>
                  </a:lnTo>
                  <a:lnTo>
                    <a:pt x="40558" y="653151"/>
                  </a:lnTo>
                  <a:lnTo>
                    <a:pt x="19446" y="638921"/>
                  </a:lnTo>
                  <a:lnTo>
                    <a:pt x="5216" y="617809"/>
                  </a:lnTo>
                  <a:lnTo>
                    <a:pt x="0" y="591947"/>
                  </a:lnTo>
                  <a:lnTo>
                    <a:pt x="0" y="66421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98120" y="813816"/>
            <a:ext cx="5969635" cy="4585970"/>
            <a:chOff x="198120" y="813816"/>
            <a:chExt cx="5969635" cy="4585970"/>
          </a:xfrm>
        </p:grpSpPr>
        <p:sp>
          <p:nvSpPr>
            <p:cNvPr id="16" name="object 16"/>
            <p:cNvSpPr/>
            <p:nvPr/>
          </p:nvSpPr>
          <p:spPr>
            <a:xfrm>
              <a:off x="2602771" y="3573222"/>
              <a:ext cx="1809114" cy="1706880"/>
            </a:xfrm>
            <a:custGeom>
              <a:avLst/>
              <a:gdLst/>
              <a:ahLst/>
              <a:cxnLst/>
              <a:rect l="l" t="t" r="r" b="b"/>
              <a:pathLst>
                <a:path w="1809114" h="1706879">
                  <a:moveTo>
                    <a:pt x="1175097" y="176"/>
                  </a:moveTo>
                  <a:lnTo>
                    <a:pt x="731629" y="62805"/>
                  </a:lnTo>
                  <a:lnTo>
                    <a:pt x="503902" y="94966"/>
                  </a:lnTo>
                  <a:lnTo>
                    <a:pt x="420002" y="106814"/>
                  </a:lnTo>
                  <a:lnTo>
                    <a:pt x="408017" y="108507"/>
                  </a:lnTo>
                  <a:lnTo>
                    <a:pt x="341707" y="136796"/>
                  </a:lnTo>
                  <a:lnTo>
                    <a:pt x="298543" y="194613"/>
                  </a:lnTo>
                  <a:lnTo>
                    <a:pt x="131361" y="608492"/>
                  </a:lnTo>
                  <a:lnTo>
                    <a:pt x="45511" y="821025"/>
                  </a:lnTo>
                  <a:lnTo>
                    <a:pt x="13882" y="899326"/>
                  </a:lnTo>
                  <a:lnTo>
                    <a:pt x="9364" y="910512"/>
                  </a:lnTo>
                  <a:lnTo>
                    <a:pt x="0" y="945257"/>
                  </a:lnTo>
                  <a:lnTo>
                    <a:pt x="267" y="980822"/>
                  </a:lnTo>
                  <a:lnTo>
                    <a:pt x="9846" y="1015079"/>
                  </a:lnTo>
                  <a:lnTo>
                    <a:pt x="28414" y="1045894"/>
                  </a:lnTo>
                  <a:lnTo>
                    <a:pt x="303672" y="1397291"/>
                  </a:lnTo>
                  <a:lnTo>
                    <a:pt x="445021" y="1577738"/>
                  </a:lnTo>
                  <a:lnTo>
                    <a:pt x="497097" y="1644219"/>
                  </a:lnTo>
                  <a:lnTo>
                    <a:pt x="530790" y="1679503"/>
                  </a:lnTo>
                  <a:lnTo>
                    <a:pt x="596870" y="1706455"/>
                  </a:lnTo>
                  <a:lnTo>
                    <a:pt x="633696" y="1706167"/>
                  </a:lnTo>
                  <a:lnTo>
                    <a:pt x="1077090" y="1643538"/>
                  </a:lnTo>
                  <a:lnTo>
                    <a:pt x="1304780" y="1611377"/>
                  </a:lnTo>
                  <a:lnTo>
                    <a:pt x="1388665" y="1599529"/>
                  </a:lnTo>
                  <a:lnTo>
                    <a:pt x="1435338" y="1588065"/>
                  </a:lnTo>
                  <a:lnTo>
                    <a:pt x="1491142" y="1543901"/>
                  </a:lnTo>
                  <a:lnTo>
                    <a:pt x="1676681" y="1097958"/>
                  </a:lnTo>
                  <a:lnTo>
                    <a:pt x="1763059" y="885350"/>
                  </a:lnTo>
                  <a:lnTo>
                    <a:pt x="1794883" y="807021"/>
                  </a:lnTo>
                  <a:lnTo>
                    <a:pt x="1799429" y="795831"/>
                  </a:lnTo>
                  <a:lnTo>
                    <a:pt x="1808737" y="761087"/>
                  </a:lnTo>
                  <a:lnTo>
                    <a:pt x="1808462" y="725521"/>
                  </a:lnTo>
                  <a:lnTo>
                    <a:pt x="1798875" y="691264"/>
                  </a:lnTo>
                  <a:lnTo>
                    <a:pt x="1780252" y="660449"/>
                  </a:lnTo>
                  <a:lnTo>
                    <a:pt x="1504039" y="309199"/>
                  </a:lnTo>
                  <a:lnTo>
                    <a:pt x="1362200" y="128827"/>
                  </a:lnTo>
                  <a:lnTo>
                    <a:pt x="1309943" y="62374"/>
                  </a:lnTo>
                  <a:lnTo>
                    <a:pt x="1277002" y="26983"/>
                  </a:lnTo>
                  <a:lnTo>
                    <a:pt x="1211145" y="0"/>
                  </a:lnTo>
                  <a:lnTo>
                    <a:pt x="1175097" y="176"/>
                  </a:lnTo>
                  <a:close/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8738" y="4384026"/>
              <a:ext cx="1029969" cy="984250"/>
            </a:xfrm>
            <a:custGeom>
              <a:avLst/>
              <a:gdLst/>
              <a:ahLst/>
              <a:cxnLst/>
              <a:rect l="l" t="t" r="r" b="b"/>
              <a:pathLst>
                <a:path w="1029970" h="984250">
                  <a:moveTo>
                    <a:pt x="676761" y="0"/>
                  </a:moveTo>
                  <a:lnTo>
                    <a:pt x="219936" y="74435"/>
                  </a:lnTo>
                  <a:lnTo>
                    <a:pt x="182582" y="91549"/>
                  </a:lnTo>
                  <a:lnTo>
                    <a:pt x="158849" y="125235"/>
                  </a:lnTo>
                  <a:lnTo>
                    <a:pt x="4798" y="538493"/>
                  </a:lnTo>
                  <a:lnTo>
                    <a:pt x="0" y="558430"/>
                  </a:lnTo>
                  <a:lnTo>
                    <a:pt x="702" y="578737"/>
                  </a:lnTo>
                  <a:lnTo>
                    <a:pt x="17752" y="615455"/>
                  </a:lnTo>
                  <a:lnTo>
                    <a:pt x="299057" y="955053"/>
                  </a:lnTo>
                  <a:lnTo>
                    <a:pt x="332569" y="979072"/>
                  </a:lnTo>
                  <a:lnTo>
                    <a:pt x="352581" y="983753"/>
                  </a:lnTo>
                  <a:lnTo>
                    <a:pt x="373606" y="982993"/>
                  </a:lnTo>
                  <a:lnTo>
                    <a:pt x="809724" y="909333"/>
                  </a:lnTo>
                  <a:lnTo>
                    <a:pt x="846681" y="892173"/>
                  </a:lnTo>
                  <a:lnTo>
                    <a:pt x="869922" y="858533"/>
                  </a:lnTo>
                  <a:lnTo>
                    <a:pt x="1024989" y="445148"/>
                  </a:lnTo>
                  <a:lnTo>
                    <a:pt x="1029785" y="425211"/>
                  </a:lnTo>
                  <a:lnTo>
                    <a:pt x="1029069" y="404905"/>
                  </a:lnTo>
                  <a:lnTo>
                    <a:pt x="1011908" y="368186"/>
                  </a:lnTo>
                  <a:lnTo>
                    <a:pt x="729714" y="28842"/>
                  </a:lnTo>
                  <a:lnTo>
                    <a:pt x="696710" y="4697"/>
                  </a:lnTo>
                  <a:lnTo>
                    <a:pt x="6767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8738" y="4384026"/>
              <a:ext cx="1029969" cy="984250"/>
            </a:xfrm>
            <a:custGeom>
              <a:avLst/>
              <a:gdLst/>
              <a:ahLst/>
              <a:cxnLst/>
              <a:rect l="l" t="t" r="r" b="b"/>
              <a:pathLst>
                <a:path w="1029970" h="984250">
                  <a:moveTo>
                    <a:pt x="656181" y="648"/>
                  </a:moveTo>
                  <a:lnTo>
                    <a:pt x="403977" y="43306"/>
                  </a:lnTo>
                  <a:lnTo>
                    <a:pt x="274466" y="65212"/>
                  </a:lnTo>
                  <a:lnTo>
                    <a:pt x="226752" y="73282"/>
                  </a:lnTo>
                  <a:lnTo>
                    <a:pt x="182582" y="91549"/>
                  </a:lnTo>
                  <a:lnTo>
                    <a:pt x="158849" y="125235"/>
                  </a:lnTo>
                  <a:lnTo>
                    <a:pt x="69788" y="364150"/>
                  </a:lnTo>
                  <a:lnTo>
                    <a:pt x="24054" y="486836"/>
                  </a:lnTo>
                  <a:lnTo>
                    <a:pt x="7205" y="532036"/>
                  </a:lnTo>
                  <a:lnTo>
                    <a:pt x="4798" y="538493"/>
                  </a:lnTo>
                  <a:lnTo>
                    <a:pt x="0" y="558430"/>
                  </a:lnTo>
                  <a:lnTo>
                    <a:pt x="702" y="578737"/>
                  </a:lnTo>
                  <a:lnTo>
                    <a:pt x="6691" y="598162"/>
                  </a:lnTo>
                  <a:lnTo>
                    <a:pt x="17752" y="615455"/>
                  </a:lnTo>
                  <a:lnTo>
                    <a:pt x="180381" y="811785"/>
                  </a:lnTo>
                  <a:lnTo>
                    <a:pt x="263894" y="912604"/>
                  </a:lnTo>
                  <a:lnTo>
                    <a:pt x="294661" y="949747"/>
                  </a:lnTo>
                  <a:lnTo>
                    <a:pt x="299057" y="955053"/>
                  </a:lnTo>
                  <a:lnTo>
                    <a:pt x="314438" y="969367"/>
                  </a:lnTo>
                  <a:lnTo>
                    <a:pt x="332569" y="979072"/>
                  </a:lnTo>
                  <a:lnTo>
                    <a:pt x="352581" y="983753"/>
                  </a:lnTo>
                  <a:lnTo>
                    <a:pt x="373606" y="982993"/>
                  </a:lnTo>
                  <a:lnTo>
                    <a:pt x="625736" y="940409"/>
                  </a:lnTo>
                  <a:lnTo>
                    <a:pt x="755209" y="918541"/>
                  </a:lnTo>
                  <a:lnTo>
                    <a:pt x="802909" y="910484"/>
                  </a:lnTo>
                  <a:lnTo>
                    <a:pt x="809724" y="909333"/>
                  </a:lnTo>
                  <a:lnTo>
                    <a:pt x="829381" y="903164"/>
                  </a:lnTo>
                  <a:lnTo>
                    <a:pt x="860552" y="877062"/>
                  </a:lnTo>
                  <a:lnTo>
                    <a:pt x="959570" y="619545"/>
                  </a:lnTo>
                  <a:lnTo>
                    <a:pt x="1005605" y="496822"/>
                  </a:lnTo>
                  <a:lnTo>
                    <a:pt x="1022566" y="451608"/>
                  </a:lnTo>
                  <a:lnTo>
                    <a:pt x="1024989" y="445148"/>
                  </a:lnTo>
                  <a:lnTo>
                    <a:pt x="1029785" y="425211"/>
                  </a:lnTo>
                  <a:lnTo>
                    <a:pt x="1029069" y="404905"/>
                  </a:lnTo>
                  <a:lnTo>
                    <a:pt x="1011908" y="368186"/>
                  </a:lnTo>
                  <a:lnTo>
                    <a:pt x="848764" y="172003"/>
                  </a:lnTo>
                  <a:lnTo>
                    <a:pt x="764988" y="71260"/>
                  </a:lnTo>
                  <a:lnTo>
                    <a:pt x="734123" y="34145"/>
                  </a:lnTo>
                  <a:lnTo>
                    <a:pt x="696710" y="4697"/>
                  </a:lnTo>
                  <a:lnTo>
                    <a:pt x="676761" y="0"/>
                  </a:lnTo>
                  <a:lnTo>
                    <a:pt x="656181" y="648"/>
                  </a:lnTo>
                  <a:close/>
                </a:path>
              </a:pathLst>
            </a:custGeom>
            <a:ln w="635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50977" y="2195125"/>
              <a:ext cx="2185035" cy="2090420"/>
            </a:xfrm>
            <a:custGeom>
              <a:avLst/>
              <a:gdLst/>
              <a:ahLst/>
              <a:cxnLst/>
              <a:rect l="l" t="t" r="r" b="b"/>
              <a:pathLst>
                <a:path w="2185035" h="2090420">
                  <a:moveTo>
                    <a:pt x="1388991" y="1593"/>
                  </a:moveTo>
                  <a:lnTo>
                    <a:pt x="854039" y="93737"/>
                  </a:lnTo>
                  <a:lnTo>
                    <a:pt x="579334" y="141055"/>
                  </a:lnTo>
                  <a:lnTo>
                    <a:pt x="478127" y="158488"/>
                  </a:lnTo>
                  <a:lnTo>
                    <a:pt x="421104" y="174317"/>
                  </a:lnTo>
                  <a:lnTo>
                    <a:pt x="384325" y="197776"/>
                  </a:lnTo>
                  <a:lnTo>
                    <a:pt x="354834" y="229951"/>
                  </a:lnTo>
                  <a:lnTo>
                    <a:pt x="334129" y="269436"/>
                  </a:lnTo>
                  <a:lnTo>
                    <a:pt x="146756" y="777001"/>
                  </a:lnTo>
                  <a:lnTo>
                    <a:pt x="50538" y="1037643"/>
                  </a:lnTo>
                  <a:lnTo>
                    <a:pt x="15089" y="1133669"/>
                  </a:lnTo>
                  <a:lnTo>
                    <a:pt x="10025" y="1147387"/>
                  </a:lnTo>
                  <a:lnTo>
                    <a:pt x="0" y="1189837"/>
                  </a:lnTo>
                  <a:lnTo>
                    <a:pt x="1643" y="1232953"/>
                  </a:lnTo>
                  <a:lnTo>
                    <a:pt x="14525" y="1274117"/>
                  </a:lnTo>
                  <a:lnTo>
                    <a:pt x="38219" y="1310709"/>
                  </a:lnTo>
                  <a:lnTo>
                    <a:pt x="384623" y="1726277"/>
                  </a:lnTo>
                  <a:lnTo>
                    <a:pt x="562506" y="1939676"/>
                  </a:lnTo>
                  <a:lnTo>
                    <a:pt x="628042" y="2018297"/>
                  </a:lnTo>
                  <a:lnTo>
                    <a:pt x="637405" y="2029529"/>
                  </a:lnTo>
                  <a:lnTo>
                    <a:pt x="670115" y="2059846"/>
                  </a:lnTo>
                  <a:lnTo>
                    <a:pt x="708683" y="2080329"/>
                  </a:lnTo>
                  <a:lnTo>
                    <a:pt x="751205" y="2090144"/>
                  </a:lnTo>
                  <a:lnTo>
                    <a:pt x="795774" y="2088457"/>
                  </a:lnTo>
                  <a:lnTo>
                    <a:pt x="1330725" y="1996239"/>
                  </a:lnTo>
                  <a:lnTo>
                    <a:pt x="1605430" y="1948884"/>
                  </a:lnTo>
                  <a:lnTo>
                    <a:pt x="1706637" y="1931437"/>
                  </a:lnTo>
                  <a:lnTo>
                    <a:pt x="1762752" y="1915844"/>
                  </a:lnTo>
                  <a:lnTo>
                    <a:pt x="1799359" y="1892432"/>
                  </a:lnTo>
                  <a:lnTo>
                    <a:pt x="1828680" y="1860258"/>
                  </a:lnTo>
                  <a:lnTo>
                    <a:pt x="1848477" y="1820868"/>
                  </a:lnTo>
                  <a:lnTo>
                    <a:pt x="2037024" y="1313082"/>
                  </a:lnTo>
                  <a:lnTo>
                    <a:pt x="2133846" y="1052327"/>
                  </a:lnTo>
                  <a:lnTo>
                    <a:pt x="2169517" y="956260"/>
                  </a:lnTo>
                  <a:lnTo>
                    <a:pt x="2174613" y="942536"/>
                  </a:lnTo>
                  <a:lnTo>
                    <a:pt x="2184638" y="900160"/>
                  </a:lnTo>
                  <a:lnTo>
                    <a:pt x="2182995" y="857081"/>
                  </a:lnTo>
                  <a:lnTo>
                    <a:pt x="2170112" y="815931"/>
                  </a:lnTo>
                  <a:lnTo>
                    <a:pt x="2146419" y="779341"/>
                  </a:lnTo>
                  <a:lnTo>
                    <a:pt x="1798839" y="363920"/>
                  </a:lnTo>
                  <a:lnTo>
                    <a:pt x="1620353" y="150596"/>
                  </a:lnTo>
                  <a:lnTo>
                    <a:pt x="1554595" y="72003"/>
                  </a:lnTo>
                  <a:lnTo>
                    <a:pt x="1513399" y="30293"/>
                  </a:lnTo>
                  <a:lnTo>
                    <a:pt x="1475001" y="9800"/>
                  </a:lnTo>
                  <a:lnTo>
                    <a:pt x="1432651" y="0"/>
                  </a:lnTo>
                  <a:lnTo>
                    <a:pt x="1388991" y="1593"/>
                  </a:lnTo>
                  <a:close/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20" y="813816"/>
              <a:ext cx="5647944" cy="309067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051040" y="421386"/>
            <a:ext cx="4258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38655" algn="l"/>
              </a:tabLst>
            </a:pPr>
            <a:r>
              <a:rPr sz="3200" spc="-10" dirty="0"/>
              <a:t>ÁRBOLES</a:t>
            </a:r>
            <a:r>
              <a:rPr sz="3200" dirty="0"/>
              <a:t>	</a:t>
            </a:r>
            <a:r>
              <a:rPr sz="2400" b="0" spc="-10" dirty="0">
                <a:latin typeface="Corbel"/>
                <a:cs typeface="Corbel"/>
              </a:rPr>
              <a:t>(TÉRMINOLOGÍA)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888" y="5876544"/>
            <a:ext cx="11198860" cy="399415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55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0"/>
              </a:spcBef>
            </a:pPr>
            <a:r>
              <a:rPr sz="2000" spc="145" dirty="0">
                <a:solidFill>
                  <a:srgbClr val="FFC000"/>
                </a:solidFill>
                <a:latin typeface="Cambria"/>
                <a:cs typeface="Cambria"/>
              </a:rPr>
              <a:t>Grado</a:t>
            </a:r>
            <a:r>
              <a:rPr sz="2000" spc="25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C000"/>
                </a:solidFill>
                <a:latin typeface="Cambria"/>
                <a:cs typeface="Cambria"/>
              </a:rPr>
              <a:t>=</a:t>
            </a:r>
            <a:r>
              <a:rPr sz="2000" spc="19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max(contarHijos(hijo1),contarHijos(hijo2),</a:t>
            </a:r>
            <a:r>
              <a:rPr sz="2000" spc="3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contarHijos(hijoN),</a:t>
            </a:r>
            <a:r>
              <a:rPr sz="20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contarHijos(this))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733" y="6248653"/>
            <a:ext cx="1162685" cy="641350"/>
            <a:chOff x="302733" y="6248653"/>
            <a:chExt cx="1162685" cy="641350"/>
          </a:xfrm>
        </p:grpSpPr>
        <p:sp>
          <p:nvSpPr>
            <p:cNvPr id="3" name="object 3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316379" y="0"/>
                  </a:lnTo>
                  <a:lnTo>
                    <a:pt x="294429" y="2899"/>
                  </a:lnTo>
                  <a:lnTo>
                    <a:pt x="257336" y="24420"/>
                  </a:lnTo>
                  <a:lnTo>
                    <a:pt x="11325" y="442188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  <a:lnTo>
                    <a:pt x="1056282" y="577592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853982" y="41922"/>
                  </a:lnTo>
                  <a:lnTo>
                    <a:pt x="823901" y="11226"/>
                  </a:lnTo>
                  <a:lnTo>
                    <a:pt x="782494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513021" y="0"/>
                  </a:lnTo>
                  <a:lnTo>
                    <a:pt x="374643" y="0"/>
                  </a:lnTo>
                  <a:lnTo>
                    <a:pt x="323662" y="0"/>
                  </a:lnTo>
                  <a:lnTo>
                    <a:pt x="316379" y="0"/>
                  </a:lnTo>
                  <a:lnTo>
                    <a:pt x="294429" y="2899"/>
                  </a:lnTo>
                  <a:lnTo>
                    <a:pt x="274466" y="11226"/>
                  </a:lnTo>
                  <a:lnTo>
                    <a:pt x="257336" y="24420"/>
                  </a:lnTo>
                  <a:lnTo>
                    <a:pt x="243887" y="41922"/>
                  </a:lnTo>
                  <a:lnTo>
                    <a:pt x="109437" y="273326"/>
                  </a:lnTo>
                  <a:lnTo>
                    <a:pt x="40395" y="392155"/>
                  </a:lnTo>
                  <a:lnTo>
                    <a:pt x="14959" y="435934"/>
                  </a:lnTo>
                  <a:lnTo>
                    <a:pt x="11325" y="442188"/>
                  </a:lnTo>
                  <a:lnTo>
                    <a:pt x="2831" y="461992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</a:path>
                <a:path w="1099185" h="577850">
                  <a:moveTo>
                    <a:pt x="1056282" y="577592"/>
                  </a:moveTo>
                  <a:lnTo>
                    <a:pt x="1058341" y="574063"/>
                  </a:lnTo>
                  <a:lnTo>
                    <a:pt x="1083886" y="530285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1087535" y="442188"/>
                  </a:lnTo>
                  <a:lnTo>
                    <a:pt x="952513" y="210784"/>
                  </a:lnTo>
                  <a:lnTo>
                    <a:pt x="883177" y="91955"/>
                  </a:lnTo>
                  <a:lnTo>
                    <a:pt x="857632" y="48176"/>
                  </a:lnTo>
                  <a:lnTo>
                    <a:pt x="823901" y="11226"/>
                  </a:lnTo>
                  <a:lnTo>
                    <a:pt x="803999" y="2899"/>
                  </a:lnTo>
                  <a:lnTo>
                    <a:pt x="782494" y="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749913" y="935736"/>
            <a:ext cx="445770" cy="460375"/>
            <a:chOff x="11749913" y="935736"/>
            <a:chExt cx="445770" cy="460375"/>
          </a:xfrm>
        </p:grpSpPr>
        <p:sp>
          <p:nvSpPr>
            <p:cNvPr id="6" name="object 6"/>
            <p:cNvSpPr/>
            <p:nvPr/>
          </p:nvSpPr>
          <p:spPr>
            <a:xfrm>
              <a:off x="11868912" y="935736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8" y="0"/>
                  </a:moveTo>
                  <a:lnTo>
                    <a:pt x="7620" y="0"/>
                  </a:lnTo>
                  <a:lnTo>
                    <a:pt x="0" y="7619"/>
                  </a:lnTo>
                  <a:lnTo>
                    <a:pt x="0" y="17017"/>
                  </a:lnTo>
                  <a:lnTo>
                    <a:pt x="0" y="452627"/>
                  </a:lnTo>
                  <a:lnTo>
                    <a:pt x="7620" y="460248"/>
                  </a:lnTo>
                  <a:lnTo>
                    <a:pt x="224028" y="460248"/>
                  </a:lnTo>
                  <a:lnTo>
                    <a:pt x="231648" y="452627"/>
                  </a:lnTo>
                  <a:lnTo>
                    <a:pt x="231648" y="7619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088" y="960120"/>
              <a:ext cx="438911" cy="4023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53088" y="960120"/>
              <a:ext cx="439420" cy="402590"/>
            </a:xfrm>
            <a:custGeom>
              <a:avLst/>
              <a:gdLst/>
              <a:ahLst/>
              <a:cxnLst/>
              <a:rect l="l" t="t" r="r" b="b"/>
              <a:pathLst>
                <a:path w="439420" h="402590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424941" y="0"/>
                  </a:lnTo>
                  <a:lnTo>
                    <a:pt x="438911" y="2814"/>
                  </a:lnTo>
                </a:path>
                <a:path w="439420" h="402590">
                  <a:moveTo>
                    <a:pt x="438911" y="399521"/>
                  </a:moveTo>
                  <a:lnTo>
                    <a:pt x="424941" y="402335"/>
                  </a:lnTo>
                  <a:lnTo>
                    <a:pt x="38353" y="402335"/>
                  </a:lnTo>
                  <a:lnTo>
                    <a:pt x="23413" y="399325"/>
                  </a:lnTo>
                  <a:lnTo>
                    <a:pt x="11223" y="391112"/>
                  </a:lnTo>
                  <a:lnTo>
                    <a:pt x="3010" y="378922"/>
                  </a:lnTo>
                  <a:lnTo>
                    <a:pt x="0" y="363981"/>
                  </a:lnTo>
                  <a:lnTo>
                    <a:pt x="0" y="38353"/>
                  </a:lnTo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49938" y="1051940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23458" y="187037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80">
                <a:moveTo>
                  <a:pt x="1079388" y="535084"/>
                </a:moveTo>
                <a:lnTo>
                  <a:pt x="974322" y="287579"/>
                </a:lnTo>
                <a:lnTo>
                  <a:pt x="920369" y="160482"/>
                </a:lnTo>
                <a:lnTo>
                  <a:pt x="900491" y="113657"/>
                </a:lnTo>
                <a:lnTo>
                  <a:pt x="897651" y="106967"/>
                </a:lnTo>
                <a:lnTo>
                  <a:pt x="870997" y="72884"/>
                </a:lnTo>
                <a:lnTo>
                  <a:pt x="830722" y="56802"/>
                </a:lnTo>
                <a:lnTo>
                  <a:pt x="564788" y="23983"/>
                </a:lnTo>
                <a:lnTo>
                  <a:pt x="428228" y="7129"/>
                </a:lnTo>
                <a:lnTo>
                  <a:pt x="377916" y="920"/>
                </a:lnTo>
                <a:lnTo>
                  <a:pt x="370728" y="33"/>
                </a:lnTo>
                <a:lnTo>
                  <a:pt x="349117" y="0"/>
                </a:lnTo>
                <a:lnTo>
                  <a:pt x="328517" y="5669"/>
                </a:lnTo>
                <a:lnTo>
                  <a:pt x="310132" y="16553"/>
                </a:lnTo>
                <a:lnTo>
                  <a:pt x="295163" y="32164"/>
                </a:lnTo>
                <a:lnTo>
                  <a:pt x="134002" y="246262"/>
                </a:lnTo>
                <a:lnTo>
                  <a:pt x="51244" y="356205"/>
                </a:lnTo>
                <a:lnTo>
                  <a:pt x="20754" y="396710"/>
                </a:lnTo>
                <a:lnTo>
                  <a:pt x="16398" y="402496"/>
                </a:lnTo>
                <a:lnTo>
                  <a:pt x="5502" y="421687"/>
                </a:lnTo>
                <a:lnTo>
                  <a:pt x="0" y="442581"/>
                </a:lnTo>
                <a:lnTo>
                  <a:pt x="93" y="464165"/>
                </a:lnTo>
                <a:lnTo>
                  <a:pt x="5984" y="485427"/>
                </a:lnTo>
                <a:lnTo>
                  <a:pt x="111051" y="732932"/>
                </a:lnTo>
                <a:lnTo>
                  <a:pt x="165004" y="860030"/>
                </a:lnTo>
                <a:lnTo>
                  <a:pt x="184882" y="906855"/>
                </a:lnTo>
                <a:lnTo>
                  <a:pt x="187721" y="913544"/>
                </a:lnTo>
                <a:lnTo>
                  <a:pt x="198745" y="932156"/>
                </a:lnTo>
                <a:lnTo>
                  <a:pt x="233031" y="957710"/>
                </a:lnTo>
                <a:lnTo>
                  <a:pt x="520424" y="996154"/>
                </a:lnTo>
                <a:lnTo>
                  <a:pt x="657098" y="1013271"/>
                </a:lnTo>
                <a:lnTo>
                  <a:pt x="707451" y="1019577"/>
                </a:lnTo>
                <a:lnTo>
                  <a:pt x="714644" y="1020478"/>
                </a:lnTo>
                <a:lnTo>
                  <a:pt x="756856" y="1014858"/>
                </a:lnTo>
                <a:lnTo>
                  <a:pt x="790209" y="988474"/>
                </a:lnTo>
                <a:lnTo>
                  <a:pt x="951150" y="773789"/>
                </a:lnTo>
                <a:lnTo>
                  <a:pt x="1033795" y="663545"/>
                </a:lnTo>
                <a:lnTo>
                  <a:pt x="1064244" y="622929"/>
                </a:lnTo>
                <a:lnTo>
                  <a:pt x="1068593" y="617126"/>
                </a:lnTo>
                <a:lnTo>
                  <a:pt x="1079656" y="598324"/>
                </a:lnTo>
                <a:lnTo>
                  <a:pt x="1085183" y="577486"/>
                </a:lnTo>
                <a:lnTo>
                  <a:pt x="1085113" y="555958"/>
                </a:lnTo>
                <a:lnTo>
                  <a:pt x="1079388" y="535084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56859"/>
            <a:ext cx="1150620" cy="1501140"/>
          </a:xfrm>
          <a:custGeom>
            <a:avLst/>
            <a:gdLst/>
            <a:ahLst/>
            <a:cxnLst/>
            <a:rect l="l" t="t" r="r" b="b"/>
            <a:pathLst>
              <a:path w="1150620" h="1501140">
                <a:moveTo>
                  <a:pt x="624014" y="0"/>
                </a:moveTo>
                <a:lnTo>
                  <a:pt x="175627" y="0"/>
                </a:lnTo>
                <a:lnTo>
                  <a:pt x="0" y="0"/>
                </a:lnTo>
              </a:path>
              <a:path w="1150620" h="1501140">
                <a:moveTo>
                  <a:pt x="766976" y="1501138"/>
                </a:moveTo>
                <a:lnTo>
                  <a:pt x="967628" y="1156274"/>
                </a:lnTo>
                <a:lnTo>
                  <a:pt x="1083003" y="957977"/>
                </a:lnTo>
                <a:lnTo>
                  <a:pt x="1125510" y="884920"/>
                </a:lnTo>
                <a:lnTo>
                  <a:pt x="1131582" y="874483"/>
                </a:lnTo>
                <a:lnTo>
                  <a:pt x="1145720" y="841429"/>
                </a:lnTo>
                <a:lnTo>
                  <a:pt x="1150432" y="806191"/>
                </a:lnTo>
                <a:lnTo>
                  <a:pt x="1145720" y="770954"/>
                </a:lnTo>
                <a:lnTo>
                  <a:pt x="1131582" y="737908"/>
                </a:lnTo>
                <a:lnTo>
                  <a:pt x="906904" y="351760"/>
                </a:lnTo>
                <a:lnTo>
                  <a:pt x="791529" y="153468"/>
                </a:lnTo>
                <a:lnTo>
                  <a:pt x="749022" y="80413"/>
                </a:lnTo>
                <a:lnTo>
                  <a:pt x="721307" y="40772"/>
                </a:lnTo>
                <a:lnTo>
                  <a:pt x="659794" y="4843"/>
                </a:lnTo>
                <a:lnTo>
                  <a:pt x="624014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846385" y="5629592"/>
            <a:ext cx="8348980" cy="1167765"/>
            <a:chOff x="3846385" y="5629592"/>
            <a:chExt cx="8348980" cy="11677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019" y="5631179"/>
              <a:ext cx="603503" cy="11643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590019" y="5631179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4" h="1164590">
                  <a:moveTo>
                    <a:pt x="603503" y="1164336"/>
                  </a:moveTo>
                  <a:lnTo>
                    <a:pt x="40512" y="1164336"/>
                  </a:lnTo>
                  <a:lnTo>
                    <a:pt x="24753" y="1160163"/>
                  </a:lnTo>
                  <a:lnTo>
                    <a:pt x="11874" y="1148784"/>
                  </a:lnTo>
                  <a:lnTo>
                    <a:pt x="3186" y="1131908"/>
                  </a:lnTo>
                  <a:lnTo>
                    <a:pt x="0" y="1111242"/>
                  </a:lnTo>
                  <a:lnTo>
                    <a:pt x="0" y="53098"/>
                  </a:lnTo>
                  <a:lnTo>
                    <a:pt x="3186" y="32430"/>
                  </a:lnTo>
                  <a:lnTo>
                    <a:pt x="11874" y="15552"/>
                  </a:lnTo>
                  <a:lnTo>
                    <a:pt x="24753" y="4172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4336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8432" y="6504368"/>
              <a:ext cx="183006" cy="2500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8432" y="5666168"/>
              <a:ext cx="201295" cy="228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1147" y="5899403"/>
              <a:ext cx="7936992" cy="6553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51147" y="5899403"/>
              <a:ext cx="7937500" cy="655320"/>
            </a:xfrm>
            <a:custGeom>
              <a:avLst/>
              <a:gdLst/>
              <a:ahLst/>
              <a:cxnLst/>
              <a:rect l="l" t="t" r="r" b="b"/>
              <a:pathLst>
                <a:path w="7937500" h="655320">
                  <a:moveTo>
                    <a:pt x="0" y="66103"/>
                  </a:moveTo>
                  <a:lnTo>
                    <a:pt x="5193" y="40371"/>
                  </a:lnTo>
                  <a:lnTo>
                    <a:pt x="19351" y="19359"/>
                  </a:lnTo>
                  <a:lnTo>
                    <a:pt x="40344" y="5194"/>
                  </a:lnTo>
                  <a:lnTo>
                    <a:pt x="66039" y="0"/>
                  </a:lnTo>
                  <a:lnTo>
                    <a:pt x="7870952" y="0"/>
                  </a:lnTo>
                  <a:lnTo>
                    <a:pt x="7896647" y="5194"/>
                  </a:lnTo>
                  <a:lnTo>
                    <a:pt x="7917640" y="19359"/>
                  </a:lnTo>
                  <a:lnTo>
                    <a:pt x="7931798" y="40371"/>
                  </a:lnTo>
                  <a:lnTo>
                    <a:pt x="7936992" y="66103"/>
                  </a:lnTo>
                  <a:lnTo>
                    <a:pt x="7936992" y="589216"/>
                  </a:lnTo>
                  <a:lnTo>
                    <a:pt x="7931798" y="614948"/>
                  </a:lnTo>
                  <a:lnTo>
                    <a:pt x="7917640" y="635960"/>
                  </a:lnTo>
                  <a:lnTo>
                    <a:pt x="7896647" y="650125"/>
                  </a:lnTo>
                  <a:lnTo>
                    <a:pt x="7870952" y="655320"/>
                  </a:lnTo>
                  <a:lnTo>
                    <a:pt x="66039" y="655320"/>
                  </a:lnTo>
                  <a:lnTo>
                    <a:pt x="40344" y="650125"/>
                  </a:lnTo>
                  <a:lnTo>
                    <a:pt x="19351" y="635960"/>
                  </a:lnTo>
                  <a:lnTo>
                    <a:pt x="5193" y="614948"/>
                  </a:lnTo>
                  <a:lnTo>
                    <a:pt x="0" y="589216"/>
                  </a:lnTo>
                  <a:lnTo>
                    <a:pt x="0" y="66103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77359" y="5989726"/>
            <a:ext cx="7084059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FORMAS</a:t>
            </a:r>
            <a:r>
              <a:rPr sz="2800" b="1" spc="-4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DE</a:t>
            </a:r>
            <a:r>
              <a:rPr sz="2800" b="1" spc="-10" dirty="0">
                <a:solidFill>
                  <a:srgbClr val="F1F1F1"/>
                </a:solidFill>
                <a:latin typeface="Corbel"/>
                <a:cs typeface="Corbel"/>
              </a:rPr>
              <a:t> RECORRER</a:t>
            </a:r>
            <a:r>
              <a:rPr sz="2800" b="1" spc="-7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UN</a:t>
            </a:r>
            <a:r>
              <a:rPr sz="2800" b="1" spc="-12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ÁRBOL</a:t>
            </a:r>
            <a:r>
              <a:rPr sz="2800" b="1" spc="-2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orbel"/>
                <a:cs typeface="Corbel"/>
              </a:rPr>
              <a:t>(Pre</a:t>
            </a:r>
            <a:r>
              <a:rPr sz="2400" spc="-9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orbel"/>
                <a:cs typeface="Corbel"/>
              </a:rPr>
              <a:t>Orden)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0872" y="960119"/>
            <a:ext cx="5535168" cy="37338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96278" y="2044953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2400" spc="185" dirty="0">
                <a:solidFill>
                  <a:srgbClr val="FFFFFF"/>
                </a:solidFill>
                <a:latin typeface="Cambria"/>
                <a:cs typeface="Cambria"/>
              </a:rPr>
              <a:t>Examinar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3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6278" y="2410409"/>
            <a:ext cx="35198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2380" algn="l"/>
              </a:tabLst>
            </a:pP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raíz,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posteriormente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42578" y="2044953"/>
            <a:ext cx="2291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871855" algn="l"/>
                <a:tab pos="1530350" algn="l"/>
              </a:tabLst>
            </a:pP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dato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10" dirty="0">
                <a:solidFill>
                  <a:srgbClr val="FFFFFF"/>
                </a:solidFill>
                <a:latin typeface="Cambria"/>
                <a:cs typeface="Cambria"/>
              </a:rPr>
              <a:t>nodo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</a:pP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96278" y="2779903"/>
            <a:ext cx="4437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recorre</a:t>
            </a:r>
            <a:r>
              <a:rPr sz="24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spc="2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70" dirty="0">
                <a:solidFill>
                  <a:srgbClr val="FFC000"/>
                </a:solidFill>
                <a:latin typeface="Cambria"/>
                <a:cs typeface="Cambria"/>
              </a:rPr>
              <a:t>subárbol</a:t>
            </a:r>
            <a:r>
              <a:rPr sz="2400" b="1" spc="30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b="1" spc="80" dirty="0">
                <a:solidFill>
                  <a:srgbClr val="FFC000"/>
                </a:solidFill>
                <a:latin typeface="Cambria"/>
                <a:cs typeface="Cambria"/>
              </a:rPr>
              <a:t>izquierdo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400" spc="50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finalmente</a:t>
            </a:r>
            <a:r>
              <a:rPr sz="2400" spc="50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2400" spc="509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85" dirty="0">
                <a:solidFill>
                  <a:srgbClr val="FFFFFF"/>
                </a:solidFill>
                <a:latin typeface="Cambria"/>
                <a:cs typeface="Cambria"/>
              </a:rPr>
              <a:t>recorre</a:t>
            </a:r>
            <a:r>
              <a:rPr sz="2400" spc="50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30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2400" b="1" spc="70" dirty="0">
                <a:solidFill>
                  <a:srgbClr val="FFC000"/>
                </a:solidFill>
                <a:latin typeface="Cambria"/>
                <a:cs typeface="Cambria"/>
              </a:rPr>
              <a:t>subárbol</a:t>
            </a:r>
            <a:r>
              <a:rPr sz="2400" b="1" spc="27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FFC000"/>
                </a:solidFill>
                <a:latin typeface="Cambria"/>
                <a:cs typeface="Cambria"/>
              </a:rPr>
              <a:t>derecho</a:t>
            </a:r>
            <a:r>
              <a:rPr sz="2400" b="1" spc="320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(R.I.D)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10289" y="0"/>
            <a:ext cx="481965" cy="6858000"/>
            <a:chOff x="11710289" y="0"/>
            <a:chExt cx="481965" cy="6858000"/>
          </a:xfrm>
        </p:grpSpPr>
        <p:sp>
          <p:nvSpPr>
            <p:cNvPr id="3" name="object 3"/>
            <p:cNvSpPr/>
            <p:nvPr/>
          </p:nvSpPr>
          <p:spPr>
            <a:xfrm>
              <a:off x="11868912" y="6096000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8" y="0"/>
                  </a:moveTo>
                  <a:lnTo>
                    <a:pt x="7620" y="0"/>
                  </a:lnTo>
                  <a:lnTo>
                    <a:pt x="0" y="7645"/>
                  </a:lnTo>
                  <a:lnTo>
                    <a:pt x="0" y="17068"/>
                  </a:lnTo>
                  <a:lnTo>
                    <a:pt x="0" y="452602"/>
                  </a:lnTo>
                  <a:lnTo>
                    <a:pt x="7620" y="460247"/>
                  </a:lnTo>
                  <a:lnTo>
                    <a:pt x="224028" y="460247"/>
                  </a:lnTo>
                  <a:lnTo>
                    <a:pt x="231648" y="452602"/>
                  </a:lnTo>
                  <a:lnTo>
                    <a:pt x="231648" y="7645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3464" y="6123432"/>
              <a:ext cx="466343" cy="402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713464" y="6123432"/>
              <a:ext cx="466725" cy="402590"/>
            </a:xfrm>
            <a:custGeom>
              <a:avLst/>
              <a:gdLst/>
              <a:ahLst/>
              <a:cxnLst/>
              <a:rect l="l" t="t" r="r" b="b"/>
              <a:pathLst>
                <a:path w="466725" h="402590">
                  <a:moveTo>
                    <a:pt x="0" y="38328"/>
                  </a:moveTo>
                  <a:lnTo>
                    <a:pt x="3010" y="23408"/>
                  </a:lnTo>
                  <a:lnTo>
                    <a:pt x="11223" y="11225"/>
                  </a:lnTo>
                  <a:lnTo>
                    <a:pt x="23413" y="3011"/>
                  </a:lnTo>
                  <a:lnTo>
                    <a:pt x="38353" y="0"/>
                  </a:lnTo>
                  <a:lnTo>
                    <a:pt x="427989" y="0"/>
                  </a:lnTo>
                  <a:lnTo>
                    <a:pt x="442930" y="3011"/>
                  </a:lnTo>
                  <a:lnTo>
                    <a:pt x="455120" y="11225"/>
                  </a:lnTo>
                  <a:lnTo>
                    <a:pt x="463333" y="23408"/>
                  </a:lnTo>
                  <a:lnTo>
                    <a:pt x="466343" y="38328"/>
                  </a:lnTo>
                  <a:lnTo>
                    <a:pt x="466343" y="364007"/>
                  </a:lnTo>
                  <a:lnTo>
                    <a:pt x="463333" y="378927"/>
                  </a:lnTo>
                  <a:lnTo>
                    <a:pt x="455120" y="391110"/>
                  </a:lnTo>
                  <a:lnTo>
                    <a:pt x="442930" y="399324"/>
                  </a:lnTo>
                  <a:lnTo>
                    <a:pt x="427989" y="402336"/>
                  </a:lnTo>
                  <a:lnTo>
                    <a:pt x="38353" y="402336"/>
                  </a:lnTo>
                  <a:lnTo>
                    <a:pt x="23413" y="399324"/>
                  </a:lnTo>
                  <a:lnTo>
                    <a:pt x="11223" y="391110"/>
                  </a:lnTo>
                  <a:lnTo>
                    <a:pt x="3010" y="378927"/>
                  </a:lnTo>
                  <a:lnTo>
                    <a:pt x="0" y="364007"/>
                  </a:lnTo>
                  <a:lnTo>
                    <a:pt x="0" y="38328"/>
                  </a:lnTo>
                  <a:close/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11838" y="6217107"/>
            <a:ext cx="88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827" y="5613893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79">
                <a:moveTo>
                  <a:pt x="1079365" y="535052"/>
                </a:moveTo>
                <a:lnTo>
                  <a:pt x="974320" y="287569"/>
                </a:lnTo>
                <a:lnTo>
                  <a:pt x="920378" y="160483"/>
                </a:lnTo>
                <a:lnTo>
                  <a:pt x="900505" y="113662"/>
                </a:lnTo>
                <a:lnTo>
                  <a:pt x="897666" y="106974"/>
                </a:lnTo>
                <a:lnTo>
                  <a:pt x="870966" y="72887"/>
                </a:lnTo>
                <a:lnTo>
                  <a:pt x="830711" y="56821"/>
                </a:lnTo>
                <a:lnTo>
                  <a:pt x="564748" y="23994"/>
                </a:lnTo>
                <a:lnTo>
                  <a:pt x="428172" y="7137"/>
                </a:lnTo>
                <a:lnTo>
                  <a:pt x="377855" y="927"/>
                </a:lnTo>
                <a:lnTo>
                  <a:pt x="370666" y="40"/>
                </a:lnTo>
                <a:lnTo>
                  <a:pt x="349075" y="0"/>
                </a:lnTo>
                <a:lnTo>
                  <a:pt x="328482" y="5672"/>
                </a:lnTo>
                <a:lnTo>
                  <a:pt x="310096" y="16545"/>
                </a:lnTo>
                <a:lnTo>
                  <a:pt x="295127" y="32107"/>
                </a:lnTo>
                <a:lnTo>
                  <a:pt x="133988" y="246227"/>
                </a:lnTo>
                <a:lnTo>
                  <a:pt x="51241" y="356181"/>
                </a:lnTo>
                <a:lnTo>
                  <a:pt x="20755" y="396690"/>
                </a:lnTo>
                <a:lnTo>
                  <a:pt x="16400" y="402477"/>
                </a:lnTo>
                <a:lnTo>
                  <a:pt x="5496" y="421687"/>
                </a:lnTo>
                <a:lnTo>
                  <a:pt x="0" y="442589"/>
                </a:lnTo>
                <a:lnTo>
                  <a:pt x="96" y="464183"/>
                </a:lnTo>
                <a:lnTo>
                  <a:pt x="5973" y="485472"/>
                </a:lnTo>
                <a:lnTo>
                  <a:pt x="111025" y="732962"/>
                </a:lnTo>
                <a:lnTo>
                  <a:pt x="164971" y="860052"/>
                </a:lnTo>
                <a:lnTo>
                  <a:pt x="184846" y="906874"/>
                </a:lnTo>
                <a:lnTo>
                  <a:pt x="187685" y="913563"/>
                </a:lnTo>
                <a:lnTo>
                  <a:pt x="198744" y="932174"/>
                </a:lnTo>
                <a:lnTo>
                  <a:pt x="214187" y="947185"/>
                </a:lnTo>
                <a:lnTo>
                  <a:pt x="233016" y="957688"/>
                </a:lnTo>
                <a:lnTo>
                  <a:pt x="254233" y="962776"/>
                </a:lnTo>
                <a:lnTo>
                  <a:pt x="520424" y="996139"/>
                </a:lnTo>
                <a:lnTo>
                  <a:pt x="657117" y="1013271"/>
                </a:lnTo>
                <a:lnTo>
                  <a:pt x="707477" y="1019583"/>
                </a:lnTo>
                <a:lnTo>
                  <a:pt x="714671" y="1020485"/>
                </a:lnTo>
                <a:lnTo>
                  <a:pt x="736263" y="1020530"/>
                </a:lnTo>
                <a:lnTo>
                  <a:pt x="756856" y="1014858"/>
                </a:lnTo>
                <a:lnTo>
                  <a:pt x="775241" y="1003986"/>
                </a:lnTo>
                <a:lnTo>
                  <a:pt x="790211" y="988430"/>
                </a:lnTo>
                <a:lnTo>
                  <a:pt x="951137" y="773766"/>
                </a:lnTo>
                <a:lnTo>
                  <a:pt x="1033775" y="663534"/>
                </a:lnTo>
                <a:lnTo>
                  <a:pt x="1064220" y="622922"/>
                </a:lnTo>
                <a:lnTo>
                  <a:pt x="1068570" y="617120"/>
                </a:lnTo>
                <a:lnTo>
                  <a:pt x="1079632" y="598323"/>
                </a:lnTo>
                <a:lnTo>
                  <a:pt x="1085159" y="577482"/>
                </a:lnTo>
                <a:lnTo>
                  <a:pt x="1085089" y="555943"/>
                </a:lnTo>
                <a:lnTo>
                  <a:pt x="1079365" y="535052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-63" y="231584"/>
            <a:ext cx="8352155" cy="1167765"/>
            <a:chOff x="-63" y="231584"/>
            <a:chExt cx="8352155" cy="11677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" y="233172"/>
              <a:ext cx="603504" cy="11643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24" y="233172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5" h="1164590">
                  <a:moveTo>
                    <a:pt x="0" y="0"/>
                  </a:moveTo>
                  <a:lnTo>
                    <a:pt x="562991" y="0"/>
                  </a:lnTo>
                  <a:lnTo>
                    <a:pt x="578761" y="4169"/>
                  </a:lnTo>
                  <a:lnTo>
                    <a:pt x="591639" y="15541"/>
                  </a:lnTo>
                  <a:lnTo>
                    <a:pt x="600320" y="32414"/>
                  </a:lnTo>
                  <a:lnTo>
                    <a:pt x="603504" y="53085"/>
                  </a:lnTo>
                  <a:lnTo>
                    <a:pt x="603504" y="1111250"/>
                  </a:lnTo>
                  <a:lnTo>
                    <a:pt x="600320" y="1131921"/>
                  </a:lnTo>
                  <a:lnTo>
                    <a:pt x="591639" y="1148794"/>
                  </a:lnTo>
                  <a:lnTo>
                    <a:pt x="578761" y="1160166"/>
                  </a:lnTo>
                  <a:lnTo>
                    <a:pt x="562991" y="1164336"/>
                  </a:lnTo>
                  <a:lnTo>
                    <a:pt x="0" y="116433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08" y="274256"/>
              <a:ext cx="183007" cy="2500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20" y="1133792"/>
              <a:ext cx="201295" cy="2287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907" y="473963"/>
              <a:ext cx="7940040" cy="655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6907" y="473963"/>
              <a:ext cx="7940040" cy="655320"/>
            </a:xfrm>
            <a:custGeom>
              <a:avLst/>
              <a:gdLst/>
              <a:ahLst/>
              <a:cxnLst/>
              <a:rect l="l" t="t" r="r" b="b"/>
              <a:pathLst>
                <a:path w="7940040" h="655319">
                  <a:moveTo>
                    <a:pt x="0" y="66039"/>
                  </a:moveTo>
                  <a:lnTo>
                    <a:pt x="5194" y="40344"/>
                  </a:lnTo>
                  <a:lnTo>
                    <a:pt x="19359" y="19351"/>
                  </a:lnTo>
                  <a:lnTo>
                    <a:pt x="40371" y="5193"/>
                  </a:lnTo>
                  <a:lnTo>
                    <a:pt x="66103" y="0"/>
                  </a:lnTo>
                  <a:lnTo>
                    <a:pt x="7874000" y="0"/>
                  </a:lnTo>
                  <a:lnTo>
                    <a:pt x="7899695" y="5193"/>
                  </a:lnTo>
                  <a:lnTo>
                    <a:pt x="7920688" y="19351"/>
                  </a:lnTo>
                  <a:lnTo>
                    <a:pt x="7934846" y="40344"/>
                  </a:lnTo>
                  <a:lnTo>
                    <a:pt x="7940040" y="66039"/>
                  </a:lnTo>
                  <a:lnTo>
                    <a:pt x="7940040" y="589280"/>
                  </a:lnTo>
                  <a:lnTo>
                    <a:pt x="7934846" y="614975"/>
                  </a:lnTo>
                  <a:lnTo>
                    <a:pt x="7920688" y="635968"/>
                  </a:lnTo>
                  <a:lnTo>
                    <a:pt x="7899695" y="650126"/>
                  </a:lnTo>
                  <a:lnTo>
                    <a:pt x="7874000" y="655320"/>
                  </a:lnTo>
                  <a:lnTo>
                    <a:pt x="66103" y="655320"/>
                  </a:lnTo>
                  <a:lnTo>
                    <a:pt x="40371" y="650126"/>
                  </a:lnTo>
                  <a:lnTo>
                    <a:pt x="19359" y="635968"/>
                  </a:lnTo>
                  <a:lnTo>
                    <a:pt x="5194" y="614975"/>
                  </a:lnTo>
                  <a:lnTo>
                    <a:pt x="0" y="589280"/>
                  </a:lnTo>
                  <a:lnTo>
                    <a:pt x="0" y="66039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48528" y="-31750"/>
            <a:ext cx="6443980" cy="5835650"/>
            <a:chOff x="5748528" y="-31750"/>
            <a:chExt cx="6443980" cy="5835650"/>
          </a:xfrm>
        </p:grpSpPr>
        <p:sp>
          <p:nvSpPr>
            <p:cNvPr id="16" name="object 16"/>
            <p:cNvSpPr/>
            <p:nvPr/>
          </p:nvSpPr>
          <p:spPr>
            <a:xfrm>
              <a:off x="10606246" y="0"/>
              <a:ext cx="1099185" cy="657225"/>
            </a:xfrm>
            <a:custGeom>
              <a:avLst/>
              <a:gdLst/>
              <a:ahLst/>
              <a:cxnLst/>
              <a:rect l="l" t="t" r="r" b="b"/>
              <a:pathLst>
                <a:path w="1099184" h="657225">
                  <a:moveTo>
                    <a:pt x="1011564" y="0"/>
                  </a:moveTo>
                  <a:lnTo>
                    <a:pt x="87634" y="0"/>
                  </a:lnTo>
                  <a:lnTo>
                    <a:pt x="11334" y="131191"/>
                  </a:lnTo>
                  <a:lnTo>
                    <a:pt x="2833" y="151046"/>
                  </a:lnTo>
                  <a:lnTo>
                    <a:pt x="0" y="172211"/>
                  </a:lnTo>
                  <a:lnTo>
                    <a:pt x="2833" y="193377"/>
                  </a:lnTo>
                  <a:lnTo>
                    <a:pt x="244887" y="614807"/>
                  </a:lnTo>
                  <a:lnTo>
                    <a:pt x="274970" y="645588"/>
                  </a:lnTo>
                  <a:lnTo>
                    <a:pt x="316388" y="656844"/>
                  </a:lnTo>
                  <a:lnTo>
                    <a:pt x="782478" y="656844"/>
                  </a:lnTo>
                  <a:lnTo>
                    <a:pt x="824404" y="645588"/>
                  </a:lnTo>
                  <a:lnTo>
                    <a:pt x="854995" y="614807"/>
                  </a:lnTo>
                  <a:lnTo>
                    <a:pt x="1087532" y="213232"/>
                  </a:lnTo>
                  <a:lnTo>
                    <a:pt x="1098867" y="172211"/>
                  </a:lnTo>
                  <a:lnTo>
                    <a:pt x="1096033" y="151046"/>
                  </a:lnTo>
                  <a:lnTo>
                    <a:pt x="1087532" y="131191"/>
                  </a:lnTo>
                  <a:lnTo>
                    <a:pt x="1011564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06246" y="0"/>
              <a:ext cx="1586230" cy="1580515"/>
            </a:xfrm>
            <a:custGeom>
              <a:avLst/>
              <a:gdLst/>
              <a:ahLst/>
              <a:cxnLst/>
              <a:rect l="l" t="t" r="r" b="b"/>
              <a:pathLst>
                <a:path w="1586229" h="1580515">
                  <a:moveTo>
                    <a:pt x="316388" y="656844"/>
                  </a:moveTo>
                  <a:lnTo>
                    <a:pt x="585847" y="656844"/>
                  </a:lnTo>
                  <a:lnTo>
                    <a:pt x="724217" y="656844"/>
                  </a:lnTo>
                  <a:lnTo>
                    <a:pt x="775196" y="656844"/>
                  </a:lnTo>
                  <a:lnTo>
                    <a:pt x="782478" y="656844"/>
                  </a:lnTo>
                  <a:lnTo>
                    <a:pt x="804435" y="653936"/>
                  </a:lnTo>
                  <a:lnTo>
                    <a:pt x="841539" y="632358"/>
                  </a:lnTo>
                  <a:lnTo>
                    <a:pt x="989431" y="382647"/>
                  </a:lnTo>
                  <a:lnTo>
                    <a:pt x="1058465" y="263429"/>
                  </a:lnTo>
                  <a:lnTo>
                    <a:pt x="1083899" y="219507"/>
                  </a:lnTo>
                  <a:lnTo>
                    <a:pt x="1087532" y="213232"/>
                  </a:lnTo>
                  <a:lnTo>
                    <a:pt x="1096033" y="193377"/>
                  </a:lnTo>
                  <a:lnTo>
                    <a:pt x="1098867" y="172211"/>
                  </a:lnTo>
                  <a:lnTo>
                    <a:pt x="1096033" y="151046"/>
                  </a:lnTo>
                  <a:lnTo>
                    <a:pt x="1087532" y="131191"/>
                  </a:lnTo>
                  <a:lnTo>
                    <a:pt x="1011564" y="0"/>
                  </a:lnTo>
                </a:path>
                <a:path w="1586229" h="1580515">
                  <a:moveTo>
                    <a:pt x="87634" y="0"/>
                  </a:moveTo>
                  <a:lnTo>
                    <a:pt x="40528" y="80994"/>
                  </a:lnTo>
                  <a:lnTo>
                    <a:pt x="14984" y="124916"/>
                  </a:lnTo>
                  <a:lnTo>
                    <a:pt x="11334" y="131191"/>
                  </a:lnTo>
                  <a:lnTo>
                    <a:pt x="2833" y="151046"/>
                  </a:lnTo>
                  <a:lnTo>
                    <a:pt x="0" y="172211"/>
                  </a:lnTo>
                  <a:lnTo>
                    <a:pt x="2833" y="193377"/>
                  </a:lnTo>
                  <a:lnTo>
                    <a:pt x="11334" y="213232"/>
                  </a:lnTo>
                  <a:lnTo>
                    <a:pt x="146357" y="445392"/>
                  </a:lnTo>
                  <a:lnTo>
                    <a:pt x="215693" y="564610"/>
                  </a:lnTo>
                  <a:lnTo>
                    <a:pt x="241238" y="608532"/>
                  </a:lnTo>
                  <a:lnTo>
                    <a:pt x="244887" y="614807"/>
                  </a:lnTo>
                  <a:lnTo>
                    <a:pt x="257899" y="632358"/>
                  </a:lnTo>
                  <a:lnTo>
                    <a:pt x="274970" y="645588"/>
                  </a:lnTo>
                  <a:lnTo>
                    <a:pt x="294876" y="653936"/>
                  </a:lnTo>
                  <a:lnTo>
                    <a:pt x="316388" y="656844"/>
                  </a:lnTo>
                </a:path>
                <a:path w="1586229" h="1580515">
                  <a:moveTo>
                    <a:pt x="809275" y="1580388"/>
                  </a:moveTo>
                  <a:lnTo>
                    <a:pt x="1257736" y="1580388"/>
                  </a:lnTo>
                  <a:lnTo>
                    <a:pt x="1488027" y="1580388"/>
                  </a:lnTo>
                  <a:lnTo>
                    <a:pt x="1572871" y="1580388"/>
                  </a:lnTo>
                  <a:lnTo>
                    <a:pt x="1584991" y="1580388"/>
                  </a:lnTo>
                  <a:lnTo>
                    <a:pt x="1585752" y="1580286"/>
                  </a:lnTo>
                </a:path>
                <a:path w="1586229" h="1580515">
                  <a:moveTo>
                    <a:pt x="719498" y="0"/>
                  </a:moveTo>
                  <a:lnTo>
                    <a:pt x="712067" y="5774"/>
                  </a:lnTo>
                  <a:lnTo>
                    <a:pt x="690403" y="35051"/>
                  </a:lnTo>
                  <a:lnTo>
                    <a:pt x="465732" y="421911"/>
                  </a:lnTo>
                  <a:lnTo>
                    <a:pt x="350361" y="620569"/>
                  </a:lnTo>
                  <a:lnTo>
                    <a:pt x="307855" y="693759"/>
                  </a:lnTo>
                  <a:lnTo>
                    <a:pt x="301783" y="704214"/>
                  </a:lnTo>
                  <a:lnTo>
                    <a:pt x="287639" y="737358"/>
                  </a:lnTo>
                  <a:lnTo>
                    <a:pt x="282924" y="772667"/>
                  </a:lnTo>
                  <a:lnTo>
                    <a:pt x="287639" y="807977"/>
                  </a:lnTo>
                  <a:lnTo>
                    <a:pt x="301783" y="841121"/>
                  </a:lnTo>
                  <a:lnTo>
                    <a:pt x="526454" y="1227980"/>
                  </a:lnTo>
                  <a:lnTo>
                    <a:pt x="641826" y="1426638"/>
                  </a:lnTo>
                  <a:lnTo>
                    <a:pt x="684331" y="1499828"/>
                  </a:lnTo>
                  <a:lnTo>
                    <a:pt x="690403" y="1510284"/>
                  </a:lnTo>
                  <a:lnTo>
                    <a:pt x="712067" y="1539561"/>
                  </a:lnTo>
                  <a:lnTo>
                    <a:pt x="740457" y="1561623"/>
                  </a:lnTo>
                  <a:lnTo>
                    <a:pt x="773539" y="1575542"/>
                  </a:lnTo>
                  <a:lnTo>
                    <a:pt x="809275" y="1580388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8528" y="1935479"/>
              <a:ext cx="5571744" cy="3867912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01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10"/>
              </a:spcBef>
            </a:pPr>
            <a:r>
              <a:rPr dirty="0"/>
              <a:t>FORMAS</a:t>
            </a:r>
            <a:r>
              <a:rPr spc="-55" dirty="0"/>
              <a:t> </a:t>
            </a:r>
            <a:r>
              <a:rPr dirty="0"/>
              <a:t>DE </a:t>
            </a:r>
            <a:r>
              <a:rPr spc="-10" dirty="0"/>
              <a:t>RECORRER</a:t>
            </a:r>
            <a:r>
              <a:rPr spc="-70" dirty="0"/>
              <a:t> </a:t>
            </a:r>
            <a:r>
              <a:rPr dirty="0"/>
              <a:t>UN</a:t>
            </a:r>
            <a:r>
              <a:rPr spc="-130" dirty="0"/>
              <a:t> </a:t>
            </a:r>
            <a:r>
              <a:rPr dirty="0"/>
              <a:t>ÁRBOL</a:t>
            </a:r>
            <a:r>
              <a:rPr spc="-25" dirty="0"/>
              <a:t> </a:t>
            </a:r>
            <a:r>
              <a:rPr sz="2400" b="0" spc="-10" dirty="0">
                <a:latin typeface="Corbel"/>
                <a:cs typeface="Corbel"/>
              </a:rPr>
              <a:t>(In</a:t>
            </a:r>
            <a:r>
              <a:rPr sz="2400" b="0" spc="-120" dirty="0">
                <a:latin typeface="Corbel"/>
                <a:cs typeface="Corbel"/>
              </a:rPr>
              <a:t> </a:t>
            </a:r>
            <a:r>
              <a:rPr sz="2400" b="0" spc="-10" dirty="0">
                <a:latin typeface="Corbel"/>
                <a:cs typeface="Corbel"/>
              </a:rPr>
              <a:t>Orden)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853" y="2918282"/>
            <a:ext cx="4665980" cy="1858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2400" spc="170" dirty="0">
                <a:solidFill>
                  <a:srgbClr val="FFFFFF"/>
                </a:solidFill>
                <a:latin typeface="Cambria"/>
                <a:cs typeface="Cambria"/>
              </a:rPr>
              <a:t>Consiste</a:t>
            </a:r>
            <a:r>
              <a:rPr sz="2400" spc="495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r>
              <a:rPr sz="2400" spc="500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recorrer</a:t>
            </a:r>
            <a:r>
              <a:rPr sz="2400" spc="495" dirty="0">
                <a:solidFill>
                  <a:srgbClr val="FFFFFF"/>
                </a:solidFill>
                <a:latin typeface="Cambria"/>
                <a:cs typeface="Cambria"/>
              </a:rPr>
              <a:t>    </a:t>
            </a:r>
            <a:r>
              <a:rPr sz="2400" spc="30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2400" b="1" spc="70" dirty="0">
                <a:solidFill>
                  <a:srgbClr val="FFC000"/>
                </a:solidFill>
                <a:latin typeface="Cambria"/>
                <a:cs typeface="Cambria"/>
              </a:rPr>
              <a:t>subárbol</a:t>
            </a:r>
            <a:r>
              <a:rPr sz="2400" b="1" spc="280" dirty="0">
                <a:solidFill>
                  <a:srgbClr val="FFC000"/>
                </a:solidFill>
                <a:latin typeface="Cambria"/>
                <a:cs typeface="Cambria"/>
              </a:rPr>
              <a:t>  </a:t>
            </a:r>
            <a:r>
              <a:rPr sz="2400" b="1" spc="120" dirty="0">
                <a:solidFill>
                  <a:srgbClr val="FFC000"/>
                </a:solidFill>
                <a:latin typeface="Cambria"/>
                <a:cs typeface="Cambria"/>
              </a:rPr>
              <a:t>izquierdo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2400" spc="27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luego</a:t>
            </a:r>
            <a:r>
              <a:rPr sz="2400" spc="28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125" dirty="0">
                <a:solidFill>
                  <a:srgbClr val="FFFFFF"/>
                </a:solidFill>
                <a:latin typeface="Cambria"/>
                <a:cs typeface="Cambria"/>
              </a:rPr>
              <a:t>se </a:t>
            </a:r>
            <a:r>
              <a:rPr sz="2400" spc="165" dirty="0">
                <a:solidFill>
                  <a:srgbClr val="FFFFFF"/>
                </a:solidFill>
                <a:latin typeface="Cambria"/>
                <a:cs typeface="Cambria"/>
              </a:rPr>
              <a:t>examina</a:t>
            </a:r>
            <a:r>
              <a:rPr sz="2400" spc="5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spc="5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dato</a:t>
            </a:r>
            <a:r>
              <a:rPr sz="2400" spc="5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Cambria"/>
                <a:cs typeface="Cambria"/>
              </a:rPr>
              <a:t>del</a:t>
            </a:r>
            <a:r>
              <a:rPr sz="2400" spc="5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400" b="1" spc="51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b="1" spc="70" dirty="0">
                <a:solidFill>
                  <a:srgbClr val="FFC000"/>
                </a:solidFill>
                <a:latin typeface="Cambria"/>
                <a:cs typeface="Cambria"/>
              </a:rPr>
              <a:t>raíz 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400" spc="31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finalmente</a:t>
            </a:r>
            <a:r>
              <a:rPr sz="2400" spc="315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2400" spc="31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2400" spc="75" dirty="0">
                <a:solidFill>
                  <a:srgbClr val="FFFFFF"/>
                </a:solidFill>
                <a:latin typeface="Cambria"/>
                <a:cs typeface="Cambria"/>
              </a:rPr>
              <a:t>recorre</a:t>
            </a:r>
            <a:r>
              <a:rPr sz="2400" spc="310" dirty="0">
                <a:solidFill>
                  <a:srgbClr val="FFFFFF"/>
                </a:solidFill>
                <a:latin typeface="Cambria"/>
                <a:cs typeface="Cambria"/>
              </a:rPr>
              <a:t>   </a:t>
            </a:r>
            <a:r>
              <a:rPr sz="2400" spc="35" dirty="0">
                <a:solidFill>
                  <a:srgbClr val="FFFFFF"/>
                </a:solidFill>
                <a:latin typeface="Cambria"/>
                <a:cs typeface="Cambria"/>
              </a:rPr>
              <a:t>el </a:t>
            </a:r>
            <a:r>
              <a:rPr sz="2400" b="1" spc="70" dirty="0">
                <a:solidFill>
                  <a:srgbClr val="FFC000"/>
                </a:solidFill>
                <a:latin typeface="Cambria"/>
                <a:cs typeface="Cambria"/>
              </a:rPr>
              <a:t>subárbol</a:t>
            </a:r>
            <a:r>
              <a:rPr sz="2400" b="1" spc="28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FFC000"/>
                </a:solidFill>
                <a:latin typeface="Cambria"/>
                <a:cs typeface="Cambria"/>
              </a:rPr>
              <a:t>derecho</a:t>
            </a:r>
            <a:r>
              <a:rPr sz="2400" b="1" spc="31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Cambria"/>
                <a:cs typeface="Cambria"/>
              </a:rPr>
              <a:t>(I.R.D)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733" y="6248653"/>
            <a:ext cx="1162685" cy="641350"/>
            <a:chOff x="302733" y="6248653"/>
            <a:chExt cx="1162685" cy="641350"/>
          </a:xfrm>
        </p:grpSpPr>
        <p:sp>
          <p:nvSpPr>
            <p:cNvPr id="3" name="object 3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316379" y="0"/>
                  </a:lnTo>
                  <a:lnTo>
                    <a:pt x="294429" y="2899"/>
                  </a:lnTo>
                  <a:lnTo>
                    <a:pt x="257336" y="24420"/>
                  </a:lnTo>
                  <a:lnTo>
                    <a:pt x="11325" y="442188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  <a:lnTo>
                    <a:pt x="1056282" y="577592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853982" y="41922"/>
                  </a:lnTo>
                  <a:lnTo>
                    <a:pt x="823901" y="11226"/>
                  </a:lnTo>
                  <a:lnTo>
                    <a:pt x="782494" y="0"/>
                  </a:lnTo>
                  <a:close/>
                </a:path>
              </a:pathLst>
            </a:custGeom>
            <a:solidFill>
              <a:srgbClr val="D2F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4483" y="6280403"/>
              <a:ext cx="1099185" cy="577850"/>
            </a:xfrm>
            <a:custGeom>
              <a:avLst/>
              <a:gdLst/>
              <a:ahLst/>
              <a:cxnLst/>
              <a:rect l="l" t="t" r="r" b="b"/>
              <a:pathLst>
                <a:path w="1099185" h="577850">
                  <a:moveTo>
                    <a:pt x="782494" y="0"/>
                  </a:moveTo>
                  <a:lnTo>
                    <a:pt x="513021" y="0"/>
                  </a:lnTo>
                  <a:lnTo>
                    <a:pt x="374643" y="0"/>
                  </a:lnTo>
                  <a:lnTo>
                    <a:pt x="323662" y="0"/>
                  </a:lnTo>
                  <a:lnTo>
                    <a:pt x="316379" y="0"/>
                  </a:lnTo>
                  <a:lnTo>
                    <a:pt x="294429" y="2899"/>
                  </a:lnTo>
                  <a:lnTo>
                    <a:pt x="274466" y="11226"/>
                  </a:lnTo>
                  <a:lnTo>
                    <a:pt x="257336" y="24420"/>
                  </a:lnTo>
                  <a:lnTo>
                    <a:pt x="243887" y="41922"/>
                  </a:lnTo>
                  <a:lnTo>
                    <a:pt x="109437" y="273326"/>
                  </a:lnTo>
                  <a:lnTo>
                    <a:pt x="40395" y="392155"/>
                  </a:lnTo>
                  <a:lnTo>
                    <a:pt x="14959" y="435934"/>
                  </a:lnTo>
                  <a:lnTo>
                    <a:pt x="11325" y="442188"/>
                  </a:lnTo>
                  <a:lnTo>
                    <a:pt x="2831" y="461992"/>
                  </a:lnTo>
                  <a:lnTo>
                    <a:pt x="0" y="483108"/>
                  </a:lnTo>
                  <a:lnTo>
                    <a:pt x="2831" y="504224"/>
                  </a:lnTo>
                  <a:lnTo>
                    <a:pt x="11325" y="524031"/>
                  </a:lnTo>
                  <a:lnTo>
                    <a:pt x="42445" y="577592"/>
                  </a:lnTo>
                </a:path>
                <a:path w="1099185" h="577850">
                  <a:moveTo>
                    <a:pt x="1056282" y="577592"/>
                  </a:moveTo>
                  <a:lnTo>
                    <a:pt x="1058341" y="574063"/>
                  </a:lnTo>
                  <a:lnTo>
                    <a:pt x="1083886" y="530285"/>
                  </a:lnTo>
                  <a:lnTo>
                    <a:pt x="1087535" y="524031"/>
                  </a:lnTo>
                  <a:lnTo>
                    <a:pt x="1096036" y="504224"/>
                  </a:lnTo>
                  <a:lnTo>
                    <a:pt x="1098870" y="483108"/>
                  </a:lnTo>
                  <a:lnTo>
                    <a:pt x="1096036" y="461992"/>
                  </a:lnTo>
                  <a:lnTo>
                    <a:pt x="1087535" y="442188"/>
                  </a:lnTo>
                  <a:lnTo>
                    <a:pt x="952513" y="210784"/>
                  </a:lnTo>
                  <a:lnTo>
                    <a:pt x="883177" y="91955"/>
                  </a:lnTo>
                  <a:lnTo>
                    <a:pt x="857632" y="48176"/>
                  </a:lnTo>
                  <a:lnTo>
                    <a:pt x="823901" y="11226"/>
                  </a:lnTo>
                  <a:lnTo>
                    <a:pt x="803999" y="2899"/>
                  </a:lnTo>
                  <a:lnTo>
                    <a:pt x="782494" y="0"/>
                  </a:lnTo>
                </a:path>
              </a:pathLst>
            </a:custGeom>
            <a:ln w="63500">
              <a:solidFill>
                <a:srgbClr val="D2F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749913" y="935736"/>
            <a:ext cx="445770" cy="460375"/>
            <a:chOff x="11749913" y="935736"/>
            <a:chExt cx="445770" cy="460375"/>
          </a:xfrm>
        </p:grpSpPr>
        <p:sp>
          <p:nvSpPr>
            <p:cNvPr id="6" name="object 6"/>
            <p:cNvSpPr/>
            <p:nvPr/>
          </p:nvSpPr>
          <p:spPr>
            <a:xfrm>
              <a:off x="11868912" y="935736"/>
              <a:ext cx="231775" cy="460375"/>
            </a:xfrm>
            <a:custGeom>
              <a:avLst/>
              <a:gdLst/>
              <a:ahLst/>
              <a:cxnLst/>
              <a:rect l="l" t="t" r="r" b="b"/>
              <a:pathLst>
                <a:path w="231775" h="460375">
                  <a:moveTo>
                    <a:pt x="224028" y="0"/>
                  </a:moveTo>
                  <a:lnTo>
                    <a:pt x="7620" y="0"/>
                  </a:lnTo>
                  <a:lnTo>
                    <a:pt x="0" y="7619"/>
                  </a:lnTo>
                  <a:lnTo>
                    <a:pt x="0" y="17017"/>
                  </a:lnTo>
                  <a:lnTo>
                    <a:pt x="0" y="452627"/>
                  </a:lnTo>
                  <a:lnTo>
                    <a:pt x="7620" y="460248"/>
                  </a:lnTo>
                  <a:lnTo>
                    <a:pt x="224028" y="460248"/>
                  </a:lnTo>
                  <a:lnTo>
                    <a:pt x="231648" y="452627"/>
                  </a:lnTo>
                  <a:lnTo>
                    <a:pt x="231648" y="7619"/>
                  </a:lnTo>
                  <a:lnTo>
                    <a:pt x="224028" y="0"/>
                  </a:lnTo>
                  <a:close/>
                </a:path>
              </a:pathLst>
            </a:custGeom>
            <a:solidFill>
              <a:srgbClr val="24C5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088" y="960120"/>
              <a:ext cx="438911" cy="4023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753088" y="960120"/>
              <a:ext cx="439420" cy="402590"/>
            </a:xfrm>
            <a:custGeom>
              <a:avLst/>
              <a:gdLst/>
              <a:ahLst/>
              <a:cxnLst/>
              <a:rect l="l" t="t" r="r" b="b"/>
              <a:pathLst>
                <a:path w="439420" h="402590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424941" y="0"/>
                  </a:lnTo>
                  <a:lnTo>
                    <a:pt x="438911" y="2814"/>
                  </a:lnTo>
                </a:path>
                <a:path w="439420" h="402590">
                  <a:moveTo>
                    <a:pt x="438911" y="399521"/>
                  </a:moveTo>
                  <a:lnTo>
                    <a:pt x="424941" y="402335"/>
                  </a:lnTo>
                  <a:lnTo>
                    <a:pt x="38353" y="402335"/>
                  </a:lnTo>
                  <a:lnTo>
                    <a:pt x="23413" y="399325"/>
                  </a:lnTo>
                  <a:lnTo>
                    <a:pt x="11223" y="391112"/>
                  </a:lnTo>
                  <a:lnTo>
                    <a:pt x="3010" y="378922"/>
                  </a:lnTo>
                  <a:lnTo>
                    <a:pt x="0" y="363981"/>
                  </a:lnTo>
                  <a:lnTo>
                    <a:pt x="0" y="38353"/>
                  </a:lnTo>
                </a:path>
              </a:pathLst>
            </a:custGeom>
            <a:ln w="6350">
              <a:solidFill>
                <a:srgbClr val="24C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10314" y="1051940"/>
            <a:ext cx="165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23458" y="187037"/>
            <a:ext cx="1085215" cy="1021080"/>
          </a:xfrm>
          <a:custGeom>
            <a:avLst/>
            <a:gdLst/>
            <a:ahLst/>
            <a:cxnLst/>
            <a:rect l="l" t="t" r="r" b="b"/>
            <a:pathLst>
              <a:path w="1085215" h="1021080">
                <a:moveTo>
                  <a:pt x="1079388" y="535084"/>
                </a:moveTo>
                <a:lnTo>
                  <a:pt x="974322" y="287579"/>
                </a:lnTo>
                <a:lnTo>
                  <a:pt x="920369" y="160482"/>
                </a:lnTo>
                <a:lnTo>
                  <a:pt x="900491" y="113657"/>
                </a:lnTo>
                <a:lnTo>
                  <a:pt x="897651" y="106967"/>
                </a:lnTo>
                <a:lnTo>
                  <a:pt x="870997" y="72884"/>
                </a:lnTo>
                <a:lnTo>
                  <a:pt x="830722" y="56802"/>
                </a:lnTo>
                <a:lnTo>
                  <a:pt x="564788" y="23983"/>
                </a:lnTo>
                <a:lnTo>
                  <a:pt x="428228" y="7129"/>
                </a:lnTo>
                <a:lnTo>
                  <a:pt x="377916" y="920"/>
                </a:lnTo>
                <a:lnTo>
                  <a:pt x="370728" y="33"/>
                </a:lnTo>
                <a:lnTo>
                  <a:pt x="349117" y="0"/>
                </a:lnTo>
                <a:lnTo>
                  <a:pt x="328517" y="5669"/>
                </a:lnTo>
                <a:lnTo>
                  <a:pt x="310132" y="16553"/>
                </a:lnTo>
                <a:lnTo>
                  <a:pt x="295163" y="32164"/>
                </a:lnTo>
                <a:lnTo>
                  <a:pt x="134002" y="246262"/>
                </a:lnTo>
                <a:lnTo>
                  <a:pt x="51244" y="356205"/>
                </a:lnTo>
                <a:lnTo>
                  <a:pt x="20754" y="396710"/>
                </a:lnTo>
                <a:lnTo>
                  <a:pt x="16398" y="402496"/>
                </a:lnTo>
                <a:lnTo>
                  <a:pt x="5502" y="421687"/>
                </a:lnTo>
                <a:lnTo>
                  <a:pt x="0" y="442581"/>
                </a:lnTo>
                <a:lnTo>
                  <a:pt x="93" y="464165"/>
                </a:lnTo>
                <a:lnTo>
                  <a:pt x="5984" y="485427"/>
                </a:lnTo>
                <a:lnTo>
                  <a:pt x="111051" y="732932"/>
                </a:lnTo>
                <a:lnTo>
                  <a:pt x="165004" y="860030"/>
                </a:lnTo>
                <a:lnTo>
                  <a:pt x="184882" y="906855"/>
                </a:lnTo>
                <a:lnTo>
                  <a:pt x="187721" y="913544"/>
                </a:lnTo>
                <a:lnTo>
                  <a:pt x="198745" y="932156"/>
                </a:lnTo>
                <a:lnTo>
                  <a:pt x="233031" y="957710"/>
                </a:lnTo>
                <a:lnTo>
                  <a:pt x="520424" y="996154"/>
                </a:lnTo>
                <a:lnTo>
                  <a:pt x="657098" y="1013271"/>
                </a:lnTo>
                <a:lnTo>
                  <a:pt x="707451" y="1019577"/>
                </a:lnTo>
                <a:lnTo>
                  <a:pt x="714644" y="1020478"/>
                </a:lnTo>
                <a:lnTo>
                  <a:pt x="756856" y="1014858"/>
                </a:lnTo>
                <a:lnTo>
                  <a:pt x="790209" y="988474"/>
                </a:lnTo>
                <a:lnTo>
                  <a:pt x="951150" y="773789"/>
                </a:lnTo>
                <a:lnTo>
                  <a:pt x="1033795" y="663545"/>
                </a:lnTo>
                <a:lnTo>
                  <a:pt x="1064244" y="622929"/>
                </a:lnTo>
                <a:lnTo>
                  <a:pt x="1068593" y="617126"/>
                </a:lnTo>
                <a:lnTo>
                  <a:pt x="1079656" y="598324"/>
                </a:lnTo>
                <a:lnTo>
                  <a:pt x="1085183" y="577486"/>
                </a:lnTo>
                <a:lnTo>
                  <a:pt x="1085113" y="555958"/>
                </a:lnTo>
                <a:lnTo>
                  <a:pt x="1079388" y="535084"/>
                </a:lnTo>
                <a:close/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356859"/>
            <a:ext cx="1150620" cy="1501140"/>
          </a:xfrm>
          <a:custGeom>
            <a:avLst/>
            <a:gdLst/>
            <a:ahLst/>
            <a:cxnLst/>
            <a:rect l="l" t="t" r="r" b="b"/>
            <a:pathLst>
              <a:path w="1150620" h="1501140">
                <a:moveTo>
                  <a:pt x="624014" y="0"/>
                </a:moveTo>
                <a:lnTo>
                  <a:pt x="175627" y="0"/>
                </a:lnTo>
                <a:lnTo>
                  <a:pt x="0" y="0"/>
                </a:lnTo>
              </a:path>
              <a:path w="1150620" h="1501140">
                <a:moveTo>
                  <a:pt x="766976" y="1501138"/>
                </a:moveTo>
                <a:lnTo>
                  <a:pt x="967628" y="1156274"/>
                </a:lnTo>
                <a:lnTo>
                  <a:pt x="1083003" y="957977"/>
                </a:lnTo>
                <a:lnTo>
                  <a:pt x="1125510" y="884920"/>
                </a:lnTo>
                <a:lnTo>
                  <a:pt x="1131582" y="874483"/>
                </a:lnTo>
                <a:lnTo>
                  <a:pt x="1145720" y="841429"/>
                </a:lnTo>
                <a:lnTo>
                  <a:pt x="1150432" y="806191"/>
                </a:lnTo>
                <a:lnTo>
                  <a:pt x="1145720" y="770954"/>
                </a:lnTo>
                <a:lnTo>
                  <a:pt x="1131582" y="737908"/>
                </a:lnTo>
                <a:lnTo>
                  <a:pt x="906904" y="351760"/>
                </a:lnTo>
                <a:lnTo>
                  <a:pt x="791529" y="153468"/>
                </a:lnTo>
                <a:lnTo>
                  <a:pt x="749022" y="80413"/>
                </a:lnTo>
                <a:lnTo>
                  <a:pt x="721307" y="40772"/>
                </a:lnTo>
                <a:lnTo>
                  <a:pt x="659794" y="4843"/>
                </a:lnTo>
                <a:lnTo>
                  <a:pt x="624014" y="0"/>
                </a:lnTo>
              </a:path>
            </a:pathLst>
          </a:custGeom>
          <a:ln w="63500">
            <a:solidFill>
              <a:srgbClr val="D2F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846385" y="5629592"/>
            <a:ext cx="8348980" cy="1167765"/>
            <a:chOff x="3846385" y="5629592"/>
            <a:chExt cx="8348980" cy="116776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0019" y="5631179"/>
              <a:ext cx="603503" cy="11643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590019" y="5631179"/>
              <a:ext cx="603885" cy="1164590"/>
            </a:xfrm>
            <a:custGeom>
              <a:avLst/>
              <a:gdLst/>
              <a:ahLst/>
              <a:cxnLst/>
              <a:rect l="l" t="t" r="r" b="b"/>
              <a:pathLst>
                <a:path w="603884" h="1164590">
                  <a:moveTo>
                    <a:pt x="603503" y="1164336"/>
                  </a:moveTo>
                  <a:lnTo>
                    <a:pt x="40512" y="1164336"/>
                  </a:lnTo>
                  <a:lnTo>
                    <a:pt x="24753" y="1160163"/>
                  </a:lnTo>
                  <a:lnTo>
                    <a:pt x="11874" y="1148784"/>
                  </a:lnTo>
                  <a:lnTo>
                    <a:pt x="3186" y="1131908"/>
                  </a:lnTo>
                  <a:lnTo>
                    <a:pt x="0" y="1111242"/>
                  </a:lnTo>
                  <a:lnTo>
                    <a:pt x="0" y="53098"/>
                  </a:lnTo>
                  <a:lnTo>
                    <a:pt x="3186" y="32430"/>
                  </a:lnTo>
                  <a:lnTo>
                    <a:pt x="11874" y="15552"/>
                  </a:lnTo>
                  <a:lnTo>
                    <a:pt x="24753" y="4172"/>
                  </a:lnTo>
                  <a:lnTo>
                    <a:pt x="40512" y="0"/>
                  </a:lnTo>
                  <a:lnTo>
                    <a:pt x="603503" y="0"/>
                  </a:lnTo>
                  <a:lnTo>
                    <a:pt x="603503" y="1164336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88432" y="6504368"/>
              <a:ext cx="183006" cy="2500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8432" y="5666168"/>
              <a:ext cx="201295" cy="228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1147" y="5899403"/>
              <a:ext cx="7936992" cy="6553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51147" y="5899403"/>
              <a:ext cx="7937500" cy="655320"/>
            </a:xfrm>
            <a:custGeom>
              <a:avLst/>
              <a:gdLst/>
              <a:ahLst/>
              <a:cxnLst/>
              <a:rect l="l" t="t" r="r" b="b"/>
              <a:pathLst>
                <a:path w="7937500" h="655320">
                  <a:moveTo>
                    <a:pt x="0" y="66103"/>
                  </a:moveTo>
                  <a:lnTo>
                    <a:pt x="5193" y="40371"/>
                  </a:lnTo>
                  <a:lnTo>
                    <a:pt x="19351" y="19359"/>
                  </a:lnTo>
                  <a:lnTo>
                    <a:pt x="40344" y="5194"/>
                  </a:lnTo>
                  <a:lnTo>
                    <a:pt x="66039" y="0"/>
                  </a:lnTo>
                  <a:lnTo>
                    <a:pt x="7870952" y="0"/>
                  </a:lnTo>
                  <a:lnTo>
                    <a:pt x="7896647" y="5194"/>
                  </a:lnTo>
                  <a:lnTo>
                    <a:pt x="7917640" y="19359"/>
                  </a:lnTo>
                  <a:lnTo>
                    <a:pt x="7931798" y="40371"/>
                  </a:lnTo>
                  <a:lnTo>
                    <a:pt x="7936992" y="66103"/>
                  </a:lnTo>
                  <a:lnTo>
                    <a:pt x="7936992" y="589216"/>
                  </a:lnTo>
                  <a:lnTo>
                    <a:pt x="7931798" y="614948"/>
                  </a:lnTo>
                  <a:lnTo>
                    <a:pt x="7917640" y="635960"/>
                  </a:lnTo>
                  <a:lnTo>
                    <a:pt x="7896647" y="650125"/>
                  </a:lnTo>
                  <a:lnTo>
                    <a:pt x="7870952" y="655320"/>
                  </a:lnTo>
                  <a:lnTo>
                    <a:pt x="66039" y="655320"/>
                  </a:lnTo>
                  <a:lnTo>
                    <a:pt x="40344" y="650125"/>
                  </a:lnTo>
                  <a:lnTo>
                    <a:pt x="19351" y="635960"/>
                  </a:lnTo>
                  <a:lnTo>
                    <a:pt x="5193" y="614948"/>
                  </a:lnTo>
                  <a:lnTo>
                    <a:pt x="0" y="589216"/>
                  </a:lnTo>
                  <a:lnTo>
                    <a:pt x="0" y="66103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13352" y="5989726"/>
            <a:ext cx="72072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FORMAS</a:t>
            </a:r>
            <a:r>
              <a:rPr sz="2800" b="1" spc="-4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DE</a:t>
            </a:r>
            <a:r>
              <a:rPr sz="2800" b="1" spc="-10" dirty="0">
                <a:solidFill>
                  <a:srgbClr val="F1F1F1"/>
                </a:solidFill>
                <a:latin typeface="Corbel"/>
                <a:cs typeface="Corbel"/>
              </a:rPr>
              <a:t> RECORRER</a:t>
            </a:r>
            <a:r>
              <a:rPr sz="2800" b="1" spc="-6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UN</a:t>
            </a:r>
            <a:r>
              <a:rPr sz="2800" b="1" spc="-12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800" b="1" dirty="0">
                <a:solidFill>
                  <a:srgbClr val="F1F1F1"/>
                </a:solidFill>
                <a:latin typeface="Corbel"/>
                <a:cs typeface="Corbel"/>
              </a:rPr>
              <a:t>ÁRBOL</a:t>
            </a:r>
            <a:r>
              <a:rPr sz="2800" b="1" spc="-20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400" spc="-40" dirty="0">
                <a:solidFill>
                  <a:srgbClr val="F1F1F1"/>
                </a:solidFill>
                <a:latin typeface="Corbel"/>
                <a:cs typeface="Corbel"/>
              </a:rPr>
              <a:t>(Post</a:t>
            </a:r>
            <a:r>
              <a:rPr sz="2400" spc="-65" dirty="0">
                <a:solidFill>
                  <a:srgbClr val="F1F1F1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1F1F1"/>
                </a:solidFill>
                <a:latin typeface="Corbel"/>
                <a:cs typeface="Corbel"/>
              </a:rPr>
              <a:t>Orden)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081519" y="2122754"/>
            <a:ext cx="1306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55" dirty="0">
                <a:solidFill>
                  <a:srgbClr val="FFFFFF"/>
                </a:solidFill>
                <a:latin typeface="Cambria"/>
                <a:cs typeface="Cambria"/>
              </a:rPr>
              <a:t>Consiste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8491" y="2122754"/>
            <a:ext cx="2195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3085" algn="l"/>
              </a:tabLst>
            </a:pPr>
            <a:r>
              <a:rPr sz="2400" spc="80" dirty="0">
                <a:solidFill>
                  <a:srgbClr val="FFFFFF"/>
                </a:solidFill>
                <a:latin typeface="Cambria"/>
                <a:cs typeface="Cambria"/>
              </a:rPr>
              <a:t>primero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120" dirty="0">
                <a:solidFill>
                  <a:srgbClr val="FFFFFF"/>
                </a:solidFill>
                <a:latin typeface="Cambria"/>
                <a:cs typeface="Cambria"/>
              </a:rPr>
              <a:t>en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1519" y="2492121"/>
            <a:ext cx="212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3089" algn="l"/>
              </a:tabLst>
            </a:pP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recorrer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35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739" y="2492121"/>
            <a:ext cx="135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solidFill>
                  <a:srgbClr val="FFC000"/>
                </a:solidFill>
                <a:latin typeface="Cambria"/>
                <a:cs typeface="Cambria"/>
              </a:rPr>
              <a:t>subárbol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81519" y="2857576"/>
            <a:ext cx="4126229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114" dirty="0">
                <a:solidFill>
                  <a:srgbClr val="FFC000"/>
                </a:solidFill>
                <a:latin typeface="Cambria"/>
                <a:cs typeface="Cambria"/>
              </a:rPr>
              <a:t>izquierdo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2400" spc="4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Cambria"/>
                <a:cs typeface="Cambria"/>
              </a:rPr>
              <a:t>luego</a:t>
            </a:r>
            <a:r>
              <a:rPr sz="2400" spc="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se</a:t>
            </a:r>
            <a:r>
              <a:rPr sz="2400" spc="4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recorre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b="1" spc="70" dirty="0">
                <a:solidFill>
                  <a:srgbClr val="FFC000"/>
                </a:solidFill>
                <a:latin typeface="Cambria"/>
                <a:cs typeface="Cambria"/>
              </a:rPr>
              <a:t>subárbol  </a:t>
            </a:r>
            <a:r>
              <a:rPr sz="2400" b="1" spc="114" dirty="0">
                <a:solidFill>
                  <a:srgbClr val="FFC000"/>
                </a:solidFill>
                <a:latin typeface="Cambria"/>
                <a:cs typeface="Cambria"/>
              </a:rPr>
              <a:t>derecho</a:t>
            </a:r>
            <a:r>
              <a:rPr sz="2400" b="1" spc="70" dirty="0">
                <a:solidFill>
                  <a:srgbClr val="FFC000"/>
                </a:solidFill>
                <a:latin typeface="Cambria"/>
                <a:cs typeface="Cambria"/>
              </a:rPr>
              <a:t>  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400" spc="70" dirty="0">
                <a:solidFill>
                  <a:srgbClr val="FFFFFF"/>
                </a:solidFill>
                <a:latin typeface="Cambria"/>
                <a:cs typeface="Cambria"/>
              </a:rPr>
              <a:t>por </a:t>
            </a:r>
            <a:r>
              <a:rPr sz="2400" spc="130" dirty="0">
                <a:solidFill>
                  <a:srgbClr val="FFFFFF"/>
                </a:solidFill>
                <a:latin typeface="Cambria"/>
                <a:cs typeface="Cambria"/>
              </a:rPr>
              <a:t>ultimo</a:t>
            </a:r>
            <a:r>
              <a:rPr sz="2400" spc="2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Cambria"/>
                <a:cs typeface="Cambria"/>
              </a:rPr>
              <a:t>el</a:t>
            </a:r>
            <a:r>
              <a:rPr sz="2400" spc="2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120" dirty="0">
                <a:solidFill>
                  <a:srgbClr val="FFC000"/>
                </a:solidFill>
                <a:latin typeface="Cambria"/>
                <a:cs typeface="Cambria"/>
              </a:rPr>
              <a:t>nodo</a:t>
            </a:r>
            <a:r>
              <a:rPr sz="2400" b="1" spc="29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b="1" spc="90" dirty="0">
                <a:solidFill>
                  <a:srgbClr val="FFC000"/>
                </a:solidFill>
                <a:latin typeface="Cambria"/>
                <a:cs typeface="Cambria"/>
              </a:rPr>
              <a:t>raíz</a:t>
            </a:r>
            <a:r>
              <a:rPr sz="2400" b="1" spc="215" dirty="0">
                <a:solidFill>
                  <a:srgbClr val="FFC000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(I.D.R)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0872" y="1133855"/>
            <a:ext cx="5562600" cy="3877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37</TotalTime>
  <Words>559</Words>
  <Application>Microsoft Office PowerPoint</Application>
  <PresentationFormat>Panorámica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Corbel</vt:lpstr>
      <vt:lpstr>Times New Roman</vt:lpstr>
      <vt:lpstr>Wingdings</vt:lpstr>
      <vt:lpstr>Office Theme</vt:lpstr>
      <vt:lpstr>Presentación de PowerPoint</vt:lpstr>
      <vt:lpstr>Presentación de PowerPoint</vt:lpstr>
      <vt:lpstr>ÁRBOLES (DATOS IMPORTANTES)</vt:lpstr>
      <vt:lpstr>ÁRBOLES (TÉRMINOLOGÍA)</vt:lpstr>
      <vt:lpstr>Peso = peso(hijo1) + peso(hijo2) + peso(hijoN)+ 1</vt:lpstr>
      <vt:lpstr>ÁRBOLES (TÉRMINOLOGÍA)</vt:lpstr>
      <vt:lpstr>Presentación de PowerPoint</vt:lpstr>
      <vt:lpstr>FORMAS DE RECORRER UN ÁRBOL (In Orden)</vt:lpstr>
      <vt:lpstr>Consiste</vt:lpstr>
      <vt:lpstr>* Árbol n-ario</vt:lpstr>
      <vt:lpstr>Árbol Binario Lleno</vt:lpstr>
      <vt:lpstr>Árbol binario degenerado</vt:lpstr>
      <vt:lpstr>Un árbol esta equilibrado sí se cumple con las siguientes 3 condiciones:</vt:lpstr>
      <vt:lpstr>ÁRBOL EQUILIBRADO (EJEMPLO)</vt:lpstr>
      <vt:lpstr>Operaciones Básicas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cp:lastModifiedBy>Daniel Monterroso</cp:lastModifiedBy>
  <cp:revision>1</cp:revision>
  <dcterms:created xsi:type="dcterms:W3CDTF">2024-06-18T04:05:36Z</dcterms:created>
  <dcterms:modified xsi:type="dcterms:W3CDTF">2024-06-18T04:45:07Z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2020-06-09T00:00:00Z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2024-06-18T00:00:00Z</vt:filetime>
  </property>
  <property fmtid="{D5CDD505-2E9C-101B-9397-08002B2CF9AE}" pid="5" name="Producer">
    <vt:lpwstr>Microsoft® PowerPoint® para Microsoft 365</vt:lpwstr>
  </property>
</Properties>
</file>