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C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C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5796" y="1857755"/>
            <a:ext cx="3991610" cy="3755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4236" y="0"/>
            <a:ext cx="306705" cy="6858000"/>
          </a:xfrm>
          <a:custGeom>
            <a:avLst/>
            <a:gdLst/>
            <a:ahLst/>
            <a:cxnLst/>
            <a:rect l="l" t="t" r="r" b="b"/>
            <a:pathLst>
              <a:path w="306704" h="6858000">
                <a:moveTo>
                  <a:pt x="0" y="6858000"/>
                </a:moveTo>
                <a:lnTo>
                  <a:pt x="306324" y="6858000"/>
                </a:lnTo>
                <a:lnTo>
                  <a:pt x="3063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60" y="0"/>
            <a:ext cx="91440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153078" y="4608576"/>
            <a:ext cx="1825625" cy="1612900"/>
          </a:xfrm>
          <a:custGeom>
            <a:avLst/>
            <a:gdLst/>
            <a:ahLst/>
            <a:cxnLst/>
            <a:rect l="l" t="t" r="r" b="b"/>
            <a:pathLst>
              <a:path w="1825625" h="1612900">
                <a:moveTo>
                  <a:pt x="1299781" y="0"/>
                </a:moveTo>
                <a:lnTo>
                  <a:pt x="852201" y="0"/>
                </a:lnTo>
                <a:lnTo>
                  <a:pt x="622363" y="0"/>
                </a:lnTo>
                <a:lnTo>
                  <a:pt x="537686" y="0"/>
                </a:lnTo>
                <a:lnTo>
                  <a:pt x="525589" y="0"/>
                </a:lnTo>
                <a:lnTo>
                  <a:pt x="489076" y="4843"/>
                </a:lnTo>
                <a:lnTo>
                  <a:pt x="455898" y="18748"/>
                </a:lnTo>
                <a:lnTo>
                  <a:pt x="427434" y="40772"/>
                </a:lnTo>
                <a:lnTo>
                  <a:pt x="405066" y="69976"/>
                </a:lnTo>
                <a:lnTo>
                  <a:pt x="181790" y="456102"/>
                </a:lnTo>
                <a:lnTo>
                  <a:pt x="67135" y="654383"/>
                </a:lnTo>
                <a:lnTo>
                  <a:pt x="24893" y="727434"/>
                </a:lnTo>
                <a:lnTo>
                  <a:pt x="18859" y="737870"/>
                </a:lnTo>
                <a:lnTo>
                  <a:pt x="4714" y="770937"/>
                </a:lnTo>
                <a:lnTo>
                  <a:pt x="0" y="806196"/>
                </a:lnTo>
                <a:lnTo>
                  <a:pt x="4714" y="841454"/>
                </a:lnTo>
                <a:lnTo>
                  <a:pt x="18859" y="874522"/>
                </a:lnTo>
                <a:lnTo>
                  <a:pt x="242135" y="1260654"/>
                </a:lnTo>
                <a:lnTo>
                  <a:pt x="356790" y="1458939"/>
                </a:lnTo>
                <a:lnTo>
                  <a:pt x="399032" y="1531991"/>
                </a:lnTo>
                <a:lnTo>
                  <a:pt x="405066" y="1542427"/>
                </a:lnTo>
                <a:lnTo>
                  <a:pt x="427434" y="1571629"/>
                </a:lnTo>
                <a:lnTo>
                  <a:pt x="455898" y="1593649"/>
                </a:lnTo>
                <a:lnTo>
                  <a:pt x="489076" y="1607550"/>
                </a:lnTo>
                <a:lnTo>
                  <a:pt x="525589" y="1612392"/>
                </a:lnTo>
                <a:lnTo>
                  <a:pt x="973169" y="1612392"/>
                </a:lnTo>
                <a:lnTo>
                  <a:pt x="1203007" y="1612392"/>
                </a:lnTo>
                <a:lnTo>
                  <a:pt x="1287684" y="1612392"/>
                </a:lnTo>
                <a:lnTo>
                  <a:pt x="1299781" y="1612392"/>
                </a:lnTo>
                <a:lnTo>
                  <a:pt x="1335516" y="1607550"/>
                </a:lnTo>
                <a:lnTo>
                  <a:pt x="1368583" y="1593649"/>
                </a:lnTo>
                <a:lnTo>
                  <a:pt x="1396936" y="1571629"/>
                </a:lnTo>
                <a:lnTo>
                  <a:pt x="1418526" y="1542427"/>
                </a:lnTo>
                <a:lnTo>
                  <a:pt x="1642830" y="1156294"/>
                </a:lnTo>
                <a:lnTo>
                  <a:pt x="1758013" y="958010"/>
                </a:lnTo>
                <a:lnTo>
                  <a:pt x="1800449" y="884958"/>
                </a:lnTo>
                <a:lnTo>
                  <a:pt x="1806511" y="874522"/>
                </a:lnTo>
                <a:lnTo>
                  <a:pt x="1820656" y="841454"/>
                </a:lnTo>
                <a:lnTo>
                  <a:pt x="1825371" y="806196"/>
                </a:lnTo>
                <a:lnTo>
                  <a:pt x="1820656" y="770937"/>
                </a:lnTo>
                <a:lnTo>
                  <a:pt x="1806511" y="737870"/>
                </a:lnTo>
                <a:lnTo>
                  <a:pt x="1582207" y="351744"/>
                </a:lnTo>
                <a:lnTo>
                  <a:pt x="1467024" y="153463"/>
                </a:lnTo>
                <a:lnTo>
                  <a:pt x="1424588" y="80412"/>
                </a:lnTo>
                <a:lnTo>
                  <a:pt x="1418526" y="69976"/>
                </a:lnTo>
                <a:lnTo>
                  <a:pt x="1396936" y="40772"/>
                </a:lnTo>
                <a:lnTo>
                  <a:pt x="1368583" y="18748"/>
                </a:lnTo>
                <a:lnTo>
                  <a:pt x="1335516" y="4843"/>
                </a:lnTo>
                <a:lnTo>
                  <a:pt x="1299781" y="0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44528" y="6249923"/>
            <a:ext cx="230504" cy="460375"/>
          </a:xfrm>
          <a:custGeom>
            <a:avLst/>
            <a:gdLst/>
            <a:ahLst/>
            <a:cxnLst/>
            <a:rect l="l" t="t" r="r" b="b"/>
            <a:pathLst>
              <a:path w="230504" h="460375">
                <a:moveTo>
                  <a:pt x="222503" y="0"/>
                </a:moveTo>
                <a:lnTo>
                  <a:pt x="7620" y="0"/>
                </a:lnTo>
                <a:lnTo>
                  <a:pt x="0" y="7594"/>
                </a:lnTo>
                <a:lnTo>
                  <a:pt x="0" y="16954"/>
                </a:lnTo>
                <a:lnTo>
                  <a:pt x="0" y="452653"/>
                </a:lnTo>
                <a:lnTo>
                  <a:pt x="7620" y="460247"/>
                </a:lnTo>
                <a:lnTo>
                  <a:pt x="222503" y="460247"/>
                </a:lnTo>
                <a:lnTo>
                  <a:pt x="230124" y="452653"/>
                </a:lnTo>
                <a:lnTo>
                  <a:pt x="230124" y="7594"/>
                </a:lnTo>
                <a:lnTo>
                  <a:pt x="222503" y="0"/>
                </a:lnTo>
                <a:close/>
              </a:path>
            </a:pathLst>
          </a:custGeom>
          <a:solidFill>
            <a:srgbClr val="24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362960" y="0"/>
                </a:moveTo>
                <a:lnTo>
                  <a:pt x="324451" y="13431"/>
                </a:lnTo>
                <a:lnTo>
                  <a:pt x="19288" y="359991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148193" y="853449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1006967" y="631504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877173" y="137868"/>
                </a:lnTo>
                <a:lnTo>
                  <a:pt x="854741" y="103678"/>
                </a:lnTo>
                <a:lnTo>
                  <a:pt x="818118" y="85671"/>
                </a:lnTo>
                <a:lnTo>
                  <a:pt x="383905" y="1254"/>
                </a:lnTo>
                <a:lnTo>
                  <a:pt x="362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818118" y="85671"/>
                </a:moveTo>
                <a:lnTo>
                  <a:pt x="567088" y="36867"/>
                </a:lnTo>
                <a:lnTo>
                  <a:pt x="438181" y="11806"/>
                </a:lnTo>
                <a:lnTo>
                  <a:pt x="390689" y="2573"/>
                </a:lnTo>
                <a:lnTo>
                  <a:pt x="383905" y="1254"/>
                </a:lnTo>
                <a:lnTo>
                  <a:pt x="362960" y="0"/>
                </a:lnTo>
                <a:lnTo>
                  <a:pt x="342836" y="4181"/>
                </a:lnTo>
                <a:lnTo>
                  <a:pt x="324451" y="13431"/>
                </a:lnTo>
                <a:lnTo>
                  <a:pt x="308721" y="27378"/>
                </a:lnTo>
                <a:lnTo>
                  <a:pt x="141392" y="219670"/>
                </a:lnTo>
                <a:lnTo>
                  <a:pt x="55467" y="318414"/>
                </a:lnTo>
                <a:lnTo>
                  <a:pt x="23810" y="354794"/>
                </a:lnTo>
                <a:lnTo>
                  <a:pt x="19288" y="359991"/>
                </a:lnTo>
                <a:lnTo>
                  <a:pt x="7731" y="376994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87489" y="677595"/>
                </a:lnTo>
                <a:lnTo>
                  <a:pt x="130206" y="801344"/>
                </a:lnTo>
                <a:lnTo>
                  <a:pt x="145944" y="846936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459166" y="954628"/>
                </a:lnTo>
                <a:lnTo>
                  <a:pt x="588073" y="979689"/>
                </a:lnTo>
                <a:lnTo>
                  <a:pt x="635565" y="988922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884433" y="771745"/>
                </a:lnTo>
                <a:lnTo>
                  <a:pt x="970661" y="673057"/>
                </a:lnTo>
                <a:lnTo>
                  <a:pt x="1002428" y="636698"/>
                </a:lnTo>
                <a:lnTo>
                  <a:pt x="1006967" y="631504"/>
                </a:lnTo>
                <a:lnTo>
                  <a:pt x="1018524" y="614502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938252" y="313797"/>
                </a:lnTo>
                <a:lnTo>
                  <a:pt x="895270" y="189995"/>
                </a:lnTo>
                <a:lnTo>
                  <a:pt x="879435" y="144384"/>
                </a:lnTo>
                <a:lnTo>
                  <a:pt x="854741" y="103678"/>
                </a:lnTo>
                <a:lnTo>
                  <a:pt x="837686" y="92278"/>
                </a:lnTo>
                <a:lnTo>
                  <a:pt x="818118" y="85671"/>
                </a:lnTo>
                <a:close/>
              </a:path>
            </a:pathLst>
          </a:custGeom>
          <a:ln w="635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7180" y="6277355"/>
            <a:ext cx="464820" cy="40081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727180" y="6277355"/>
            <a:ext cx="464820" cy="401320"/>
          </a:xfrm>
          <a:custGeom>
            <a:avLst/>
            <a:gdLst/>
            <a:ahLst/>
            <a:cxnLst/>
            <a:rect l="l" t="t" r="r" b="b"/>
            <a:pathLst>
              <a:path w="464820" h="401320">
                <a:moveTo>
                  <a:pt x="0" y="38176"/>
                </a:moveTo>
                <a:lnTo>
                  <a:pt x="3008" y="23317"/>
                </a:lnTo>
                <a:lnTo>
                  <a:pt x="11207" y="11182"/>
                </a:lnTo>
                <a:lnTo>
                  <a:pt x="23360" y="3000"/>
                </a:lnTo>
                <a:lnTo>
                  <a:pt x="38226" y="0"/>
                </a:lnTo>
                <a:lnTo>
                  <a:pt x="426593" y="0"/>
                </a:lnTo>
                <a:lnTo>
                  <a:pt x="441459" y="3000"/>
                </a:lnTo>
                <a:lnTo>
                  <a:pt x="453612" y="11182"/>
                </a:lnTo>
                <a:lnTo>
                  <a:pt x="461811" y="23317"/>
                </a:lnTo>
                <a:lnTo>
                  <a:pt x="464820" y="38176"/>
                </a:lnTo>
                <a:lnTo>
                  <a:pt x="464820" y="362635"/>
                </a:lnTo>
                <a:lnTo>
                  <a:pt x="461811" y="377494"/>
                </a:lnTo>
                <a:lnTo>
                  <a:pt x="453612" y="389629"/>
                </a:lnTo>
                <a:lnTo>
                  <a:pt x="441459" y="397811"/>
                </a:lnTo>
                <a:lnTo>
                  <a:pt x="426593" y="400812"/>
                </a:lnTo>
                <a:lnTo>
                  <a:pt x="38226" y="400812"/>
                </a:lnTo>
                <a:lnTo>
                  <a:pt x="23360" y="397811"/>
                </a:lnTo>
                <a:lnTo>
                  <a:pt x="11207" y="389629"/>
                </a:lnTo>
                <a:lnTo>
                  <a:pt x="3008" y="377494"/>
                </a:lnTo>
                <a:lnTo>
                  <a:pt x="0" y="362635"/>
                </a:lnTo>
                <a:lnTo>
                  <a:pt x="0" y="38176"/>
                </a:lnTo>
                <a:close/>
              </a:path>
            </a:pathLst>
          </a:custGeom>
          <a:ln w="6350">
            <a:solidFill>
              <a:srgbClr val="24C5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8495" y="179831"/>
            <a:ext cx="603503" cy="116281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588495" y="179831"/>
            <a:ext cx="603885" cy="1163320"/>
          </a:xfrm>
          <a:custGeom>
            <a:avLst/>
            <a:gdLst/>
            <a:ahLst/>
            <a:cxnLst/>
            <a:rect l="l" t="t" r="r" b="b"/>
            <a:pathLst>
              <a:path w="603884" h="1163320">
                <a:moveTo>
                  <a:pt x="603503" y="1162812"/>
                </a:moveTo>
                <a:lnTo>
                  <a:pt x="40512" y="1162812"/>
                </a:lnTo>
                <a:lnTo>
                  <a:pt x="24753" y="1158642"/>
                </a:lnTo>
                <a:lnTo>
                  <a:pt x="11874" y="1147270"/>
                </a:lnTo>
                <a:lnTo>
                  <a:pt x="3186" y="1130397"/>
                </a:lnTo>
                <a:lnTo>
                  <a:pt x="0" y="1109726"/>
                </a:lnTo>
                <a:lnTo>
                  <a:pt x="0" y="53086"/>
                </a:lnTo>
                <a:lnTo>
                  <a:pt x="3186" y="32414"/>
                </a:lnTo>
                <a:lnTo>
                  <a:pt x="11874" y="15541"/>
                </a:lnTo>
                <a:lnTo>
                  <a:pt x="24753" y="4169"/>
                </a:lnTo>
                <a:lnTo>
                  <a:pt x="40512" y="0"/>
                </a:lnTo>
                <a:lnTo>
                  <a:pt x="603503" y="0"/>
                </a:lnTo>
                <a:lnTo>
                  <a:pt x="603503" y="1162812"/>
                </a:lnTo>
                <a:close/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86908" y="1051496"/>
            <a:ext cx="184530" cy="25006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86908" y="214820"/>
            <a:ext cx="201295" cy="22872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16823" y="419100"/>
            <a:ext cx="3653028" cy="65532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8116823" y="419100"/>
            <a:ext cx="3653154" cy="655320"/>
          </a:xfrm>
          <a:custGeom>
            <a:avLst/>
            <a:gdLst/>
            <a:ahLst/>
            <a:cxnLst/>
            <a:rect l="l" t="t" r="r" b="b"/>
            <a:pathLst>
              <a:path w="3653154" h="655319">
                <a:moveTo>
                  <a:pt x="0" y="66039"/>
                </a:moveTo>
                <a:lnTo>
                  <a:pt x="5193" y="40344"/>
                </a:lnTo>
                <a:lnTo>
                  <a:pt x="19351" y="19351"/>
                </a:lnTo>
                <a:lnTo>
                  <a:pt x="40344" y="5193"/>
                </a:lnTo>
                <a:lnTo>
                  <a:pt x="66040" y="0"/>
                </a:lnTo>
                <a:lnTo>
                  <a:pt x="3586987" y="0"/>
                </a:lnTo>
                <a:lnTo>
                  <a:pt x="3612683" y="5193"/>
                </a:lnTo>
                <a:lnTo>
                  <a:pt x="3633676" y="19351"/>
                </a:lnTo>
                <a:lnTo>
                  <a:pt x="3647834" y="40344"/>
                </a:lnTo>
                <a:lnTo>
                  <a:pt x="3653028" y="66039"/>
                </a:lnTo>
                <a:lnTo>
                  <a:pt x="3653028" y="589279"/>
                </a:lnTo>
                <a:lnTo>
                  <a:pt x="3647834" y="614975"/>
                </a:lnTo>
                <a:lnTo>
                  <a:pt x="3633676" y="635968"/>
                </a:lnTo>
                <a:lnTo>
                  <a:pt x="3612683" y="650126"/>
                </a:lnTo>
                <a:lnTo>
                  <a:pt x="3586987" y="655320"/>
                </a:lnTo>
                <a:lnTo>
                  <a:pt x="66040" y="655320"/>
                </a:lnTo>
                <a:lnTo>
                  <a:pt x="40344" y="650126"/>
                </a:lnTo>
                <a:lnTo>
                  <a:pt x="19351" y="635968"/>
                </a:lnTo>
                <a:lnTo>
                  <a:pt x="5193" y="614975"/>
                </a:lnTo>
                <a:lnTo>
                  <a:pt x="0" y="589279"/>
                </a:lnTo>
                <a:lnTo>
                  <a:pt x="0" y="66039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4236" y="0"/>
            <a:ext cx="306705" cy="6858000"/>
          </a:xfrm>
          <a:custGeom>
            <a:avLst/>
            <a:gdLst/>
            <a:ahLst/>
            <a:cxnLst/>
            <a:rect l="l" t="t" r="r" b="b"/>
            <a:pathLst>
              <a:path w="306704" h="6858000">
                <a:moveTo>
                  <a:pt x="0" y="6858000"/>
                </a:moveTo>
                <a:lnTo>
                  <a:pt x="306324" y="6858000"/>
                </a:lnTo>
                <a:lnTo>
                  <a:pt x="3063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60" y="0"/>
            <a:ext cx="91440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153078" y="4608576"/>
            <a:ext cx="1825625" cy="1612900"/>
          </a:xfrm>
          <a:custGeom>
            <a:avLst/>
            <a:gdLst/>
            <a:ahLst/>
            <a:cxnLst/>
            <a:rect l="l" t="t" r="r" b="b"/>
            <a:pathLst>
              <a:path w="1825625" h="1612900">
                <a:moveTo>
                  <a:pt x="1299781" y="0"/>
                </a:moveTo>
                <a:lnTo>
                  <a:pt x="852201" y="0"/>
                </a:lnTo>
                <a:lnTo>
                  <a:pt x="622363" y="0"/>
                </a:lnTo>
                <a:lnTo>
                  <a:pt x="537686" y="0"/>
                </a:lnTo>
                <a:lnTo>
                  <a:pt x="525589" y="0"/>
                </a:lnTo>
                <a:lnTo>
                  <a:pt x="489076" y="4843"/>
                </a:lnTo>
                <a:lnTo>
                  <a:pt x="455898" y="18748"/>
                </a:lnTo>
                <a:lnTo>
                  <a:pt x="427434" y="40772"/>
                </a:lnTo>
                <a:lnTo>
                  <a:pt x="405066" y="69976"/>
                </a:lnTo>
                <a:lnTo>
                  <a:pt x="181790" y="456102"/>
                </a:lnTo>
                <a:lnTo>
                  <a:pt x="67135" y="654383"/>
                </a:lnTo>
                <a:lnTo>
                  <a:pt x="24893" y="727434"/>
                </a:lnTo>
                <a:lnTo>
                  <a:pt x="18859" y="737870"/>
                </a:lnTo>
                <a:lnTo>
                  <a:pt x="4714" y="770937"/>
                </a:lnTo>
                <a:lnTo>
                  <a:pt x="0" y="806196"/>
                </a:lnTo>
                <a:lnTo>
                  <a:pt x="4714" y="841454"/>
                </a:lnTo>
                <a:lnTo>
                  <a:pt x="18859" y="874522"/>
                </a:lnTo>
                <a:lnTo>
                  <a:pt x="242135" y="1260654"/>
                </a:lnTo>
                <a:lnTo>
                  <a:pt x="356790" y="1458939"/>
                </a:lnTo>
                <a:lnTo>
                  <a:pt x="399032" y="1531991"/>
                </a:lnTo>
                <a:lnTo>
                  <a:pt x="405066" y="1542427"/>
                </a:lnTo>
                <a:lnTo>
                  <a:pt x="427434" y="1571629"/>
                </a:lnTo>
                <a:lnTo>
                  <a:pt x="455898" y="1593649"/>
                </a:lnTo>
                <a:lnTo>
                  <a:pt x="489076" y="1607550"/>
                </a:lnTo>
                <a:lnTo>
                  <a:pt x="525589" y="1612392"/>
                </a:lnTo>
                <a:lnTo>
                  <a:pt x="973169" y="1612392"/>
                </a:lnTo>
                <a:lnTo>
                  <a:pt x="1203007" y="1612392"/>
                </a:lnTo>
                <a:lnTo>
                  <a:pt x="1287684" y="1612392"/>
                </a:lnTo>
                <a:lnTo>
                  <a:pt x="1299781" y="1612392"/>
                </a:lnTo>
                <a:lnTo>
                  <a:pt x="1335516" y="1607550"/>
                </a:lnTo>
                <a:lnTo>
                  <a:pt x="1368583" y="1593649"/>
                </a:lnTo>
                <a:lnTo>
                  <a:pt x="1396936" y="1571629"/>
                </a:lnTo>
                <a:lnTo>
                  <a:pt x="1418526" y="1542427"/>
                </a:lnTo>
                <a:lnTo>
                  <a:pt x="1642830" y="1156294"/>
                </a:lnTo>
                <a:lnTo>
                  <a:pt x="1758013" y="958010"/>
                </a:lnTo>
                <a:lnTo>
                  <a:pt x="1800449" y="884958"/>
                </a:lnTo>
                <a:lnTo>
                  <a:pt x="1806511" y="874522"/>
                </a:lnTo>
                <a:lnTo>
                  <a:pt x="1820656" y="841454"/>
                </a:lnTo>
                <a:lnTo>
                  <a:pt x="1825371" y="806196"/>
                </a:lnTo>
                <a:lnTo>
                  <a:pt x="1820656" y="770937"/>
                </a:lnTo>
                <a:lnTo>
                  <a:pt x="1806511" y="737870"/>
                </a:lnTo>
                <a:lnTo>
                  <a:pt x="1582207" y="351744"/>
                </a:lnTo>
                <a:lnTo>
                  <a:pt x="1467024" y="153463"/>
                </a:lnTo>
                <a:lnTo>
                  <a:pt x="1424588" y="80412"/>
                </a:lnTo>
                <a:lnTo>
                  <a:pt x="1418526" y="69976"/>
                </a:lnTo>
                <a:lnTo>
                  <a:pt x="1396936" y="40772"/>
                </a:lnTo>
                <a:lnTo>
                  <a:pt x="1368583" y="18748"/>
                </a:lnTo>
                <a:lnTo>
                  <a:pt x="1335516" y="4843"/>
                </a:lnTo>
                <a:lnTo>
                  <a:pt x="1299781" y="0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44528" y="6249923"/>
            <a:ext cx="230504" cy="460375"/>
          </a:xfrm>
          <a:custGeom>
            <a:avLst/>
            <a:gdLst/>
            <a:ahLst/>
            <a:cxnLst/>
            <a:rect l="l" t="t" r="r" b="b"/>
            <a:pathLst>
              <a:path w="230504" h="460375">
                <a:moveTo>
                  <a:pt x="222503" y="0"/>
                </a:moveTo>
                <a:lnTo>
                  <a:pt x="7620" y="0"/>
                </a:lnTo>
                <a:lnTo>
                  <a:pt x="0" y="7594"/>
                </a:lnTo>
                <a:lnTo>
                  <a:pt x="0" y="16954"/>
                </a:lnTo>
                <a:lnTo>
                  <a:pt x="0" y="452653"/>
                </a:lnTo>
                <a:lnTo>
                  <a:pt x="7620" y="460247"/>
                </a:lnTo>
                <a:lnTo>
                  <a:pt x="222503" y="460247"/>
                </a:lnTo>
                <a:lnTo>
                  <a:pt x="230124" y="452653"/>
                </a:lnTo>
                <a:lnTo>
                  <a:pt x="230124" y="7594"/>
                </a:lnTo>
                <a:lnTo>
                  <a:pt x="222503" y="0"/>
                </a:lnTo>
                <a:close/>
              </a:path>
            </a:pathLst>
          </a:custGeom>
          <a:solidFill>
            <a:srgbClr val="24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362960" y="0"/>
                </a:moveTo>
                <a:lnTo>
                  <a:pt x="324451" y="13431"/>
                </a:lnTo>
                <a:lnTo>
                  <a:pt x="19288" y="359991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148193" y="853449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1006967" y="631504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877173" y="137868"/>
                </a:lnTo>
                <a:lnTo>
                  <a:pt x="854741" y="103678"/>
                </a:lnTo>
                <a:lnTo>
                  <a:pt x="818118" y="85671"/>
                </a:lnTo>
                <a:lnTo>
                  <a:pt x="383905" y="1254"/>
                </a:lnTo>
                <a:lnTo>
                  <a:pt x="362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818118" y="85671"/>
                </a:moveTo>
                <a:lnTo>
                  <a:pt x="567088" y="36867"/>
                </a:lnTo>
                <a:lnTo>
                  <a:pt x="438181" y="11806"/>
                </a:lnTo>
                <a:lnTo>
                  <a:pt x="390689" y="2573"/>
                </a:lnTo>
                <a:lnTo>
                  <a:pt x="383905" y="1254"/>
                </a:lnTo>
                <a:lnTo>
                  <a:pt x="362960" y="0"/>
                </a:lnTo>
                <a:lnTo>
                  <a:pt x="342836" y="4181"/>
                </a:lnTo>
                <a:lnTo>
                  <a:pt x="324451" y="13431"/>
                </a:lnTo>
                <a:lnTo>
                  <a:pt x="308721" y="27378"/>
                </a:lnTo>
                <a:lnTo>
                  <a:pt x="141392" y="219670"/>
                </a:lnTo>
                <a:lnTo>
                  <a:pt x="55467" y="318414"/>
                </a:lnTo>
                <a:lnTo>
                  <a:pt x="23810" y="354794"/>
                </a:lnTo>
                <a:lnTo>
                  <a:pt x="19288" y="359991"/>
                </a:lnTo>
                <a:lnTo>
                  <a:pt x="7731" y="376994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87489" y="677595"/>
                </a:lnTo>
                <a:lnTo>
                  <a:pt x="130206" y="801344"/>
                </a:lnTo>
                <a:lnTo>
                  <a:pt x="145944" y="846936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459166" y="954628"/>
                </a:lnTo>
                <a:lnTo>
                  <a:pt x="588073" y="979689"/>
                </a:lnTo>
                <a:lnTo>
                  <a:pt x="635565" y="988922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884433" y="771745"/>
                </a:lnTo>
                <a:lnTo>
                  <a:pt x="970661" y="673057"/>
                </a:lnTo>
                <a:lnTo>
                  <a:pt x="1002428" y="636698"/>
                </a:lnTo>
                <a:lnTo>
                  <a:pt x="1006967" y="631504"/>
                </a:lnTo>
                <a:lnTo>
                  <a:pt x="1018524" y="614502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938252" y="313797"/>
                </a:lnTo>
                <a:lnTo>
                  <a:pt x="895270" y="189995"/>
                </a:lnTo>
                <a:lnTo>
                  <a:pt x="879435" y="144384"/>
                </a:lnTo>
                <a:lnTo>
                  <a:pt x="854741" y="103678"/>
                </a:lnTo>
                <a:lnTo>
                  <a:pt x="837686" y="92278"/>
                </a:lnTo>
                <a:lnTo>
                  <a:pt x="818118" y="85671"/>
                </a:lnTo>
                <a:close/>
              </a:path>
            </a:pathLst>
          </a:custGeom>
          <a:ln w="635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7180" y="6277355"/>
            <a:ext cx="464820" cy="40081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727180" y="6277355"/>
            <a:ext cx="464820" cy="401320"/>
          </a:xfrm>
          <a:custGeom>
            <a:avLst/>
            <a:gdLst/>
            <a:ahLst/>
            <a:cxnLst/>
            <a:rect l="l" t="t" r="r" b="b"/>
            <a:pathLst>
              <a:path w="464820" h="401320">
                <a:moveTo>
                  <a:pt x="0" y="38176"/>
                </a:moveTo>
                <a:lnTo>
                  <a:pt x="3008" y="23317"/>
                </a:lnTo>
                <a:lnTo>
                  <a:pt x="11207" y="11182"/>
                </a:lnTo>
                <a:lnTo>
                  <a:pt x="23360" y="3000"/>
                </a:lnTo>
                <a:lnTo>
                  <a:pt x="38226" y="0"/>
                </a:lnTo>
                <a:lnTo>
                  <a:pt x="426593" y="0"/>
                </a:lnTo>
                <a:lnTo>
                  <a:pt x="441459" y="3000"/>
                </a:lnTo>
                <a:lnTo>
                  <a:pt x="453612" y="11182"/>
                </a:lnTo>
                <a:lnTo>
                  <a:pt x="461811" y="23317"/>
                </a:lnTo>
                <a:lnTo>
                  <a:pt x="464820" y="38176"/>
                </a:lnTo>
                <a:lnTo>
                  <a:pt x="464820" y="362635"/>
                </a:lnTo>
                <a:lnTo>
                  <a:pt x="461811" y="377494"/>
                </a:lnTo>
                <a:lnTo>
                  <a:pt x="453612" y="389629"/>
                </a:lnTo>
                <a:lnTo>
                  <a:pt x="441459" y="397811"/>
                </a:lnTo>
                <a:lnTo>
                  <a:pt x="426593" y="400812"/>
                </a:lnTo>
                <a:lnTo>
                  <a:pt x="38226" y="400812"/>
                </a:lnTo>
                <a:lnTo>
                  <a:pt x="23360" y="397811"/>
                </a:lnTo>
                <a:lnTo>
                  <a:pt x="11207" y="389629"/>
                </a:lnTo>
                <a:lnTo>
                  <a:pt x="3008" y="377494"/>
                </a:lnTo>
                <a:lnTo>
                  <a:pt x="0" y="362635"/>
                </a:lnTo>
                <a:lnTo>
                  <a:pt x="0" y="38176"/>
                </a:lnTo>
                <a:close/>
              </a:path>
            </a:pathLst>
          </a:custGeom>
          <a:ln w="6350">
            <a:solidFill>
              <a:srgbClr val="24C5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55" y="5315712"/>
            <a:ext cx="603504" cy="1161288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28955" y="5315712"/>
            <a:ext cx="603885" cy="1161415"/>
          </a:xfrm>
          <a:custGeom>
            <a:avLst/>
            <a:gdLst/>
            <a:ahLst/>
            <a:cxnLst/>
            <a:rect l="l" t="t" r="r" b="b"/>
            <a:pathLst>
              <a:path w="603885" h="1161414">
                <a:moveTo>
                  <a:pt x="0" y="0"/>
                </a:moveTo>
                <a:lnTo>
                  <a:pt x="562991" y="0"/>
                </a:lnTo>
                <a:lnTo>
                  <a:pt x="578761" y="4167"/>
                </a:lnTo>
                <a:lnTo>
                  <a:pt x="591639" y="15525"/>
                </a:lnTo>
                <a:lnTo>
                  <a:pt x="600320" y="32361"/>
                </a:lnTo>
                <a:lnTo>
                  <a:pt x="603504" y="52959"/>
                </a:lnTo>
                <a:lnTo>
                  <a:pt x="603504" y="1108329"/>
                </a:lnTo>
                <a:lnTo>
                  <a:pt x="600320" y="1128942"/>
                </a:lnTo>
                <a:lnTo>
                  <a:pt x="591639" y="1145776"/>
                </a:lnTo>
                <a:lnTo>
                  <a:pt x="578761" y="1157126"/>
                </a:lnTo>
                <a:lnTo>
                  <a:pt x="562991" y="1161288"/>
                </a:lnTo>
                <a:lnTo>
                  <a:pt x="0" y="116128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1040" y="5356796"/>
            <a:ext cx="183006" cy="25006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4276" y="6214808"/>
            <a:ext cx="199770" cy="22872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628" y="5561076"/>
            <a:ext cx="3651504" cy="65532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452628" y="5561076"/>
            <a:ext cx="3651885" cy="655320"/>
          </a:xfrm>
          <a:custGeom>
            <a:avLst/>
            <a:gdLst/>
            <a:ahLst/>
            <a:cxnLst/>
            <a:rect l="l" t="t" r="r" b="b"/>
            <a:pathLst>
              <a:path w="3651885" h="655320">
                <a:moveTo>
                  <a:pt x="0" y="66090"/>
                </a:moveTo>
                <a:lnTo>
                  <a:pt x="5193" y="40365"/>
                </a:lnTo>
                <a:lnTo>
                  <a:pt x="19357" y="19357"/>
                </a:lnTo>
                <a:lnTo>
                  <a:pt x="40365" y="5193"/>
                </a:lnTo>
                <a:lnTo>
                  <a:pt x="66090" y="0"/>
                </a:lnTo>
                <a:lnTo>
                  <a:pt x="3585464" y="0"/>
                </a:lnTo>
                <a:lnTo>
                  <a:pt x="3611159" y="5193"/>
                </a:lnTo>
                <a:lnTo>
                  <a:pt x="3632152" y="19357"/>
                </a:lnTo>
                <a:lnTo>
                  <a:pt x="3646310" y="40365"/>
                </a:lnTo>
                <a:lnTo>
                  <a:pt x="3651504" y="66090"/>
                </a:lnTo>
                <a:lnTo>
                  <a:pt x="3651504" y="589229"/>
                </a:lnTo>
                <a:lnTo>
                  <a:pt x="3646310" y="614954"/>
                </a:lnTo>
                <a:lnTo>
                  <a:pt x="3632152" y="635962"/>
                </a:lnTo>
                <a:lnTo>
                  <a:pt x="3611159" y="650126"/>
                </a:lnTo>
                <a:lnTo>
                  <a:pt x="3585464" y="655320"/>
                </a:lnTo>
                <a:lnTo>
                  <a:pt x="66090" y="655320"/>
                </a:lnTo>
                <a:lnTo>
                  <a:pt x="40365" y="650126"/>
                </a:lnTo>
                <a:lnTo>
                  <a:pt x="19357" y="635962"/>
                </a:lnTo>
                <a:lnTo>
                  <a:pt x="5193" y="614954"/>
                </a:lnTo>
                <a:lnTo>
                  <a:pt x="0" y="589229"/>
                </a:lnTo>
                <a:lnTo>
                  <a:pt x="0" y="66090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4236" y="0"/>
            <a:ext cx="306705" cy="6858000"/>
          </a:xfrm>
          <a:custGeom>
            <a:avLst/>
            <a:gdLst/>
            <a:ahLst/>
            <a:cxnLst/>
            <a:rect l="l" t="t" r="r" b="b"/>
            <a:pathLst>
              <a:path w="306704" h="6858000">
                <a:moveTo>
                  <a:pt x="0" y="6858000"/>
                </a:moveTo>
                <a:lnTo>
                  <a:pt x="306324" y="6858000"/>
                </a:lnTo>
                <a:lnTo>
                  <a:pt x="3063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00560" y="0"/>
            <a:ext cx="91440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153078" y="4608576"/>
            <a:ext cx="1825625" cy="1612900"/>
          </a:xfrm>
          <a:custGeom>
            <a:avLst/>
            <a:gdLst/>
            <a:ahLst/>
            <a:cxnLst/>
            <a:rect l="l" t="t" r="r" b="b"/>
            <a:pathLst>
              <a:path w="1825625" h="1612900">
                <a:moveTo>
                  <a:pt x="1299781" y="0"/>
                </a:moveTo>
                <a:lnTo>
                  <a:pt x="852201" y="0"/>
                </a:lnTo>
                <a:lnTo>
                  <a:pt x="622363" y="0"/>
                </a:lnTo>
                <a:lnTo>
                  <a:pt x="537686" y="0"/>
                </a:lnTo>
                <a:lnTo>
                  <a:pt x="525589" y="0"/>
                </a:lnTo>
                <a:lnTo>
                  <a:pt x="489076" y="4843"/>
                </a:lnTo>
                <a:lnTo>
                  <a:pt x="455898" y="18748"/>
                </a:lnTo>
                <a:lnTo>
                  <a:pt x="427434" y="40772"/>
                </a:lnTo>
                <a:lnTo>
                  <a:pt x="405066" y="69976"/>
                </a:lnTo>
                <a:lnTo>
                  <a:pt x="181790" y="456102"/>
                </a:lnTo>
                <a:lnTo>
                  <a:pt x="67135" y="654383"/>
                </a:lnTo>
                <a:lnTo>
                  <a:pt x="24893" y="727434"/>
                </a:lnTo>
                <a:lnTo>
                  <a:pt x="18859" y="737870"/>
                </a:lnTo>
                <a:lnTo>
                  <a:pt x="4714" y="770937"/>
                </a:lnTo>
                <a:lnTo>
                  <a:pt x="0" y="806196"/>
                </a:lnTo>
                <a:lnTo>
                  <a:pt x="4714" y="841454"/>
                </a:lnTo>
                <a:lnTo>
                  <a:pt x="18859" y="874522"/>
                </a:lnTo>
                <a:lnTo>
                  <a:pt x="242135" y="1260654"/>
                </a:lnTo>
                <a:lnTo>
                  <a:pt x="356790" y="1458939"/>
                </a:lnTo>
                <a:lnTo>
                  <a:pt x="399032" y="1531991"/>
                </a:lnTo>
                <a:lnTo>
                  <a:pt x="405066" y="1542427"/>
                </a:lnTo>
                <a:lnTo>
                  <a:pt x="427434" y="1571629"/>
                </a:lnTo>
                <a:lnTo>
                  <a:pt x="455898" y="1593649"/>
                </a:lnTo>
                <a:lnTo>
                  <a:pt x="489076" y="1607550"/>
                </a:lnTo>
                <a:lnTo>
                  <a:pt x="525589" y="1612392"/>
                </a:lnTo>
                <a:lnTo>
                  <a:pt x="973169" y="1612392"/>
                </a:lnTo>
                <a:lnTo>
                  <a:pt x="1203007" y="1612392"/>
                </a:lnTo>
                <a:lnTo>
                  <a:pt x="1287684" y="1612392"/>
                </a:lnTo>
                <a:lnTo>
                  <a:pt x="1299781" y="1612392"/>
                </a:lnTo>
                <a:lnTo>
                  <a:pt x="1335516" y="1607550"/>
                </a:lnTo>
                <a:lnTo>
                  <a:pt x="1368583" y="1593649"/>
                </a:lnTo>
                <a:lnTo>
                  <a:pt x="1396936" y="1571629"/>
                </a:lnTo>
                <a:lnTo>
                  <a:pt x="1418526" y="1542427"/>
                </a:lnTo>
                <a:lnTo>
                  <a:pt x="1642830" y="1156294"/>
                </a:lnTo>
                <a:lnTo>
                  <a:pt x="1758013" y="958010"/>
                </a:lnTo>
                <a:lnTo>
                  <a:pt x="1800449" y="884958"/>
                </a:lnTo>
                <a:lnTo>
                  <a:pt x="1806511" y="874522"/>
                </a:lnTo>
                <a:lnTo>
                  <a:pt x="1820656" y="841454"/>
                </a:lnTo>
                <a:lnTo>
                  <a:pt x="1825371" y="806196"/>
                </a:lnTo>
                <a:lnTo>
                  <a:pt x="1820656" y="770937"/>
                </a:lnTo>
                <a:lnTo>
                  <a:pt x="1806511" y="737870"/>
                </a:lnTo>
                <a:lnTo>
                  <a:pt x="1582207" y="351744"/>
                </a:lnTo>
                <a:lnTo>
                  <a:pt x="1467024" y="153463"/>
                </a:lnTo>
                <a:lnTo>
                  <a:pt x="1424588" y="80412"/>
                </a:lnTo>
                <a:lnTo>
                  <a:pt x="1418526" y="69976"/>
                </a:lnTo>
                <a:lnTo>
                  <a:pt x="1396936" y="40772"/>
                </a:lnTo>
                <a:lnTo>
                  <a:pt x="1368583" y="18748"/>
                </a:lnTo>
                <a:lnTo>
                  <a:pt x="1335516" y="4843"/>
                </a:lnTo>
                <a:lnTo>
                  <a:pt x="1299781" y="0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44528" y="6249923"/>
            <a:ext cx="230504" cy="460375"/>
          </a:xfrm>
          <a:custGeom>
            <a:avLst/>
            <a:gdLst/>
            <a:ahLst/>
            <a:cxnLst/>
            <a:rect l="l" t="t" r="r" b="b"/>
            <a:pathLst>
              <a:path w="230504" h="460375">
                <a:moveTo>
                  <a:pt x="222503" y="0"/>
                </a:moveTo>
                <a:lnTo>
                  <a:pt x="7620" y="0"/>
                </a:lnTo>
                <a:lnTo>
                  <a:pt x="0" y="7594"/>
                </a:lnTo>
                <a:lnTo>
                  <a:pt x="0" y="16954"/>
                </a:lnTo>
                <a:lnTo>
                  <a:pt x="0" y="452653"/>
                </a:lnTo>
                <a:lnTo>
                  <a:pt x="7620" y="460247"/>
                </a:lnTo>
                <a:lnTo>
                  <a:pt x="222503" y="460247"/>
                </a:lnTo>
                <a:lnTo>
                  <a:pt x="230124" y="452653"/>
                </a:lnTo>
                <a:lnTo>
                  <a:pt x="230124" y="7594"/>
                </a:lnTo>
                <a:lnTo>
                  <a:pt x="222503" y="0"/>
                </a:lnTo>
                <a:close/>
              </a:path>
            </a:pathLst>
          </a:custGeom>
          <a:solidFill>
            <a:srgbClr val="24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362960" y="0"/>
                </a:moveTo>
                <a:lnTo>
                  <a:pt x="324451" y="13431"/>
                </a:lnTo>
                <a:lnTo>
                  <a:pt x="19288" y="359991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148193" y="853449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1006967" y="631504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877173" y="137868"/>
                </a:lnTo>
                <a:lnTo>
                  <a:pt x="854741" y="103678"/>
                </a:lnTo>
                <a:lnTo>
                  <a:pt x="818118" y="85671"/>
                </a:lnTo>
                <a:lnTo>
                  <a:pt x="383905" y="1254"/>
                </a:lnTo>
                <a:lnTo>
                  <a:pt x="3629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75559" y="5729772"/>
            <a:ext cx="1026794" cy="991869"/>
          </a:xfrm>
          <a:custGeom>
            <a:avLst/>
            <a:gdLst/>
            <a:ahLst/>
            <a:cxnLst/>
            <a:rect l="l" t="t" r="r" b="b"/>
            <a:pathLst>
              <a:path w="1026795" h="991870">
                <a:moveTo>
                  <a:pt x="818118" y="85671"/>
                </a:moveTo>
                <a:lnTo>
                  <a:pt x="567088" y="36867"/>
                </a:lnTo>
                <a:lnTo>
                  <a:pt x="438181" y="11806"/>
                </a:lnTo>
                <a:lnTo>
                  <a:pt x="390689" y="2573"/>
                </a:lnTo>
                <a:lnTo>
                  <a:pt x="383905" y="1254"/>
                </a:lnTo>
                <a:lnTo>
                  <a:pt x="362960" y="0"/>
                </a:lnTo>
                <a:lnTo>
                  <a:pt x="342836" y="4181"/>
                </a:lnTo>
                <a:lnTo>
                  <a:pt x="324451" y="13431"/>
                </a:lnTo>
                <a:lnTo>
                  <a:pt x="308721" y="27378"/>
                </a:lnTo>
                <a:lnTo>
                  <a:pt x="141392" y="219670"/>
                </a:lnTo>
                <a:lnTo>
                  <a:pt x="55467" y="318414"/>
                </a:lnTo>
                <a:lnTo>
                  <a:pt x="23810" y="354794"/>
                </a:lnTo>
                <a:lnTo>
                  <a:pt x="19288" y="359991"/>
                </a:lnTo>
                <a:lnTo>
                  <a:pt x="7731" y="376994"/>
                </a:lnTo>
                <a:lnTo>
                  <a:pt x="1222" y="396248"/>
                </a:lnTo>
                <a:lnTo>
                  <a:pt x="0" y="416528"/>
                </a:lnTo>
                <a:lnTo>
                  <a:pt x="4302" y="436610"/>
                </a:lnTo>
                <a:lnTo>
                  <a:pt x="87489" y="677595"/>
                </a:lnTo>
                <a:lnTo>
                  <a:pt x="130206" y="801344"/>
                </a:lnTo>
                <a:lnTo>
                  <a:pt x="145944" y="846936"/>
                </a:lnTo>
                <a:lnTo>
                  <a:pt x="171116" y="887719"/>
                </a:lnTo>
                <a:lnTo>
                  <a:pt x="208137" y="905824"/>
                </a:lnTo>
                <a:lnTo>
                  <a:pt x="459166" y="954628"/>
                </a:lnTo>
                <a:lnTo>
                  <a:pt x="588073" y="979689"/>
                </a:lnTo>
                <a:lnTo>
                  <a:pt x="635565" y="988922"/>
                </a:lnTo>
                <a:lnTo>
                  <a:pt x="642350" y="990241"/>
                </a:lnTo>
                <a:lnTo>
                  <a:pt x="662904" y="991418"/>
                </a:lnTo>
                <a:lnTo>
                  <a:pt x="682958" y="987223"/>
                </a:lnTo>
                <a:lnTo>
                  <a:pt x="716518" y="963927"/>
                </a:lnTo>
                <a:lnTo>
                  <a:pt x="884433" y="771745"/>
                </a:lnTo>
                <a:lnTo>
                  <a:pt x="970661" y="673057"/>
                </a:lnTo>
                <a:lnTo>
                  <a:pt x="1002428" y="636698"/>
                </a:lnTo>
                <a:lnTo>
                  <a:pt x="1006967" y="631504"/>
                </a:lnTo>
                <a:lnTo>
                  <a:pt x="1018524" y="614502"/>
                </a:lnTo>
                <a:lnTo>
                  <a:pt x="1025032" y="595247"/>
                </a:lnTo>
                <a:lnTo>
                  <a:pt x="1026255" y="574967"/>
                </a:lnTo>
                <a:lnTo>
                  <a:pt x="1021953" y="554885"/>
                </a:lnTo>
                <a:lnTo>
                  <a:pt x="938252" y="313797"/>
                </a:lnTo>
                <a:lnTo>
                  <a:pt x="895270" y="189995"/>
                </a:lnTo>
                <a:lnTo>
                  <a:pt x="879435" y="144384"/>
                </a:lnTo>
                <a:lnTo>
                  <a:pt x="854741" y="103678"/>
                </a:lnTo>
                <a:lnTo>
                  <a:pt x="837686" y="92278"/>
                </a:lnTo>
                <a:lnTo>
                  <a:pt x="818118" y="85671"/>
                </a:lnTo>
                <a:close/>
              </a:path>
            </a:pathLst>
          </a:custGeom>
          <a:ln w="635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27180" y="6277355"/>
            <a:ext cx="464820" cy="40081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727180" y="6277355"/>
            <a:ext cx="464820" cy="401320"/>
          </a:xfrm>
          <a:custGeom>
            <a:avLst/>
            <a:gdLst/>
            <a:ahLst/>
            <a:cxnLst/>
            <a:rect l="l" t="t" r="r" b="b"/>
            <a:pathLst>
              <a:path w="464820" h="401320">
                <a:moveTo>
                  <a:pt x="0" y="38176"/>
                </a:moveTo>
                <a:lnTo>
                  <a:pt x="3008" y="23317"/>
                </a:lnTo>
                <a:lnTo>
                  <a:pt x="11207" y="11182"/>
                </a:lnTo>
                <a:lnTo>
                  <a:pt x="23360" y="3000"/>
                </a:lnTo>
                <a:lnTo>
                  <a:pt x="38226" y="0"/>
                </a:lnTo>
                <a:lnTo>
                  <a:pt x="426593" y="0"/>
                </a:lnTo>
                <a:lnTo>
                  <a:pt x="441459" y="3000"/>
                </a:lnTo>
                <a:lnTo>
                  <a:pt x="453612" y="11182"/>
                </a:lnTo>
                <a:lnTo>
                  <a:pt x="461811" y="23317"/>
                </a:lnTo>
                <a:lnTo>
                  <a:pt x="464820" y="38176"/>
                </a:lnTo>
                <a:lnTo>
                  <a:pt x="464820" y="362635"/>
                </a:lnTo>
                <a:lnTo>
                  <a:pt x="461811" y="377494"/>
                </a:lnTo>
                <a:lnTo>
                  <a:pt x="453612" y="389629"/>
                </a:lnTo>
                <a:lnTo>
                  <a:pt x="441459" y="397811"/>
                </a:lnTo>
                <a:lnTo>
                  <a:pt x="426593" y="400812"/>
                </a:lnTo>
                <a:lnTo>
                  <a:pt x="38226" y="400812"/>
                </a:lnTo>
                <a:lnTo>
                  <a:pt x="23360" y="397811"/>
                </a:lnTo>
                <a:lnTo>
                  <a:pt x="11207" y="389629"/>
                </a:lnTo>
                <a:lnTo>
                  <a:pt x="3008" y="377494"/>
                </a:lnTo>
                <a:lnTo>
                  <a:pt x="0" y="362635"/>
                </a:lnTo>
                <a:lnTo>
                  <a:pt x="0" y="38176"/>
                </a:lnTo>
                <a:close/>
              </a:path>
            </a:pathLst>
          </a:custGeom>
          <a:ln w="6350">
            <a:solidFill>
              <a:srgbClr val="24C5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2990" y="248488"/>
            <a:ext cx="10466019" cy="838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9382" y="1286383"/>
            <a:ext cx="8204834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C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7321" y="6386406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79670" y="-31750"/>
            <a:ext cx="1844675" cy="6889750"/>
            <a:chOff x="10379670" y="-31750"/>
            <a:chExt cx="1844675" cy="6889750"/>
          </a:xfrm>
        </p:grpSpPr>
        <p:sp>
          <p:nvSpPr>
            <p:cNvPr id="4" name="object 4"/>
            <p:cNvSpPr/>
            <p:nvPr/>
          </p:nvSpPr>
          <p:spPr>
            <a:xfrm>
              <a:off x="11794236" y="0"/>
              <a:ext cx="306705" cy="6858000"/>
            </a:xfrm>
            <a:custGeom>
              <a:avLst/>
              <a:gdLst/>
              <a:ahLst/>
              <a:cxnLst/>
              <a:rect l="l" t="t" r="r" b="b"/>
              <a:pathLst>
                <a:path w="306704" h="6858000">
                  <a:moveTo>
                    <a:pt x="0" y="6858000"/>
                  </a:moveTo>
                  <a:lnTo>
                    <a:pt x="306324" y="6858000"/>
                  </a:lnTo>
                  <a:lnTo>
                    <a:pt x="3063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60" y="0"/>
              <a:ext cx="9144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44527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2593" y="740935"/>
              <a:ext cx="1195070" cy="1261745"/>
            </a:xfrm>
            <a:custGeom>
              <a:avLst/>
              <a:gdLst/>
              <a:ahLst/>
              <a:cxnLst/>
              <a:rect l="l" t="t" r="r" b="b"/>
              <a:pathLst>
                <a:path w="1195070" h="1261745">
                  <a:moveTo>
                    <a:pt x="669528" y="0"/>
                  </a:moveTo>
                  <a:lnTo>
                    <a:pt x="142894" y="199372"/>
                  </a:lnTo>
                  <a:lnTo>
                    <a:pt x="103000" y="228804"/>
                  </a:lnTo>
                  <a:lnTo>
                    <a:pt x="83585" y="274810"/>
                  </a:lnTo>
                  <a:lnTo>
                    <a:pt x="781" y="809353"/>
                  </a:lnTo>
                  <a:lnTo>
                    <a:pt x="0" y="834520"/>
                  </a:lnTo>
                  <a:lnTo>
                    <a:pt x="5861" y="858772"/>
                  </a:lnTo>
                  <a:lnTo>
                    <a:pt x="35325" y="898761"/>
                  </a:lnTo>
                  <a:lnTo>
                    <a:pt x="455314" y="1239502"/>
                  </a:lnTo>
                  <a:lnTo>
                    <a:pt x="500669" y="1260520"/>
                  </a:lnTo>
                  <a:lnTo>
                    <a:pt x="525591" y="1261362"/>
                  </a:lnTo>
                  <a:lnTo>
                    <a:pt x="549929" y="1255631"/>
                  </a:lnTo>
                  <a:lnTo>
                    <a:pt x="1051833" y="1062210"/>
                  </a:lnTo>
                  <a:lnTo>
                    <a:pt x="1092188" y="1032523"/>
                  </a:lnTo>
                  <a:lnTo>
                    <a:pt x="1112158" y="986264"/>
                  </a:lnTo>
                  <a:lnTo>
                    <a:pt x="1193946" y="452229"/>
                  </a:lnTo>
                  <a:lnTo>
                    <a:pt x="1194728" y="427061"/>
                  </a:lnTo>
                  <a:lnTo>
                    <a:pt x="1188866" y="402810"/>
                  </a:lnTo>
                  <a:lnTo>
                    <a:pt x="1159402" y="362821"/>
                  </a:lnTo>
                  <a:lnTo>
                    <a:pt x="740429" y="21699"/>
                  </a:lnTo>
                  <a:lnTo>
                    <a:pt x="694551" y="823"/>
                  </a:lnTo>
                  <a:lnTo>
                    <a:pt x="669528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58419" y="0"/>
              <a:ext cx="934085" cy="997585"/>
            </a:xfrm>
            <a:custGeom>
              <a:avLst/>
              <a:gdLst/>
              <a:ahLst/>
              <a:cxnLst/>
              <a:rect l="l" t="t" r="r" b="b"/>
              <a:pathLst>
                <a:path w="934084" h="997585">
                  <a:moveTo>
                    <a:pt x="533403" y="992124"/>
                  </a:moveTo>
                  <a:lnTo>
                    <a:pt x="826577" y="890728"/>
                  </a:lnTo>
                  <a:lnTo>
                    <a:pt x="933580" y="853720"/>
                  </a:lnTo>
                </a:path>
                <a:path w="934084" h="997585">
                  <a:moveTo>
                    <a:pt x="103079" y="0"/>
                  </a:moveTo>
                  <a:lnTo>
                    <a:pt x="44463" y="305768"/>
                  </a:lnTo>
                  <a:lnTo>
                    <a:pt x="14339" y="462915"/>
                  </a:lnTo>
                  <a:lnTo>
                    <a:pt x="3240" y="520811"/>
                  </a:lnTo>
                  <a:lnTo>
                    <a:pt x="1654" y="529082"/>
                  </a:lnTo>
                  <a:lnTo>
                    <a:pt x="0" y="554083"/>
                  </a:lnTo>
                  <a:lnTo>
                    <a:pt x="4988" y="578405"/>
                  </a:lnTo>
                  <a:lnTo>
                    <a:pt x="16121" y="600608"/>
                  </a:lnTo>
                  <a:lnTo>
                    <a:pt x="32896" y="619251"/>
                  </a:lnTo>
                  <a:lnTo>
                    <a:pt x="268067" y="823658"/>
                  </a:lnTo>
                  <a:lnTo>
                    <a:pt x="388830" y="928624"/>
                  </a:lnTo>
                  <a:lnTo>
                    <a:pt x="433322" y="967295"/>
                  </a:lnTo>
                  <a:lnTo>
                    <a:pt x="439677" y="972820"/>
                  </a:lnTo>
                  <a:lnTo>
                    <a:pt x="460519" y="987194"/>
                  </a:lnTo>
                  <a:lnTo>
                    <a:pt x="484112" y="995330"/>
                  </a:lnTo>
                  <a:lnTo>
                    <a:pt x="508918" y="997037"/>
                  </a:lnTo>
                  <a:lnTo>
                    <a:pt x="533403" y="992124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11420" y="0"/>
              <a:ext cx="1265555" cy="1166495"/>
            </a:xfrm>
            <a:custGeom>
              <a:avLst/>
              <a:gdLst/>
              <a:ahLst/>
              <a:cxnLst/>
              <a:rect l="l" t="t" r="r" b="b"/>
              <a:pathLst>
                <a:path w="1265554" h="1166495">
                  <a:moveTo>
                    <a:pt x="1231558" y="249808"/>
                  </a:moveTo>
                  <a:lnTo>
                    <a:pt x="986843" y="37619"/>
                  </a:lnTo>
                  <a:lnTo>
                    <a:pt x="943457" y="0"/>
                  </a:lnTo>
                </a:path>
                <a:path w="1265554" h="1166495">
                  <a:moveTo>
                    <a:pt x="323323" y="0"/>
                  </a:moveTo>
                  <a:lnTo>
                    <a:pt x="243451" y="28067"/>
                  </a:lnTo>
                  <a:lnTo>
                    <a:pt x="185263" y="48514"/>
                  </a:lnTo>
                  <a:lnTo>
                    <a:pt x="176950" y="51434"/>
                  </a:lnTo>
                  <a:lnTo>
                    <a:pt x="153388" y="63065"/>
                  </a:lnTo>
                  <a:lnTo>
                    <a:pt x="133897" y="80375"/>
                  </a:lnTo>
                  <a:lnTo>
                    <a:pt x="119550" y="102137"/>
                  </a:lnTo>
                  <a:lnTo>
                    <a:pt x="111418" y="127126"/>
                  </a:lnTo>
                  <a:lnTo>
                    <a:pt x="48055" y="446879"/>
                  </a:lnTo>
                  <a:lnTo>
                    <a:pt x="15517" y="611076"/>
                  </a:lnTo>
                  <a:lnTo>
                    <a:pt x="3530" y="671570"/>
                  </a:lnTo>
                  <a:lnTo>
                    <a:pt x="1817" y="680212"/>
                  </a:lnTo>
                  <a:lnTo>
                    <a:pt x="0" y="706943"/>
                  </a:lnTo>
                  <a:lnTo>
                    <a:pt x="4992" y="732615"/>
                  </a:lnTo>
                  <a:lnTo>
                    <a:pt x="16462" y="756025"/>
                  </a:lnTo>
                  <a:lnTo>
                    <a:pt x="34075" y="775970"/>
                  </a:lnTo>
                  <a:lnTo>
                    <a:pt x="278717" y="988085"/>
                  </a:lnTo>
                  <a:lnTo>
                    <a:pt x="404344" y="1097010"/>
                  </a:lnTo>
                  <a:lnTo>
                    <a:pt x="450627" y="1137140"/>
                  </a:lnTo>
                  <a:lnTo>
                    <a:pt x="457239" y="1142873"/>
                  </a:lnTo>
                  <a:lnTo>
                    <a:pt x="479103" y="1157130"/>
                  </a:lnTo>
                  <a:lnTo>
                    <a:pt x="503848" y="1165113"/>
                  </a:lnTo>
                  <a:lnTo>
                    <a:pt x="529927" y="1166358"/>
                  </a:lnTo>
                  <a:lnTo>
                    <a:pt x="555791" y="1160399"/>
                  </a:lnTo>
                  <a:lnTo>
                    <a:pt x="863796" y="1052835"/>
                  </a:lnTo>
                  <a:lnTo>
                    <a:pt x="1021961" y="997600"/>
                  </a:lnTo>
                  <a:lnTo>
                    <a:pt x="1080232" y="977251"/>
                  </a:lnTo>
                  <a:lnTo>
                    <a:pt x="1131673" y="945403"/>
                  </a:lnTo>
                  <a:lnTo>
                    <a:pt x="1154215" y="898651"/>
                  </a:lnTo>
                  <a:lnTo>
                    <a:pt x="1217064" y="578459"/>
                  </a:lnTo>
                  <a:lnTo>
                    <a:pt x="1249338" y="414035"/>
                  </a:lnTo>
                  <a:lnTo>
                    <a:pt x="1261229" y="353458"/>
                  </a:lnTo>
                  <a:lnTo>
                    <a:pt x="1262927" y="344804"/>
                  </a:lnTo>
                  <a:lnTo>
                    <a:pt x="1265134" y="318406"/>
                  </a:lnTo>
                  <a:lnTo>
                    <a:pt x="1260197" y="292782"/>
                  </a:lnTo>
                  <a:lnTo>
                    <a:pt x="1248783" y="269420"/>
                  </a:lnTo>
                  <a:lnTo>
                    <a:pt x="1231558" y="249808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7295" y="723646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C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587" y="4334065"/>
            <a:ext cx="3312160" cy="2367280"/>
            <a:chOff x="-1587" y="4334065"/>
            <a:chExt cx="3312160" cy="23672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60620"/>
              <a:ext cx="638556" cy="17388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4960620"/>
              <a:ext cx="638810" cy="1739264"/>
            </a:xfrm>
            <a:custGeom>
              <a:avLst/>
              <a:gdLst/>
              <a:ahLst/>
              <a:cxnLst/>
              <a:rect l="l" t="t" r="r" b="b"/>
              <a:pathLst>
                <a:path w="638810" h="1739265">
                  <a:moveTo>
                    <a:pt x="0" y="0"/>
                  </a:moveTo>
                  <a:lnTo>
                    <a:pt x="595693" y="0"/>
                  </a:lnTo>
                  <a:lnTo>
                    <a:pt x="612377" y="6238"/>
                  </a:lnTo>
                  <a:lnTo>
                    <a:pt x="626002" y="23240"/>
                  </a:lnTo>
                  <a:lnTo>
                    <a:pt x="635187" y="48434"/>
                  </a:lnTo>
                  <a:lnTo>
                    <a:pt x="638556" y="79247"/>
                  </a:lnTo>
                  <a:lnTo>
                    <a:pt x="638556" y="1659585"/>
                  </a:lnTo>
                  <a:lnTo>
                    <a:pt x="635187" y="1690454"/>
                  </a:lnTo>
                  <a:lnTo>
                    <a:pt x="626002" y="1715660"/>
                  </a:lnTo>
                  <a:lnTo>
                    <a:pt x="612377" y="1732653"/>
                  </a:lnTo>
                  <a:lnTo>
                    <a:pt x="595693" y="1738883"/>
                  </a:lnTo>
                  <a:lnTo>
                    <a:pt x="0" y="17388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136" y="4338828"/>
              <a:ext cx="2979419" cy="19872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6136" y="4338828"/>
              <a:ext cx="2979420" cy="1987550"/>
            </a:xfrm>
            <a:custGeom>
              <a:avLst/>
              <a:gdLst/>
              <a:ahLst/>
              <a:cxnLst/>
              <a:rect l="l" t="t" r="r" b="b"/>
              <a:pathLst>
                <a:path w="2979420" h="1987550">
                  <a:moveTo>
                    <a:pt x="0" y="42545"/>
                  </a:moveTo>
                  <a:lnTo>
                    <a:pt x="3341" y="25985"/>
                  </a:lnTo>
                  <a:lnTo>
                    <a:pt x="12452" y="12461"/>
                  </a:lnTo>
                  <a:lnTo>
                    <a:pt x="25963" y="3343"/>
                  </a:lnTo>
                  <a:lnTo>
                    <a:pt x="42506" y="0"/>
                  </a:lnTo>
                  <a:lnTo>
                    <a:pt x="2936875" y="0"/>
                  </a:lnTo>
                  <a:lnTo>
                    <a:pt x="2953434" y="3343"/>
                  </a:lnTo>
                  <a:lnTo>
                    <a:pt x="2966958" y="12461"/>
                  </a:lnTo>
                  <a:lnTo>
                    <a:pt x="2976076" y="25985"/>
                  </a:lnTo>
                  <a:lnTo>
                    <a:pt x="2979419" y="42545"/>
                  </a:lnTo>
                  <a:lnTo>
                    <a:pt x="2979419" y="1944789"/>
                  </a:lnTo>
                  <a:lnTo>
                    <a:pt x="2976076" y="1961332"/>
                  </a:lnTo>
                  <a:lnTo>
                    <a:pt x="2966958" y="1974843"/>
                  </a:lnTo>
                  <a:lnTo>
                    <a:pt x="2953434" y="1983954"/>
                  </a:lnTo>
                  <a:lnTo>
                    <a:pt x="2936875" y="1987296"/>
                  </a:lnTo>
                  <a:lnTo>
                    <a:pt x="42506" y="1987296"/>
                  </a:lnTo>
                  <a:lnTo>
                    <a:pt x="25963" y="1983954"/>
                  </a:lnTo>
                  <a:lnTo>
                    <a:pt x="12452" y="1974843"/>
                  </a:lnTo>
                  <a:lnTo>
                    <a:pt x="3341" y="1961332"/>
                  </a:lnTo>
                  <a:lnTo>
                    <a:pt x="0" y="1944789"/>
                  </a:lnTo>
                  <a:lnTo>
                    <a:pt x="0" y="4254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2569" y="4832984"/>
            <a:ext cx="29667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00"/>
              </a:spcBef>
            </a:pPr>
            <a:r>
              <a:rPr sz="5000" b="1" spc="-254" dirty="0">
                <a:solidFill>
                  <a:srgbClr val="F1F1F1"/>
                </a:solidFill>
                <a:latin typeface="Corbel"/>
                <a:cs typeface="Corbel"/>
              </a:rPr>
              <a:t>ÁRBOL</a:t>
            </a:r>
            <a:r>
              <a:rPr sz="5000" b="1" spc="-60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5000" b="1" spc="-50" dirty="0">
                <a:solidFill>
                  <a:srgbClr val="F1F1F1"/>
                </a:solidFill>
                <a:latin typeface="Corbel"/>
                <a:cs typeface="Corbel"/>
              </a:rPr>
              <a:t>B</a:t>
            </a:r>
            <a:endParaRPr sz="50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4548" y="6307772"/>
            <a:ext cx="315595" cy="338455"/>
            <a:chOff x="324548" y="6307772"/>
            <a:chExt cx="315595" cy="338455"/>
          </a:xfrm>
        </p:grpSpPr>
        <p:sp>
          <p:nvSpPr>
            <p:cNvPr id="20" name="object 20"/>
            <p:cNvSpPr/>
            <p:nvPr/>
          </p:nvSpPr>
          <p:spPr>
            <a:xfrm>
              <a:off x="326136" y="6309359"/>
              <a:ext cx="312420" cy="335280"/>
            </a:xfrm>
            <a:custGeom>
              <a:avLst/>
              <a:gdLst/>
              <a:ahLst/>
              <a:cxnLst/>
              <a:rect l="l" t="t" r="r" b="b"/>
              <a:pathLst>
                <a:path w="312420" h="335279">
                  <a:moveTo>
                    <a:pt x="312420" y="0"/>
                  </a:moveTo>
                  <a:lnTo>
                    <a:pt x="0" y="0"/>
                  </a:lnTo>
                  <a:lnTo>
                    <a:pt x="312420" y="335279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6136" y="6309359"/>
              <a:ext cx="312420" cy="335280"/>
            </a:xfrm>
            <a:custGeom>
              <a:avLst/>
              <a:gdLst/>
              <a:ahLst/>
              <a:cxnLst/>
              <a:rect l="l" t="t" r="r" b="b"/>
              <a:pathLst>
                <a:path w="312420" h="335279">
                  <a:moveTo>
                    <a:pt x="0" y="0"/>
                  </a:moveTo>
                  <a:lnTo>
                    <a:pt x="312420" y="335279"/>
                  </a:lnTo>
                  <a:lnTo>
                    <a:pt x="31242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57732" y="674623"/>
            <a:ext cx="677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89330" algn="l"/>
                <a:tab pos="2827655" algn="l"/>
                <a:tab pos="3240405" algn="l"/>
                <a:tab pos="3935095" algn="l"/>
                <a:tab pos="4243705" algn="l"/>
                <a:tab pos="4826000" algn="l"/>
                <a:tab pos="5189855" algn="l"/>
                <a:tab pos="6415405" algn="l"/>
              </a:tabLst>
            </a:pP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b="1" spc="-25" dirty="0">
                <a:solidFill>
                  <a:srgbClr val="FFC000"/>
                </a:solidFill>
                <a:latin typeface="Cambria"/>
                <a:cs typeface="Cambria"/>
              </a:rPr>
              <a:t>"B"</a:t>
            </a:r>
            <a:r>
              <a:rPr sz="18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probablemente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debe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algoritmo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fue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23" name="object 23"/>
          <p:cNvSpPr txBox="1"/>
          <p:nvPr/>
        </p:nvSpPr>
        <p:spPr>
          <a:xfrm>
            <a:off x="1157732" y="948944"/>
            <a:ext cx="67792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desarrollado</a:t>
            </a:r>
            <a:r>
              <a:rPr sz="18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80" dirty="0">
                <a:solidFill>
                  <a:srgbClr val="FFC000"/>
                </a:solidFill>
                <a:latin typeface="Cambria"/>
                <a:cs typeface="Cambria"/>
              </a:rPr>
              <a:t>"Rudolf</a:t>
            </a:r>
            <a:r>
              <a:rPr sz="1800" b="1" spc="2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75" dirty="0">
                <a:solidFill>
                  <a:srgbClr val="FFC000"/>
                </a:solidFill>
                <a:latin typeface="Cambria"/>
                <a:cs typeface="Cambria"/>
              </a:rPr>
              <a:t>Bayer"</a:t>
            </a:r>
            <a:r>
              <a:rPr sz="1800" b="1" spc="2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y</a:t>
            </a:r>
            <a:r>
              <a:rPr sz="1800" b="1" spc="2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C000"/>
                </a:solidFill>
                <a:latin typeface="Cambria"/>
                <a:cs typeface="Cambria"/>
              </a:rPr>
              <a:t>"Eduard</a:t>
            </a:r>
            <a:r>
              <a:rPr sz="1800" b="1" spc="2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165" dirty="0">
                <a:solidFill>
                  <a:srgbClr val="FFC000"/>
                </a:solidFill>
                <a:latin typeface="Cambria"/>
                <a:cs typeface="Cambria"/>
              </a:rPr>
              <a:t>M.</a:t>
            </a:r>
            <a:r>
              <a:rPr sz="1800" b="1" spc="2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120" dirty="0">
                <a:solidFill>
                  <a:srgbClr val="FFC000"/>
                </a:solidFill>
                <a:latin typeface="Cambria"/>
                <a:cs typeface="Cambria"/>
              </a:rPr>
              <a:t>McCreight"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trabajan</a:t>
            </a:r>
            <a:r>
              <a:rPr sz="1800" spc="3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para</a:t>
            </a:r>
            <a:r>
              <a:rPr sz="1800" spc="3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3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empresa</a:t>
            </a:r>
            <a:r>
              <a:rPr sz="18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C000"/>
                </a:solidFill>
                <a:latin typeface="Cambria"/>
                <a:cs typeface="Cambria"/>
              </a:rPr>
              <a:t>"Boeing"</a:t>
            </a:r>
            <a:r>
              <a:rPr sz="1800" b="1" spc="3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aunque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parece</a:t>
            </a:r>
            <a:r>
              <a:rPr sz="1800" spc="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que "Karl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Unterauer"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desarrolló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algoritmo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semejante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la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misma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época.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2173" y="4302379"/>
            <a:ext cx="5337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26720" algn="l"/>
                <a:tab pos="1647825" algn="l"/>
                <a:tab pos="2153920" algn="l"/>
                <a:tab pos="3199130" algn="l"/>
                <a:tab pos="3990340" algn="l"/>
                <a:tab pos="5066665" algn="l"/>
              </a:tabLst>
            </a:pP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tampoco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porque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sean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árboles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40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búsqueda,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ya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inglés</a:t>
            </a: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denominan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B-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trees.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02173" y="5399938"/>
            <a:ext cx="533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Tampoco</a:t>
            </a:r>
            <a:r>
              <a:rPr sz="1800" spc="4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80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porque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sean</a:t>
            </a:r>
            <a:r>
              <a:rPr sz="180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balanceados,</a:t>
            </a:r>
            <a:r>
              <a:rPr sz="180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ya</a:t>
            </a:r>
            <a:r>
              <a:rPr sz="1800" spc="4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que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suelen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serlo.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0485" y="2930397"/>
            <a:ext cx="582866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FFC000"/>
                </a:solidFill>
                <a:latin typeface="Cambria"/>
                <a:cs typeface="Cambria"/>
              </a:rPr>
              <a:t>Lo</a:t>
            </a:r>
            <a:r>
              <a:rPr sz="1800" spc="17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C000"/>
                </a:solidFill>
                <a:latin typeface="Cambria"/>
                <a:cs typeface="Cambria"/>
              </a:rPr>
              <a:t>que</a:t>
            </a:r>
            <a:r>
              <a:rPr sz="1800" spc="18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C000"/>
                </a:solidFill>
                <a:latin typeface="Cambria"/>
                <a:cs typeface="Cambria"/>
              </a:rPr>
              <a:t>si</a:t>
            </a:r>
            <a:r>
              <a:rPr sz="1800" spc="1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C000"/>
                </a:solidFill>
                <a:latin typeface="Cambria"/>
                <a:cs typeface="Cambria"/>
              </a:rPr>
              <a:t>es</a:t>
            </a:r>
            <a:r>
              <a:rPr sz="1800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C000"/>
                </a:solidFill>
                <a:latin typeface="Cambria"/>
                <a:cs typeface="Cambria"/>
              </a:rPr>
              <a:t>cierto</a:t>
            </a:r>
            <a:r>
              <a:rPr sz="1800" spc="18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C000"/>
                </a:solidFill>
                <a:latin typeface="Cambria"/>
                <a:cs typeface="Cambria"/>
              </a:rPr>
              <a:t>es</a:t>
            </a:r>
            <a:r>
              <a:rPr sz="1800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C000"/>
                </a:solidFill>
                <a:latin typeface="Cambria"/>
                <a:cs typeface="Cambria"/>
              </a:rPr>
              <a:t>que</a:t>
            </a:r>
            <a:r>
              <a:rPr sz="1800" spc="1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C000"/>
                </a:solidFill>
                <a:latin typeface="Cambria"/>
                <a:cs typeface="Cambria"/>
              </a:rPr>
              <a:t>la</a:t>
            </a:r>
            <a:r>
              <a:rPr sz="1800" spc="18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C000"/>
                </a:solidFill>
                <a:latin typeface="Cambria"/>
                <a:cs typeface="Cambria"/>
              </a:rPr>
              <a:t>letra</a:t>
            </a:r>
            <a:r>
              <a:rPr sz="1800" spc="1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229" dirty="0">
                <a:solidFill>
                  <a:srgbClr val="FFC000"/>
                </a:solidFill>
                <a:latin typeface="Cambria"/>
                <a:cs typeface="Cambria"/>
              </a:rPr>
              <a:t>B</a:t>
            </a:r>
            <a:r>
              <a:rPr sz="1800" spc="1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C000"/>
                </a:solidFill>
                <a:latin typeface="Cambria"/>
                <a:cs typeface="Cambria"/>
              </a:rPr>
              <a:t>no</a:t>
            </a:r>
            <a:r>
              <a:rPr sz="1800" spc="1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C000"/>
                </a:solidFill>
                <a:latin typeface="Cambria"/>
                <a:cs typeface="Cambria"/>
              </a:rPr>
              <a:t>significa</a:t>
            </a:r>
            <a:endParaRPr sz="1800">
              <a:latin typeface="Cambria"/>
              <a:cs typeface="Cambria"/>
            </a:endParaRPr>
          </a:p>
          <a:p>
            <a:pPr marL="563880">
              <a:lnSpc>
                <a:spcPct val="100000"/>
              </a:lnSpc>
            </a:pPr>
            <a:r>
              <a:rPr sz="1800" b="1" spc="254" dirty="0">
                <a:solidFill>
                  <a:srgbClr val="FFFFFF"/>
                </a:solidFill>
                <a:latin typeface="Cambria"/>
                <a:cs typeface="Cambria"/>
              </a:rPr>
              <a:t>“</a:t>
            </a:r>
            <a:r>
              <a:rPr sz="1800" b="1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Cambria"/>
                <a:cs typeface="Cambria"/>
              </a:rPr>
              <a:t>binario</a:t>
            </a:r>
            <a:r>
              <a:rPr sz="1800" b="1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254" dirty="0">
                <a:solidFill>
                  <a:srgbClr val="FFFFFF"/>
                </a:solidFill>
                <a:latin typeface="Cambria"/>
                <a:cs typeface="Cambria"/>
              </a:rPr>
              <a:t>”</a:t>
            </a:r>
            <a:r>
              <a:rPr sz="1800" b="1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95" dirty="0">
                <a:solidFill>
                  <a:srgbClr val="FFC000"/>
                </a:solidFill>
                <a:latin typeface="Cambria"/>
                <a:cs typeface="Cambria"/>
              </a:rPr>
              <a:t>,</a:t>
            </a:r>
            <a:r>
              <a:rPr sz="1800" spc="1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C000"/>
                </a:solidFill>
                <a:latin typeface="Cambria"/>
                <a:cs typeface="Cambria"/>
              </a:rPr>
              <a:t>ya</a:t>
            </a:r>
            <a:r>
              <a:rPr sz="1800" spc="1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C000"/>
                </a:solidFill>
                <a:latin typeface="Cambria"/>
                <a:cs typeface="Cambria"/>
              </a:rPr>
              <a:t>que: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ambria"/>
              <a:cs typeface="Cambria"/>
            </a:endParaRPr>
          </a:p>
          <a:p>
            <a:pPr marL="563880" indent="-55118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Wingdings"/>
              <a:buChar char=""/>
              <a:tabLst>
                <a:tab pos="563880" algn="l"/>
              </a:tabLst>
            </a:pP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árboles-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nunca</a:t>
            </a:r>
            <a:r>
              <a:rPr sz="18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son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binarios.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0485" y="4343780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C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0485" y="5437123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C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8825" y="100520"/>
            <a:ext cx="4065270" cy="1164590"/>
            <a:chOff x="8128825" y="100520"/>
            <a:chExt cx="4065270" cy="1164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496" y="102107"/>
              <a:ext cx="603503" cy="1161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88496" y="102107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4" h="1161415">
                  <a:moveTo>
                    <a:pt x="603503" y="1161288"/>
                  </a:moveTo>
                  <a:lnTo>
                    <a:pt x="40512" y="1161288"/>
                  </a:lnTo>
                  <a:lnTo>
                    <a:pt x="24753" y="1157120"/>
                  </a:lnTo>
                  <a:lnTo>
                    <a:pt x="11874" y="1145762"/>
                  </a:lnTo>
                  <a:lnTo>
                    <a:pt x="3186" y="1128926"/>
                  </a:lnTo>
                  <a:lnTo>
                    <a:pt x="0" y="1108329"/>
                  </a:lnTo>
                  <a:lnTo>
                    <a:pt x="0" y="52959"/>
                  </a:lnTo>
                  <a:lnTo>
                    <a:pt x="3186" y="32361"/>
                  </a:lnTo>
                  <a:lnTo>
                    <a:pt x="11874" y="15525"/>
                  </a:lnTo>
                  <a:lnTo>
                    <a:pt x="24753" y="4167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1288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6908" y="972248"/>
              <a:ext cx="183006" cy="2500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908" y="135572"/>
              <a:ext cx="199771" cy="228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3588" y="330707"/>
              <a:ext cx="3651504" cy="655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33588" y="330707"/>
              <a:ext cx="3651885" cy="655320"/>
            </a:xfrm>
            <a:custGeom>
              <a:avLst/>
              <a:gdLst/>
              <a:ahLst/>
              <a:cxnLst/>
              <a:rect l="l" t="t" r="r" b="b"/>
              <a:pathLst>
                <a:path w="3651884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3585463" y="0"/>
                  </a:lnTo>
                  <a:lnTo>
                    <a:pt x="3611159" y="5193"/>
                  </a:lnTo>
                  <a:lnTo>
                    <a:pt x="3632152" y="19351"/>
                  </a:lnTo>
                  <a:lnTo>
                    <a:pt x="3646310" y="40344"/>
                  </a:lnTo>
                  <a:lnTo>
                    <a:pt x="3651504" y="66040"/>
                  </a:lnTo>
                  <a:lnTo>
                    <a:pt x="3651504" y="589280"/>
                  </a:lnTo>
                  <a:lnTo>
                    <a:pt x="3646310" y="614975"/>
                  </a:lnTo>
                  <a:lnTo>
                    <a:pt x="3632152" y="635968"/>
                  </a:lnTo>
                  <a:lnTo>
                    <a:pt x="3611159" y="650126"/>
                  </a:lnTo>
                  <a:lnTo>
                    <a:pt x="3585463" y="655320"/>
                  </a:lnTo>
                  <a:lnTo>
                    <a:pt x="66039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69" rIns="0" bIns="0" rtlCol="0">
            <a:spAutoFit/>
          </a:bodyPr>
          <a:lstStyle/>
          <a:p>
            <a:pPr marL="8079105">
              <a:lnSpc>
                <a:spcPct val="100000"/>
              </a:lnSpc>
              <a:spcBef>
                <a:spcPts val="95"/>
              </a:spcBef>
            </a:pPr>
            <a:r>
              <a:rPr dirty="0"/>
              <a:t>ÁRBOL</a:t>
            </a:r>
            <a:r>
              <a:rPr spc="-130" dirty="0"/>
              <a:t> </a:t>
            </a:r>
            <a:r>
              <a:rPr spc="-50" dirty="0"/>
              <a:t>B</a:t>
            </a: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6483" y="2782823"/>
            <a:ext cx="8089392" cy="242468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5968" y="998207"/>
            <a:ext cx="1144905" cy="1134110"/>
            <a:chOff x="505968" y="998207"/>
            <a:chExt cx="1144905" cy="113411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" y="1034795"/>
              <a:ext cx="1031748" cy="10210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403" y="1036319"/>
              <a:ext cx="1030605" cy="1019810"/>
            </a:xfrm>
            <a:custGeom>
              <a:avLst/>
              <a:gdLst/>
              <a:ahLst/>
              <a:cxnLst/>
              <a:rect l="l" t="t" r="r" b="b"/>
              <a:pathLst>
                <a:path w="1030605" h="1019810">
                  <a:moveTo>
                    <a:pt x="0" y="509777"/>
                  </a:moveTo>
                  <a:lnTo>
                    <a:pt x="2105" y="463375"/>
                  </a:lnTo>
                  <a:lnTo>
                    <a:pt x="8299" y="418140"/>
                  </a:lnTo>
                  <a:lnTo>
                    <a:pt x="18400" y="374253"/>
                  </a:lnTo>
                  <a:lnTo>
                    <a:pt x="32226" y="331893"/>
                  </a:lnTo>
                  <a:lnTo>
                    <a:pt x="49595" y="291240"/>
                  </a:lnTo>
                  <a:lnTo>
                    <a:pt x="70326" y="252475"/>
                  </a:lnTo>
                  <a:lnTo>
                    <a:pt x="94237" y="215778"/>
                  </a:lnTo>
                  <a:lnTo>
                    <a:pt x="121146" y="181327"/>
                  </a:lnTo>
                  <a:lnTo>
                    <a:pt x="150871" y="149304"/>
                  </a:lnTo>
                  <a:lnTo>
                    <a:pt x="183230" y="119887"/>
                  </a:lnTo>
                  <a:lnTo>
                    <a:pt x="218041" y="93258"/>
                  </a:lnTo>
                  <a:lnTo>
                    <a:pt x="255123" y="69596"/>
                  </a:lnTo>
                  <a:lnTo>
                    <a:pt x="294293" y="49080"/>
                  </a:lnTo>
                  <a:lnTo>
                    <a:pt x="335371" y="31891"/>
                  </a:lnTo>
                  <a:lnTo>
                    <a:pt x="378173" y="18208"/>
                  </a:lnTo>
                  <a:lnTo>
                    <a:pt x="422518" y="8212"/>
                  </a:lnTo>
                  <a:lnTo>
                    <a:pt x="468225" y="2083"/>
                  </a:lnTo>
                  <a:lnTo>
                    <a:pt x="515111" y="0"/>
                  </a:lnTo>
                  <a:lnTo>
                    <a:pt x="561996" y="2083"/>
                  </a:lnTo>
                  <a:lnTo>
                    <a:pt x="607701" y="8212"/>
                  </a:lnTo>
                  <a:lnTo>
                    <a:pt x="652046" y="18208"/>
                  </a:lnTo>
                  <a:lnTo>
                    <a:pt x="694847" y="31891"/>
                  </a:lnTo>
                  <a:lnTo>
                    <a:pt x="735924" y="49080"/>
                  </a:lnTo>
                  <a:lnTo>
                    <a:pt x="775095" y="69595"/>
                  </a:lnTo>
                  <a:lnTo>
                    <a:pt x="812177" y="93258"/>
                  </a:lnTo>
                  <a:lnTo>
                    <a:pt x="846988" y="119887"/>
                  </a:lnTo>
                  <a:lnTo>
                    <a:pt x="879347" y="149304"/>
                  </a:lnTo>
                  <a:lnTo>
                    <a:pt x="909073" y="181327"/>
                  </a:lnTo>
                  <a:lnTo>
                    <a:pt x="935982" y="215778"/>
                  </a:lnTo>
                  <a:lnTo>
                    <a:pt x="959894" y="252475"/>
                  </a:lnTo>
                  <a:lnTo>
                    <a:pt x="980626" y="291240"/>
                  </a:lnTo>
                  <a:lnTo>
                    <a:pt x="997996" y="331893"/>
                  </a:lnTo>
                  <a:lnTo>
                    <a:pt x="1011823" y="374253"/>
                  </a:lnTo>
                  <a:lnTo>
                    <a:pt x="1021924" y="418140"/>
                  </a:lnTo>
                  <a:lnTo>
                    <a:pt x="1028118" y="463375"/>
                  </a:lnTo>
                  <a:lnTo>
                    <a:pt x="1030224" y="509777"/>
                  </a:lnTo>
                  <a:lnTo>
                    <a:pt x="1028118" y="556180"/>
                  </a:lnTo>
                  <a:lnTo>
                    <a:pt x="1021924" y="601415"/>
                  </a:lnTo>
                  <a:lnTo>
                    <a:pt x="1011823" y="645302"/>
                  </a:lnTo>
                  <a:lnTo>
                    <a:pt x="997996" y="687662"/>
                  </a:lnTo>
                  <a:lnTo>
                    <a:pt x="980626" y="728315"/>
                  </a:lnTo>
                  <a:lnTo>
                    <a:pt x="959894" y="767079"/>
                  </a:lnTo>
                  <a:lnTo>
                    <a:pt x="935982" y="803777"/>
                  </a:lnTo>
                  <a:lnTo>
                    <a:pt x="909073" y="838228"/>
                  </a:lnTo>
                  <a:lnTo>
                    <a:pt x="879348" y="870251"/>
                  </a:lnTo>
                  <a:lnTo>
                    <a:pt x="846988" y="899667"/>
                  </a:lnTo>
                  <a:lnTo>
                    <a:pt x="812177" y="926297"/>
                  </a:lnTo>
                  <a:lnTo>
                    <a:pt x="775095" y="949959"/>
                  </a:lnTo>
                  <a:lnTo>
                    <a:pt x="735924" y="970475"/>
                  </a:lnTo>
                  <a:lnTo>
                    <a:pt x="694847" y="987664"/>
                  </a:lnTo>
                  <a:lnTo>
                    <a:pt x="652046" y="1001347"/>
                  </a:lnTo>
                  <a:lnTo>
                    <a:pt x="607701" y="1011343"/>
                  </a:lnTo>
                  <a:lnTo>
                    <a:pt x="561996" y="1017472"/>
                  </a:lnTo>
                  <a:lnTo>
                    <a:pt x="515111" y="1019555"/>
                  </a:lnTo>
                  <a:lnTo>
                    <a:pt x="468225" y="1017472"/>
                  </a:lnTo>
                  <a:lnTo>
                    <a:pt x="422518" y="1011343"/>
                  </a:lnTo>
                  <a:lnTo>
                    <a:pt x="378173" y="1001347"/>
                  </a:lnTo>
                  <a:lnTo>
                    <a:pt x="335371" y="987664"/>
                  </a:lnTo>
                  <a:lnTo>
                    <a:pt x="294293" y="970475"/>
                  </a:lnTo>
                  <a:lnTo>
                    <a:pt x="255123" y="949960"/>
                  </a:lnTo>
                  <a:lnTo>
                    <a:pt x="218041" y="926297"/>
                  </a:lnTo>
                  <a:lnTo>
                    <a:pt x="183230" y="899668"/>
                  </a:lnTo>
                  <a:lnTo>
                    <a:pt x="150871" y="870251"/>
                  </a:lnTo>
                  <a:lnTo>
                    <a:pt x="121146" y="838228"/>
                  </a:lnTo>
                  <a:lnTo>
                    <a:pt x="94237" y="803777"/>
                  </a:lnTo>
                  <a:lnTo>
                    <a:pt x="70326" y="767080"/>
                  </a:lnTo>
                  <a:lnTo>
                    <a:pt x="49595" y="728315"/>
                  </a:lnTo>
                  <a:lnTo>
                    <a:pt x="32226" y="687662"/>
                  </a:lnTo>
                  <a:lnTo>
                    <a:pt x="18400" y="645302"/>
                  </a:lnTo>
                  <a:lnTo>
                    <a:pt x="8299" y="601415"/>
                  </a:lnTo>
                  <a:lnTo>
                    <a:pt x="2105" y="556180"/>
                  </a:lnTo>
                  <a:lnTo>
                    <a:pt x="0" y="509777"/>
                  </a:lnTo>
                  <a:close/>
                </a:path>
              </a:pathLst>
            </a:custGeom>
            <a:ln w="6350">
              <a:solidFill>
                <a:srgbClr val="EAD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968" y="998207"/>
              <a:ext cx="1144536" cy="11338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492" y="1143012"/>
              <a:ext cx="1138427" cy="967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116" y="1034795"/>
              <a:ext cx="1048512" cy="10241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5465" y="1033144"/>
              <a:ext cx="1050163" cy="10259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5403" y="1039367"/>
              <a:ext cx="1030605" cy="1019810"/>
            </a:xfrm>
            <a:custGeom>
              <a:avLst/>
              <a:gdLst/>
              <a:ahLst/>
              <a:cxnLst/>
              <a:rect l="l" t="t" r="r" b="b"/>
              <a:pathLst>
                <a:path w="1030605" h="1019810">
                  <a:moveTo>
                    <a:pt x="0" y="509778"/>
                  </a:moveTo>
                  <a:lnTo>
                    <a:pt x="2105" y="463375"/>
                  </a:lnTo>
                  <a:lnTo>
                    <a:pt x="8299" y="418140"/>
                  </a:lnTo>
                  <a:lnTo>
                    <a:pt x="18400" y="374253"/>
                  </a:lnTo>
                  <a:lnTo>
                    <a:pt x="32226" y="331893"/>
                  </a:lnTo>
                  <a:lnTo>
                    <a:pt x="49595" y="291240"/>
                  </a:lnTo>
                  <a:lnTo>
                    <a:pt x="70326" y="252475"/>
                  </a:lnTo>
                  <a:lnTo>
                    <a:pt x="94237" y="215778"/>
                  </a:lnTo>
                  <a:lnTo>
                    <a:pt x="121146" y="181327"/>
                  </a:lnTo>
                  <a:lnTo>
                    <a:pt x="150871" y="149304"/>
                  </a:lnTo>
                  <a:lnTo>
                    <a:pt x="183230" y="119887"/>
                  </a:lnTo>
                  <a:lnTo>
                    <a:pt x="218041" y="93258"/>
                  </a:lnTo>
                  <a:lnTo>
                    <a:pt x="255123" y="69595"/>
                  </a:lnTo>
                  <a:lnTo>
                    <a:pt x="294293" y="49080"/>
                  </a:lnTo>
                  <a:lnTo>
                    <a:pt x="335371" y="31891"/>
                  </a:lnTo>
                  <a:lnTo>
                    <a:pt x="378173" y="18208"/>
                  </a:lnTo>
                  <a:lnTo>
                    <a:pt x="422518" y="8212"/>
                  </a:lnTo>
                  <a:lnTo>
                    <a:pt x="468225" y="2083"/>
                  </a:lnTo>
                  <a:lnTo>
                    <a:pt x="515111" y="0"/>
                  </a:lnTo>
                  <a:lnTo>
                    <a:pt x="561996" y="2083"/>
                  </a:lnTo>
                  <a:lnTo>
                    <a:pt x="607701" y="8212"/>
                  </a:lnTo>
                  <a:lnTo>
                    <a:pt x="652046" y="18208"/>
                  </a:lnTo>
                  <a:lnTo>
                    <a:pt x="694847" y="31891"/>
                  </a:lnTo>
                  <a:lnTo>
                    <a:pt x="735924" y="49080"/>
                  </a:lnTo>
                  <a:lnTo>
                    <a:pt x="775095" y="69596"/>
                  </a:lnTo>
                  <a:lnTo>
                    <a:pt x="812177" y="93258"/>
                  </a:lnTo>
                  <a:lnTo>
                    <a:pt x="846988" y="119887"/>
                  </a:lnTo>
                  <a:lnTo>
                    <a:pt x="879347" y="149304"/>
                  </a:lnTo>
                  <a:lnTo>
                    <a:pt x="909073" y="181327"/>
                  </a:lnTo>
                  <a:lnTo>
                    <a:pt x="935982" y="215778"/>
                  </a:lnTo>
                  <a:lnTo>
                    <a:pt x="959894" y="252476"/>
                  </a:lnTo>
                  <a:lnTo>
                    <a:pt x="980626" y="291240"/>
                  </a:lnTo>
                  <a:lnTo>
                    <a:pt x="997996" y="331893"/>
                  </a:lnTo>
                  <a:lnTo>
                    <a:pt x="1011823" y="374253"/>
                  </a:lnTo>
                  <a:lnTo>
                    <a:pt x="1021924" y="418140"/>
                  </a:lnTo>
                  <a:lnTo>
                    <a:pt x="1028118" y="463375"/>
                  </a:lnTo>
                  <a:lnTo>
                    <a:pt x="1030224" y="509778"/>
                  </a:lnTo>
                  <a:lnTo>
                    <a:pt x="1028118" y="556180"/>
                  </a:lnTo>
                  <a:lnTo>
                    <a:pt x="1021924" y="601415"/>
                  </a:lnTo>
                  <a:lnTo>
                    <a:pt x="1011823" y="645302"/>
                  </a:lnTo>
                  <a:lnTo>
                    <a:pt x="997996" y="687662"/>
                  </a:lnTo>
                  <a:lnTo>
                    <a:pt x="980626" y="728315"/>
                  </a:lnTo>
                  <a:lnTo>
                    <a:pt x="959894" y="767080"/>
                  </a:lnTo>
                  <a:lnTo>
                    <a:pt x="935982" y="803777"/>
                  </a:lnTo>
                  <a:lnTo>
                    <a:pt x="909073" y="838228"/>
                  </a:lnTo>
                  <a:lnTo>
                    <a:pt x="879348" y="870251"/>
                  </a:lnTo>
                  <a:lnTo>
                    <a:pt x="846988" y="899668"/>
                  </a:lnTo>
                  <a:lnTo>
                    <a:pt x="812177" y="926297"/>
                  </a:lnTo>
                  <a:lnTo>
                    <a:pt x="775095" y="949960"/>
                  </a:lnTo>
                  <a:lnTo>
                    <a:pt x="735924" y="970475"/>
                  </a:lnTo>
                  <a:lnTo>
                    <a:pt x="694847" y="987664"/>
                  </a:lnTo>
                  <a:lnTo>
                    <a:pt x="652046" y="1001347"/>
                  </a:lnTo>
                  <a:lnTo>
                    <a:pt x="607701" y="1011343"/>
                  </a:lnTo>
                  <a:lnTo>
                    <a:pt x="561996" y="1017472"/>
                  </a:lnTo>
                  <a:lnTo>
                    <a:pt x="515111" y="1019556"/>
                  </a:lnTo>
                  <a:lnTo>
                    <a:pt x="468225" y="1017472"/>
                  </a:lnTo>
                  <a:lnTo>
                    <a:pt x="422518" y="1011343"/>
                  </a:lnTo>
                  <a:lnTo>
                    <a:pt x="378173" y="1001347"/>
                  </a:lnTo>
                  <a:lnTo>
                    <a:pt x="335371" y="987664"/>
                  </a:lnTo>
                  <a:lnTo>
                    <a:pt x="294293" y="970475"/>
                  </a:lnTo>
                  <a:lnTo>
                    <a:pt x="255123" y="949960"/>
                  </a:lnTo>
                  <a:lnTo>
                    <a:pt x="218041" y="926297"/>
                  </a:lnTo>
                  <a:lnTo>
                    <a:pt x="183230" y="899668"/>
                  </a:lnTo>
                  <a:lnTo>
                    <a:pt x="150871" y="870251"/>
                  </a:lnTo>
                  <a:lnTo>
                    <a:pt x="121146" y="838228"/>
                  </a:lnTo>
                  <a:lnTo>
                    <a:pt x="94237" y="803777"/>
                  </a:lnTo>
                  <a:lnTo>
                    <a:pt x="70326" y="767079"/>
                  </a:lnTo>
                  <a:lnTo>
                    <a:pt x="49595" y="728315"/>
                  </a:lnTo>
                  <a:lnTo>
                    <a:pt x="32226" y="687662"/>
                  </a:lnTo>
                  <a:lnTo>
                    <a:pt x="18400" y="645302"/>
                  </a:lnTo>
                  <a:lnTo>
                    <a:pt x="8299" y="601415"/>
                  </a:lnTo>
                  <a:lnTo>
                    <a:pt x="2105" y="556180"/>
                  </a:lnTo>
                  <a:lnTo>
                    <a:pt x="0" y="509778"/>
                  </a:lnTo>
                  <a:close/>
                </a:path>
              </a:pathLst>
            </a:custGeom>
            <a:ln w="6350">
              <a:solidFill>
                <a:srgbClr val="EAD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855926" y="2089137"/>
            <a:ext cx="450215" cy="464184"/>
            <a:chOff x="1855926" y="2089137"/>
            <a:chExt cx="450215" cy="464184"/>
          </a:xfrm>
        </p:grpSpPr>
        <p:sp>
          <p:nvSpPr>
            <p:cNvPr id="21" name="object 21"/>
            <p:cNvSpPr/>
            <p:nvPr/>
          </p:nvSpPr>
          <p:spPr>
            <a:xfrm>
              <a:off x="1855926" y="2096757"/>
              <a:ext cx="450215" cy="450850"/>
            </a:xfrm>
            <a:custGeom>
              <a:avLst/>
              <a:gdLst/>
              <a:ahLst/>
              <a:cxnLst/>
              <a:rect l="l" t="t" r="r" b="b"/>
              <a:pathLst>
                <a:path w="450214" h="450850">
                  <a:moveTo>
                    <a:pt x="361791" y="306695"/>
                  </a:moveTo>
                  <a:lnTo>
                    <a:pt x="274621" y="306695"/>
                  </a:lnTo>
                  <a:lnTo>
                    <a:pt x="299690" y="331778"/>
                  </a:lnTo>
                  <a:lnTo>
                    <a:pt x="299058" y="341229"/>
                  </a:lnTo>
                  <a:lnTo>
                    <a:pt x="381734" y="438381"/>
                  </a:lnTo>
                  <a:lnTo>
                    <a:pt x="410222" y="450352"/>
                  </a:lnTo>
                  <a:lnTo>
                    <a:pt x="417878" y="449604"/>
                  </a:lnTo>
                  <a:lnTo>
                    <a:pt x="447033" y="424993"/>
                  </a:lnTo>
                  <a:lnTo>
                    <a:pt x="449748" y="409949"/>
                  </a:lnTo>
                  <a:lnTo>
                    <a:pt x="446802" y="395011"/>
                  </a:lnTo>
                  <a:lnTo>
                    <a:pt x="438140" y="381944"/>
                  </a:lnTo>
                  <a:lnTo>
                    <a:pt x="366921" y="310686"/>
                  </a:lnTo>
                  <a:lnTo>
                    <a:pt x="361791" y="306695"/>
                  </a:lnTo>
                  <a:close/>
                </a:path>
                <a:path w="450214" h="450850">
                  <a:moveTo>
                    <a:pt x="170925" y="0"/>
                  </a:moveTo>
                  <a:lnTo>
                    <a:pt x="125622" y="6136"/>
                  </a:lnTo>
                  <a:lnTo>
                    <a:pt x="84829" y="23436"/>
                  </a:lnTo>
                  <a:lnTo>
                    <a:pt x="50209" y="50237"/>
                  </a:lnTo>
                  <a:lnTo>
                    <a:pt x="23423" y="84876"/>
                  </a:lnTo>
                  <a:lnTo>
                    <a:pt x="6132" y="125691"/>
                  </a:lnTo>
                  <a:lnTo>
                    <a:pt x="0" y="171019"/>
                  </a:lnTo>
                  <a:lnTo>
                    <a:pt x="6132" y="216348"/>
                  </a:lnTo>
                  <a:lnTo>
                    <a:pt x="23423" y="257163"/>
                  </a:lnTo>
                  <a:lnTo>
                    <a:pt x="50209" y="291802"/>
                  </a:lnTo>
                  <a:lnTo>
                    <a:pt x="84829" y="318603"/>
                  </a:lnTo>
                  <a:lnTo>
                    <a:pt x="125622" y="335903"/>
                  </a:lnTo>
                  <a:lnTo>
                    <a:pt x="170925" y="342039"/>
                  </a:lnTo>
                  <a:lnTo>
                    <a:pt x="199386" y="339643"/>
                  </a:lnTo>
                  <a:lnTo>
                    <a:pt x="226405" y="332705"/>
                  </a:lnTo>
                  <a:lnTo>
                    <a:pt x="251608" y="321597"/>
                  </a:lnTo>
                  <a:lnTo>
                    <a:pt x="273740" y="307265"/>
                  </a:lnTo>
                  <a:lnTo>
                    <a:pt x="170356" y="307265"/>
                  </a:lnTo>
                  <a:lnTo>
                    <a:pt x="127255" y="300260"/>
                  </a:lnTo>
                  <a:lnTo>
                    <a:pt x="89733" y="280778"/>
                  </a:lnTo>
                  <a:lnTo>
                    <a:pt x="60088" y="251116"/>
                  </a:lnTo>
                  <a:lnTo>
                    <a:pt x="40616" y="213574"/>
                  </a:lnTo>
                  <a:lnTo>
                    <a:pt x="33615" y="170449"/>
                  </a:lnTo>
                  <a:lnTo>
                    <a:pt x="40616" y="127325"/>
                  </a:lnTo>
                  <a:lnTo>
                    <a:pt x="60088" y="89783"/>
                  </a:lnTo>
                  <a:lnTo>
                    <a:pt x="89733" y="60121"/>
                  </a:lnTo>
                  <a:lnTo>
                    <a:pt x="127255" y="40638"/>
                  </a:lnTo>
                  <a:lnTo>
                    <a:pt x="170356" y="33633"/>
                  </a:lnTo>
                  <a:lnTo>
                    <a:pt x="270195" y="33633"/>
                  </a:lnTo>
                  <a:lnTo>
                    <a:pt x="257021" y="23436"/>
                  </a:lnTo>
                  <a:lnTo>
                    <a:pt x="216229" y="6136"/>
                  </a:lnTo>
                  <a:lnTo>
                    <a:pt x="170925" y="0"/>
                  </a:lnTo>
                  <a:close/>
                </a:path>
                <a:path w="450214" h="450850">
                  <a:moveTo>
                    <a:pt x="270195" y="33633"/>
                  </a:moveTo>
                  <a:lnTo>
                    <a:pt x="170356" y="33633"/>
                  </a:lnTo>
                  <a:lnTo>
                    <a:pt x="213456" y="40638"/>
                  </a:lnTo>
                  <a:lnTo>
                    <a:pt x="250978" y="60121"/>
                  </a:lnTo>
                  <a:lnTo>
                    <a:pt x="280623" y="89783"/>
                  </a:lnTo>
                  <a:lnTo>
                    <a:pt x="300095" y="127325"/>
                  </a:lnTo>
                  <a:lnTo>
                    <a:pt x="307096" y="170449"/>
                  </a:lnTo>
                  <a:lnTo>
                    <a:pt x="300095" y="213574"/>
                  </a:lnTo>
                  <a:lnTo>
                    <a:pt x="280623" y="251116"/>
                  </a:lnTo>
                  <a:lnTo>
                    <a:pt x="250978" y="280778"/>
                  </a:lnTo>
                  <a:lnTo>
                    <a:pt x="213456" y="300260"/>
                  </a:lnTo>
                  <a:lnTo>
                    <a:pt x="170356" y="307265"/>
                  </a:lnTo>
                  <a:lnTo>
                    <a:pt x="273740" y="307265"/>
                  </a:lnTo>
                  <a:lnTo>
                    <a:pt x="274621" y="306695"/>
                  </a:lnTo>
                  <a:lnTo>
                    <a:pt x="361791" y="306695"/>
                  </a:lnTo>
                  <a:lnTo>
                    <a:pt x="359077" y="304584"/>
                  </a:lnTo>
                  <a:lnTo>
                    <a:pt x="350326" y="300781"/>
                  </a:lnTo>
                  <a:lnTo>
                    <a:pt x="344808" y="299854"/>
                  </a:lnTo>
                  <a:lnTo>
                    <a:pt x="331596" y="299854"/>
                  </a:lnTo>
                  <a:lnTo>
                    <a:pt x="306527" y="274772"/>
                  </a:lnTo>
                  <a:lnTo>
                    <a:pt x="321420" y="251987"/>
                  </a:lnTo>
                  <a:lnTo>
                    <a:pt x="332522" y="226743"/>
                  </a:lnTo>
                  <a:lnTo>
                    <a:pt x="339457" y="199576"/>
                  </a:lnTo>
                  <a:lnTo>
                    <a:pt x="341851" y="171019"/>
                  </a:lnTo>
                  <a:lnTo>
                    <a:pt x="335719" y="125691"/>
                  </a:lnTo>
                  <a:lnTo>
                    <a:pt x="318428" y="84876"/>
                  </a:lnTo>
                  <a:lnTo>
                    <a:pt x="291642" y="50237"/>
                  </a:lnTo>
                  <a:lnTo>
                    <a:pt x="270195" y="33633"/>
                  </a:lnTo>
                  <a:close/>
                </a:path>
                <a:path w="450214" h="450850">
                  <a:moveTo>
                    <a:pt x="341041" y="299222"/>
                  </a:moveTo>
                  <a:lnTo>
                    <a:pt x="331596" y="299854"/>
                  </a:lnTo>
                  <a:lnTo>
                    <a:pt x="344808" y="299854"/>
                  </a:lnTo>
                  <a:lnTo>
                    <a:pt x="341041" y="299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5914" y="2089149"/>
              <a:ext cx="450215" cy="464184"/>
            </a:xfrm>
            <a:custGeom>
              <a:avLst/>
              <a:gdLst/>
              <a:ahLst/>
              <a:cxnLst/>
              <a:rect l="l" t="t" r="r" b="b"/>
              <a:pathLst>
                <a:path w="450214" h="464185">
                  <a:moveTo>
                    <a:pt x="449757" y="409943"/>
                  </a:moveTo>
                  <a:lnTo>
                    <a:pt x="366928" y="310680"/>
                  </a:lnTo>
                  <a:lnTo>
                    <a:pt x="344817" y="299847"/>
                  </a:lnTo>
                  <a:lnTo>
                    <a:pt x="341045" y="299212"/>
                  </a:lnTo>
                  <a:lnTo>
                    <a:pt x="331597" y="299847"/>
                  </a:lnTo>
                  <a:lnTo>
                    <a:pt x="311937" y="280200"/>
                  </a:lnTo>
                  <a:lnTo>
                    <a:pt x="321424" y="265696"/>
                  </a:lnTo>
                  <a:lnTo>
                    <a:pt x="332524" y="240449"/>
                  </a:lnTo>
                  <a:lnTo>
                    <a:pt x="339458" y="213283"/>
                  </a:lnTo>
                  <a:lnTo>
                    <a:pt x="341858" y="184734"/>
                  </a:lnTo>
                  <a:lnTo>
                    <a:pt x="341325" y="180936"/>
                  </a:lnTo>
                  <a:lnTo>
                    <a:pt x="341858" y="174675"/>
                  </a:lnTo>
                  <a:lnTo>
                    <a:pt x="341655" y="173266"/>
                  </a:lnTo>
                  <a:lnTo>
                    <a:pt x="341858" y="171018"/>
                  </a:lnTo>
                  <a:lnTo>
                    <a:pt x="335724" y="125691"/>
                  </a:lnTo>
                  <a:lnTo>
                    <a:pt x="318439" y="84874"/>
                  </a:lnTo>
                  <a:lnTo>
                    <a:pt x="305981" y="68770"/>
                  </a:lnTo>
                  <a:lnTo>
                    <a:pt x="305981" y="177304"/>
                  </a:lnTo>
                  <a:lnTo>
                    <a:pt x="300101" y="213563"/>
                  </a:lnTo>
                  <a:lnTo>
                    <a:pt x="280631" y="251117"/>
                  </a:lnTo>
                  <a:lnTo>
                    <a:pt x="250990" y="280771"/>
                  </a:lnTo>
                  <a:lnTo>
                    <a:pt x="213461" y="300253"/>
                  </a:lnTo>
                  <a:lnTo>
                    <a:pt x="170357" y="307263"/>
                  </a:lnTo>
                  <a:lnTo>
                    <a:pt x="127266" y="300253"/>
                  </a:lnTo>
                  <a:lnTo>
                    <a:pt x="89738" y="280771"/>
                  </a:lnTo>
                  <a:lnTo>
                    <a:pt x="60096" y="251104"/>
                  </a:lnTo>
                  <a:lnTo>
                    <a:pt x="40627" y="213563"/>
                  </a:lnTo>
                  <a:lnTo>
                    <a:pt x="34721" y="177304"/>
                  </a:lnTo>
                  <a:lnTo>
                    <a:pt x="40627" y="141033"/>
                  </a:lnTo>
                  <a:lnTo>
                    <a:pt x="60096" y="103492"/>
                  </a:lnTo>
                  <a:lnTo>
                    <a:pt x="89738" y="73837"/>
                  </a:lnTo>
                  <a:lnTo>
                    <a:pt x="127266" y="54343"/>
                  </a:lnTo>
                  <a:lnTo>
                    <a:pt x="170357" y="47345"/>
                  </a:lnTo>
                  <a:lnTo>
                    <a:pt x="213461" y="54343"/>
                  </a:lnTo>
                  <a:lnTo>
                    <a:pt x="250990" y="73837"/>
                  </a:lnTo>
                  <a:lnTo>
                    <a:pt x="280631" y="103492"/>
                  </a:lnTo>
                  <a:lnTo>
                    <a:pt x="300101" y="141033"/>
                  </a:lnTo>
                  <a:lnTo>
                    <a:pt x="305981" y="177304"/>
                  </a:lnTo>
                  <a:lnTo>
                    <a:pt x="305981" y="68770"/>
                  </a:lnTo>
                  <a:lnTo>
                    <a:pt x="270205" y="33629"/>
                  </a:lnTo>
                  <a:lnTo>
                    <a:pt x="216230" y="6134"/>
                  </a:lnTo>
                  <a:lnTo>
                    <a:pt x="170929" y="0"/>
                  </a:lnTo>
                  <a:lnTo>
                    <a:pt x="125628" y="6134"/>
                  </a:lnTo>
                  <a:lnTo>
                    <a:pt x="84836" y="23431"/>
                  </a:lnTo>
                  <a:lnTo>
                    <a:pt x="50215" y="50228"/>
                  </a:lnTo>
                  <a:lnTo>
                    <a:pt x="23431" y="84874"/>
                  </a:lnTo>
                  <a:lnTo>
                    <a:pt x="6134" y="125691"/>
                  </a:lnTo>
                  <a:lnTo>
                    <a:pt x="0" y="171018"/>
                  </a:lnTo>
                  <a:lnTo>
                    <a:pt x="241" y="172847"/>
                  </a:lnTo>
                  <a:lnTo>
                    <a:pt x="0" y="174675"/>
                  </a:lnTo>
                  <a:lnTo>
                    <a:pt x="673" y="179717"/>
                  </a:lnTo>
                  <a:lnTo>
                    <a:pt x="0" y="184734"/>
                  </a:lnTo>
                  <a:lnTo>
                    <a:pt x="6134" y="230060"/>
                  </a:lnTo>
                  <a:lnTo>
                    <a:pt x="23431" y="270878"/>
                  </a:lnTo>
                  <a:lnTo>
                    <a:pt x="50215" y="305511"/>
                  </a:lnTo>
                  <a:lnTo>
                    <a:pt x="84836" y="332308"/>
                  </a:lnTo>
                  <a:lnTo>
                    <a:pt x="125628" y="349618"/>
                  </a:lnTo>
                  <a:lnTo>
                    <a:pt x="170929" y="355752"/>
                  </a:lnTo>
                  <a:lnTo>
                    <a:pt x="199390" y="353352"/>
                  </a:lnTo>
                  <a:lnTo>
                    <a:pt x="226415" y="346417"/>
                  </a:lnTo>
                  <a:lnTo>
                    <a:pt x="251612" y="335305"/>
                  </a:lnTo>
                  <a:lnTo>
                    <a:pt x="273748" y="320979"/>
                  </a:lnTo>
                  <a:lnTo>
                    <a:pt x="274624" y="320408"/>
                  </a:lnTo>
                  <a:lnTo>
                    <a:pt x="299085" y="344893"/>
                  </a:lnTo>
                  <a:lnTo>
                    <a:pt x="299059" y="345351"/>
                  </a:lnTo>
                  <a:lnTo>
                    <a:pt x="299516" y="348107"/>
                  </a:lnTo>
                  <a:lnTo>
                    <a:pt x="299059" y="354939"/>
                  </a:lnTo>
                  <a:lnTo>
                    <a:pt x="381736" y="452094"/>
                  </a:lnTo>
                  <a:lnTo>
                    <a:pt x="410222" y="464058"/>
                  </a:lnTo>
                  <a:lnTo>
                    <a:pt x="417880" y="463308"/>
                  </a:lnTo>
                  <a:lnTo>
                    <a:pt x="447040" y="438708"/>
                  </a:lnTo>
                  <a:lnTo>
                    <a:pt x="449757" y="423659"/>
                  </a:lnTo>
                  <a:lnTo>
                    <a:pt x="448868" y="419188"/>
                  </a:lnTo>
                  <a:lnTo>
                    <a:pt x="449757" y="414261"/>
                  </a:lnTo>
                  <a:lnTo>
                    <a:pt x="449338" y="412203"/>
                  </a:lnTo>
                  <a:lnTo>
                    <a:pt x="449757" y="409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2972" y="1219581"/>
            <a:ext cx="579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1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4800" b="1" spc="-2077" baseline="-7812" dirty="0">
                <a:solidFill>
                  <a:srgbClr val="FFC000"/>
                </a:solidFill>
                <a:latin typeface="Cambria"/>
                <a:cs typeface="Cambria"/>
              </a:rPr>
              <a:t>5</a:t>
            </a:r>
            <a:r>
              <a:rPr sz="3600" b="1" spc="-1019" baseline="-3472" dirty="0">
                <a:latin typeface="Cambria"/>
                <a:cs typeface="Cambria"/>
              </a:rPr>
              <a:t>7</a:t>
            </a:r>
            <a:r>
              <a:rPr sz="2000" b="1" spc="-43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4800" b="1" spc="-2797" baseline="-7812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4800" b="1" spc="-2797" baseline="-7812" dirty="0">
                <a:solidFill>
                  <a:srgbClr val="FFC000"/>
                </a:solidFill>
                <a:latin typeface="Cambria"/>
                <a:cs typeface="Cambria"/>
              </a:rPr>
              <a:t>0</a:t>
            </a:r>
            <a:r>
              <a:rPr sz="3600" b="1" spc="-1372" baseline="-3472" dirty="0">
                <a:latin typeface="Cambria"/>
                <a:cs typeface="Cambria"/>
              </a:rPr>
              <a:t>1</a:t>
            </a:r>
            <a:r>
              <a:rPr sz="2000" b="1" spc="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8825" y="100520"/>
            <a:ext cx="4065270" cy="1164590"/>
            <a:chOff x="8128825" y="100520"/>
            <a:chExt cx="4065270" cy="1164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496" y="102107"/>
              <a:ext cx="603503" cy="1161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88496" y="102107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4" h="1161415">
                  <a:moveTo>
                    <a:pt x="603503" y="1161288"/>
                  </a:moveTo>
                  <a:lnTo>
                    <a:pt x="40512" y="1161288"/>
                  </a:lnTo>
                  <a:lnTo>
                    <a:pt x="24753" y="1157120"/>
                  </a:lnTo>
                  <a:lnTo>
                    <a:pt x="11874" y="1145762"/>
                  </a:lnTo>
                  <a:lnTo>
                    <a:pt x="3186" y="1128926"/>
                  </a:lnTo>
                  <a:lnTo>
                    <a:pt x="0" y="1108329"/>
                  </a:lnTo>
                  <a:lnTo>
                    <a:pt x="0" y="52959"/>
                  </a:lnTo>
                  <a:lnTo>
                    <a:pt x="3186" y="32361"/>
                  </a:lnTo>
                  <a:lnTo>
                    <a:pt x="11874" y="15525"/>
                  </a:lnTo>
                  <a:lnTo>
                    <a:pt x="24753" y="4167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1288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6908" y="972248"/>
              <a:ext cx="183006" cy="2500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908" y="135572"/>
              <a:ext cx="199771" cy="228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3588" y="330707"/>
              <a:ext cx="3651504" cy="655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33588" y="330707"/>
              <a:ext cx="3651885" cy="655320"/>
            </a:xfrm>
            <a:custGeom>
              <a:avLst/>
              <a:gdLst/>
              <a:ahLst/>
              <a:cxnLst/>
              <a:rect l="l" t="t" r="r" b="b"/>
              <a:pathLst>
                <a:path w="3651884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3585463" y="0"/>
                  </a:lnTo>
                  <a:lnTo>
                    <a:pt x="3611159" y="5193"/>
                  </a:lnTo>
                  <a:lnTo>
                    <a:pt x="3632152" y="19351"/>
                  </a:lnTo>
                  <a:lnTo>
                    <a:pt x="3646310" y="40344"/>
                  </a:lnTo>
                  <a:lnTo>
                    <a:pt x="3651504" y="66040"/>
                  </a:lnTo>
                  <a:lnTo>
                    <a:pt x="3651504" y="589280"/>
                  </a:lnTo>
                  <a:lnTo>
                    <a:pt x="3646310" y="614975"/>
                  </a:lnTo>
                  <a:lnTo>
                    <a:pt x="3632152" y="635968"/>
                  </a:lnTo>
                  <a:lnTo>
                    <a:pt x="3611159" y="650126"/>
                  </a:lnTo>
                  <a:lnTo>
                    <a:pt x="3585463" y="655320"/>
                  </a:lnTo>
                  <a:lnTo>
                    <a:pt x="66039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69" rIns="0" bIns="0" rtlCol="0">
            <a:spAutoFit/>
          </a:bodyPr>
          <a:lstStyle/>
          <a:p>
            <a:pPr marL="8079105">
              <a:lnSpc>
                <a:spcPct val="100000"/>
              </a:lnSpc>
              <a:spcBef>
                <a:spcPts val="95"/>
              </a:spcBef>
            </a:pPr>
            <a:r>
              <a:rPr dirty="0"/>
              <a:t>ÁRBOL</a:t>
            </a:r>
            <a:r>
              <a:rPr spc="-130" dirty="0"/>
              <a:t> </a:t>
            </a:r>
            <a:r>
              <a:rPr spc="-50" dirty="0"/>
              <a:t>B</a:t>
            </a:r>
          </a:p>
        </p:txBody>
      </p:sp>
      <p:sp>
        <p:nvSpPr>
          <p:cNvPr id="11" name="object 11"/>
          <p:cNvSpPr/>
          <p:nvPr/>
        </p:nvSpPr>
        <p:spPr>
          <a:xfrm>
            <a:off x="1580388" y="1263396"/>
            <a:ext cx="8359140" cy="4893945"/>
          </a:xfrm>
          <a:custGeom>
            <a:avLst/>
            <a:gdLst/>
            <a:ahLst/>
            <a:cxnLst/>
            <a:rect l="l" t="t" r="r" b="b"/>
            <a:pathLst>
              <a:path w="8359140" h="4893945">
                <a:moveTo>
                  <a:pt x="8359140" y="0"/>
                </a:moveTo>
                <a:lnTo>
                  <a:pt x="0" y="0"/>
                </a:lnTo>
                <a:lnTo>
                  <a:pt x="0" y="4893564"/>
                </a:lnTo>
                <a:lnTo>
                  <a:pt x="8359140" y="4893564"/>
                </a:lnTo>
                <a:lnTo>
                  <a:pt x="8359140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33070" algn="l"/>
              </a:tabLst>
            </a:pPr>
            <a:r>
              <a:rPr spc="220" dirty="0"/>
              <a:t>INSERCIÓN</a:t>
            </a:r>
          </a:p>
          <a:p>
            <a:pPr marL="812800" marR="7620" lvl="1" indent="-343535" algn="just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812800" algn="l"/>
              </a:tabLst>
            </a:pP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debe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búsqueda</a:t>
            </a:r>
            <a:r>
              <a:rPr sz="18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hoja</a:t>
            </a:r>
            <a:r>
              <a:rPr sz="18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cual</a:t>
            </a:r>
            <a:r>
              <a:rPr sz="18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insertará</a:t>
            </a:r>
            <a:r>
              <a:rPr sz="18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la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nueva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clave,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ya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existe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inserta.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812800" marR="7620" lvl="1" indent="-343535" algn="just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8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encontrar</a:t>
            </a:r>
            <a:r>
              <a:rPr sz="1800" spc="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hoja</a:t>
            </a:r>
            <a:r>
              <a:rPr sz="1800" spc="3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3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realiza</a:t>
            </a:r>
            <a:r>
              <a:rPr sz="1800" spc="3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inserción</a:t>
            </a:r>
            <a:r>
              <a:rPr sz="1800" spc="3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ordenada,</a:t>
            </a:r>
            <a:r>
              <a:rPr sz="1800" spc="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caso</a:t>
            </a:r>
            <a:r>
              <a:rPr sz="18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hoja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tenga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800" spc="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claves,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encuentra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llena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debe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partición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nodo.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812800" marR="5080" lvl="1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2800" algn="l"/>
              </a:tabLst>
            </a:pP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Para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4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proceso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partición,</a:t>
            </a:r>
            <a:r>
              <a:rPr sz="1800" spc="4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800" spc="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divide</a:t>
            </a:r>
            <a:r>
              <a:rPr sz="1800" spc="4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4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dos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debe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seleccionar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mediana,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cual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será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insertada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4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nodo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padre,</a:t>
            </a: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padre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encuentra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lleno,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vuelve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proceso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partición,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así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sucesivamente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hasta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llegar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raíz.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812800" marR="6350" lvl="1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2800" algn="l"/>
              </a:tabLst>
            </a:pP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Cuando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proceso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3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partición</a:t>
            </a:r>
            <a:r>
              <a:rPr sz="1800" spc="29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ocurre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raíz,</a:t>
            </a:r>
            <a:r>
              <a:rPr sz="1800" spc="29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clave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mediana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  convierte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nueva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raíz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aumenta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altura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del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647" y="5594096"/>
            <a:ext cx="2061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1F1F1"/>
                </a:solidFill>
                <a:latin typeface="Corbel"/>
                <a:cs typeface="Corbel"/>
              </a:rPr>
              <a:t>ÁRBOL</a:t>
            </a:r>
            <a:r>
              <a:rPr sz="4000" b="1" spc="-13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4000" b="1" spc="-50" dirty="0">
                <a:solidFill>
                  <a:srgbClr val="F1F1F1"/>
                </a:solidFill>
                <a:latin typeface="Corbel"/>
                <a:cs typeface="Corbel"/>
              </a:rPr>
              <a:t>B</a:t>
            </a:r>
            <a:endParaRPr sz="4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371" y="3040379"/>
            <a:ext cx="5428487" cy="23743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6" y="505968"/>
            <a:ext cx="4681728" cy="3665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24005" y="0"/>
            <a:ext cx="471170" cy="6858000"/>
            <a:chOff x="11724005" y="0"/>
            <a:chExt cx="471170" cy="6858000"/>
          </a:xfrm>
        </p:grpSpPr>
        <p:sp>
          <p:nvSpPr>
            <p:cNvPr id="4" name="object 4"/>
            <p:cNvSpPr/>
            <p:nvPr/>
          </p:nvSpPr>
          <p:spPr>
            <a:xfrm>
              <a:off x="11794236" y="0"/>
              <a:ext cx="306705" cy="6858000"/>
            </a:xfrm>
            <a:custGeom>
              <a:avLst/>
              <a:gdLst/>
              <a:ahLst/>
              <a:cxnLst/>
              <a:rect l="l" t="t" r="r" b="b"/>
              <a:pathLst>
                <a:path w="306704" h="6858000">
                  <a:moveTo>
                    <a:pt x="0" y="6858000"/>
                  </a:moveTo>
                  <a:lnTo>
                    <a:pt x="306324" y="6858000"/>
                  </a:lnTo>
                  <a:lnTo>
                    <a:pt x="3063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60" y="0"/>
              <a:ext cx="9144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44528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112061" y="-1587"/>
            <a:ext cx="4065270" cy="1152525"/>
            <a:chOff x="8112061" y="-1587"/>
            <a:chExt cx="4065270" cy="11525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1732" y="0"/>
              <a:ext cx="603503" cy="11490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571732" y="0"/>
              <a:ext cx="603885" cy="1149350"/>
            </a:xfrm>
            <a:custGeom>
              <a:avLst/>
              <a:gdLst/>
              <a:ahLst/>
              <a:cxnLst/>
              <a:rect l="l" t="t" r="r" b="b"/>
              <a:pathLst>
                <a:path w="603884" h="1149350">
                  <a:moveTo>
                    <a:pt x="603503" y="1149096"/>
                  </a:moveTo>
                  <a:lnTo>
                    <a:pt x="40513" y="1149096"/>
                  </a:lnTo>
                  <a:lnTo>
                    <a:pt x="24753" y="1144928"/>
                  </a:lnTo>
                  <a:lnTo>
                    <a:pt x="11874" y="1133570"/>
                  </a:lnTo>
                  <a:lnTo>
                    <a:pt x="3186" y="1116734"/>
                  </a:lnTo>
                  <a:lnTo>
                    <a:pt x="0" y="1096137"/>
                  </a:lnTo>
                  <a:lnTo>
                    <a:pt x="0" y="40767"/>
                  </a:lnTo>
                  <a:lnTo>
                    <a:pt x="3186" y="20169"/>
                  </a:lnTo>
                  <a:lnTo>
                    <a:pt x="11874" y="3333"/>
                  </a:lnTo>
                  <a:lnTo>
                    <a:pt x="15654" y="0"/>
                  </a:lnTo>
                </a:path>
                <a:path w="603884" h="1149350">
                  <a:moveTo>
                    <a:pt x="603503" y="0"/>
                  </a:moveTo>
                  <a:lnTo>
                    <a:pt x="603503" y="1149096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0144" y="857948"/>
              <a:ext cx="183007" cy="2500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70144" y="21272"/>
              <a:ext cx="199771" cy="2287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6823" y="216408"/>
              <a:ext cx="3651504" cy="655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16823" y="216408"/>
              <a:ext cx="3651885" cy="655320"/>
            </a:xfrm>
            <a:custGeom>
              <a:avLst/>
              <a:gdLst/>
              <a:ahLst/>
              <a:cxnLst/>
              <a:rect l="l" t="t" r="r" b="b"/>
              <a:pathLst>
                <a:path w="3651884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40" y="0"/>
                  </a:lnTo>
                  <a:lnTo>
                    <a:pt x="3585464" y="0"/>
                  </a:lnTo>
                  <a:lnTo>
                    <a:pt x="3611159" y="5193"/>
                  </a:lnTo>
                  <a:lnTo>
                    <a:pt x="3632152" y="19351"/>
                  </a:lnTo>
                  <a:lnTo>
                    <a:pt x="3646310" y="40344"/>
                  </a:lnTo>
                  <a:lnTo>
                    <a:pt x="3651504" y="66040"/>
                  </a:lnTo>
                  <a:lnTo>
                    <a:pt x="3651504" y="589280"/>
                  </a:lnTo>
                  <a:lnTo>
                    <a:pt x="3646310" y="614975"/>
                  </a:lnTo>
                  <a:lnTo>
                    <a:pt x="3632152" y="635968"/>
                  </a:lnTo>
                  <a:lnTo>
                    <a:pt x="3611159" y="650126"/>
                  </a:lnTo>
                  <a:lnTo>
                    <a:pt x="3585464" y="655320"/>
                  </a:lnTo>
                  <a:lnTo>
                    <a:pt x="66040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1959">
              <a:lnSpc>
                <a:spcPct val="100000"/>
              </a:lnSpc>
              <a:spcBef>
                <a:spcPts val="95"/>
              </a:spcBef>
            </a:pPr>
            <a:r>
              <a:rPr dirty="0"/>
              <a:t>ÁRBOL </a:t>
            </a:r>
            <a:r>
              <a:rPr spc="-50" dirty="0"/>
              <a:t>B</a:t>
            </a:r>
          </a:p>
        </p:txBody>
      </p:sp>
      <p:sp>
        <p:nvSpPr>
          <p:cNvPr id="18" name="object 18"/>
          <p:cNvSpPr/>
          <p:nvPr/>
        </p:nvSpPr>
        <p:spPr>
          <a:xfrm>
            <a:off x="406908" y="1083563"/>
            <a:ext cx="10741660" cy="5447030"/>
          </a:xfrm>
          <a:custGeom>
            <a:avLst/>
            <a:gdLst/>
            <a:ahLst/>
            <a:cxnLst/>
            <a:rect l="l" t="t" r="r" b="b"/>
            <a:pathLst>
              <a:path w="10741660" h="5447030">
                <a:moveTo>
                  <a:pt x="10741152" y="0"/>
                </a:moveTo>
                <a:lnTo>
                  <a:pt x="0" y="0"/>
                </a:lnTo>
                <a:lnTo>
                  <a:pt x="0" y="5446776"/>
                </a:lnTo>
                <a:lnTo>
                  <a:pt x="10741152" y="5446776"/>
                </a:lnTo>
                <a:lnTo>
                  <a:pt x="10741152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5038" y="1102309"/>
            <a:ext cx="10588625" cy="533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33070" algn="l"/>
              </a:tabLst>
            </a:pPr>
            <a:r>
              <a:rPr sz="2400" b="1" spc="190" dirty="0">
                <a:solidFill>
                  <a:srgbClr val="FFC000"/>
                </a:solidFill>
                <a:latin typeface="Cambria"/>
                <a:cs typeface="Cambria"/>
              </a:rPr>
              <a:t>ELIMINACIÓN</a:t>
            </a:r>
            <a:endParaRPr sz="2400">
              <a:latin typeface="Cambria"/>
              <a:cs typeface="Cambria"/>
            </a:endParaRPr>
          </a:p>
          <a:p>
            <a:pPr marL="812800" marR="7620" lvl="1" indent="-343535" algn="just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812800" algn="l"/>
              </a:tabLst>
            </a:pP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Para 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proceso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eliminación,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igual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árboles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binarios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existen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varios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casos.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812800" marR="5080" lvl="1" indent="-343535" algn="just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eliminar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encuentra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 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hoja,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eliminación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directa,</a:t>
            </a:r>
            <a:r>
              <a:rPr sz="1800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caso</a:t>
            </a:r>
            <a:r>
              <a:rPr sz="1800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contrario</a:t>
            </a:r>
            <a:r>
              <a:rPr sz="1800" spc="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realiza</a:t>
            </a:r>
            <a:r>
              <a:rPr sz="1800" spc="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proceso</a:t>
            </a:r>
            <a:r>
              <a:rPr sz="1800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sustitución</a:t>
            </a:r>
            <a:r>
              <a:rPr sz="1800" spc="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similar</a:t>
            </a:r>
            <a:r>
              <a:rPr sz="1800" spc="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800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utiliza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árboles</a:t>
            </a:r>
            <a:r>
              <a:rPr sz="18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binarios,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sustituyendo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eliminar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sucesor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predecesor,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cual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siempre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encontrará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hoja.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812800" marR="6350" lvl="1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2800" algn="l"/>
              </a:tabLst>
            </a:pP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8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necesita</a:t>
            </a:r>
            <a:r>
              <a:rPr sz="18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eliminar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1800" spc="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encuentra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página</a:t>
            </a:r>
            <a:r>
              <a:rPr sz="1800" spc="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8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mínimo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claves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(m/2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1),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procede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verificar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algún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hermano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prestamo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clave.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812800" marR="8890" lvl="1" indent="-343535" algn="just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Sí</a:t>
            </a:r>
            <a:r>
              <a:rPr sz="18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ningún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hermano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prestamo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”,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debido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número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mínimo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claves,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procede</a:t>
            </a: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unión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nodos.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812800" marR="7620" lvl="1" indent="-343535" algn="just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unión</a:t>
            </a:r>
            <a:r>
              <a:rPr sz="18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da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lugar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elimine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8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clave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8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hoja,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Cambria"/>
                <a:cs typeface="Cambria"/>
              </a:rPr>
              <a:t>por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lo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debe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realizar</a:t>
            </a:r>
            <a:r>
              <a:rPr sz="18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proceso</a:t>
            </a:r>
            <a:r>
              <a:rPr sz="18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eliminación</a:t>
            </a:r>
            <a:r>
              <a:rPr sz="1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anteriormente</a:t>
            </a:r>
            <a:r>
              <a:rPr sz="1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descrito</a:t>
            </a:r>
            <a:r>
              <a:rPr sz="18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sucesivamente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hasta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raíz.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33625" y="100520"/>
            <a:ext cx="3760470" cy="1164590"/>
            <a:chOff x="8433625" y="100520"/>
            <a:chExt cx="3760470" cy="1164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495" y="102107"/>
              <a:ext cx="603503" cy="1161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88495" y="102107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4" h="1161415">
                  <a:moveTo>
                    <a:pt x="603503" y="1161288"/>
                  </a:moveTo>
                  <a:lnTo>
                    <a:pt x="40512" y="1161288"/>
                  </a:lnTo>
                  <a:lnTo>
                    <a:pt x="24753" y="1157120"/>
                  </a:lnTo>
                  <a:lnTo>
                    <a:pt x="11874" y="1145762"/>
                  </a:lnTo>
                  <a:lnTo>
                    <a:pt x="3186" y="1128926"/>
                  </a:lnTo>
                  <a:lnTo>
                    <a:pt x="0" y="1108329"/>
                  </a:lnTo>
                  <a:lnTo>
                    <a:pt x="0" y="52959"/>
                  </a:lnTo>
                  <a:lnTo>
                    <a:pt x="3186" y="32361"/>
                  </a:lnTo>
                  <a:lnTo>
                    <a:pt x="11874" y="15525"/>
                  </a:lnTo>
                  <a:lnTo>
                    <a:pt x="24753" y="4167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1288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6908" y="972248"/>
              <a:ext cx="183006" cy="2500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908" y="135572"/>
              <a:ext cx="199771" cy="228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8388" y="330707"/>
              <a:ext cx="3346704" cy="655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38388" y="330707"/>
              <a:ext cx="3347085" cy="655320"/>
            </a:xfrm>
            <a:custGeom>
              <a:avLst/>
              <a:gdLst/>
              <a:ahLst/>
              <a:cxnLst/>
              <a:rect l="l" t="t" r="r" b="b"/>
              <a:pathLst>
                <a:path w="3347084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3280663" y="0"/>
                  </a:lnTo>
                  <a:lnTo>
                    <a:pt x="3306359" y="5193"/>
                  </a:lnTo>
                  <a:lnTo>
                    <a:pt x="3327352" y="19351"/>
                  </a:lnTo>
                  <a:lnTo>
                    <a:pt x="3341510" y="40344"/>
                  </a:lnTo>
                  <a:lnTo>
                    <a:pt x="3346704" y="66040"/>
                  </a:lnTo>
                  <a:lnTo>
                    <a:pt x="3346704" y="589280"/>
                  </a:lnTo>
                  <a:lnTo>
                    <a:pt x="3341510" y="614975"/>
                  </a:lnTo>
                  <a:lnTo>
                    <a:pt x="3327352" y="635968"/>
                  </a:lnTo>
                  <a:lnTo>
                    <a:pt x="3306359" y="650126"/>
                  </a:lnTo>
                  <a:lnTo>
                    <a:pt x="3280663" y="655320"/>
                  </a:lnTo>
                  <a:lnTo>
                    <a:pt x="66039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69" rIns="0" bIns="0" rtlCol="0">
            <a:spAutoFit/>
          </a:bodyPr>
          <a:lstStyle/>
          <a:p>
            <a:pPr marL="8231505">
              <a:lnSpc>
                <a:spcPct val="100000"/>
              </a:lnSpc>
              <a:spcBef>
                <a:spcPts val="95"/>
              </a:spcBef>
            </a:pPr>
            <a:r>
              <a:rPr dirty="0"/>
              <a:t>ÁRBOL</a:t>
            </a:r>
            <a:r>
              <a:rPr spc="-130" dirty="0"/>
              <a:t> </a:t>
            </a:r>
            <a:r>
              <a:rPr spc="-50" dirty="0"/>
              <a:t>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1862" y="5015610"/>
            <a:ext cx="5965825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</a:tabLst>
            </a:pPr>
            <a:r>
              <a:rPr sz="1800" b="1" spc="140" dirty="0">
                <a:solidFill>
                  <a:srgbClr val="FFC000"/>
                </a:solidFill>
                <a:latin typeface="Cambria"/>
                <a:cs typeface="Cambria"/>
              </a:rPr>
              <a:t>DEFINICIÓN:</a:t>
            </a:r>
            <a:endParaRPr sz="1800">
              <a:latin typeface="Cambria"/>
              <a:cs typeface="Cambria"/>
            </a:endParaRPr>
          </a:p>
          <a:p>
            <a:pPr marL="926465" marR="5080" lvl="1" indent="-457200" algn="just">
              <a:lnSpc>
                <a:spcPct val="100000"/>
              </a:lnSpc>
              <a:spcBef>
                <a:spcPts val="1905"/>
              </a:spcBef>
              <a:buFont typeface="Wingdings"/>
              <a:buChar char=""/>
              <a:tabLst>
                <a:tab pos="926465" algn="l"/>
              </a:tabLst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 B-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árboles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son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árboles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cuyos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pueden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tener</a:t>
            </a:r>
            <a:r>
              <a:rPr sz="1600" spc="3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30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número</a:t>
            </a:r>
            <a:r>
              <a:rPr sz="1600" spc="3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múltiple</a:t>
            </a:r>
            <a:r>
              <a:rPr sz="1600" spc="3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3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600" spc="30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tal</a:t>
            </a:r>
            <a:r>
              <a:rPr sz="1600" spc="30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como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muestra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esquema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uno</a:t>
            </a:r>
            <a:r>
              <a:rPr sz="16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ellos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figura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8732" y="1949195"/>
            <a:ext cx="6557772" cy="217322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41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24005" y="0"/>
            <a:ext cx="471170" cy="6858000"/>
            <a:chOff x="11724005" y="0"/>
            <a:chExt cx="471170" cy="6858000"/>
          </a:xfrm>
        </p:grpSpPr>
        <p:sp>
          <p:nvSpPr>
            <p:cNvPr id="4" name="object 4"/>
            <p:cNvSpPr/>
            <p:nvPr/>
          </p:nvSpPr>
          <p:spPr>
            <a:xfrm>
              <a:off x="11794236" y="0"/>
              <a:ext cx="306705" cy="6858000"/>
            </a:xfrm>
            <a:custGeom>
              <a:avLst/>
              <a:gdLst/>
              <a:ahLst/>
              <a:cxnLst/>
              <a:rect l="l" t="t" r="r" b="b"/>
              <a:pathLst>
                <a:path w="306704" h="6858000">
                  <a:moveTo>
                    <a:pt x="0" y="6858000"/>
                  </a:moveTo>
                  <a:lnTo>
                    <a:pt x="306324" y="6858000"/>
                  </a:lnTo>
                  <a:lnTo>
                    <a:pt x="3063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60" y="0"/>
              <a:ext cx="9144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44528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10821" y="63698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203" y="5388274"/>
            <a:ext cx="1236980" cy="1236345"/>
          </a:xfrm>
          <a:custGeom>
            <a:avLst/>
            <a:gdLst/>
            <a:ahLst/>
            <a:cxnLst/>
            <a:rect l="l" t="t" r="r" b="b"/>
            <a:pathLst>
              <a:path w="1236980" h="1236345">
                <a:moveTo>
                  <a:pt x="475588" y="0"/>
                </a:moveTo>
                <a:lnTo>
                  <a:pt x="427507" y="12457"/>
                </a:lnTo>
                <a:lnTo>
                  <a:pt x="27385" y="408703"/>
                </a:lnTo>
                <a:lnTo>
                  <a:pt x="2963" y="451818"/>
                </a:lnTo>
                <a:lnTo>
                  <a:pt x="0" y="476678"/>
                </a:lnTo>
                <a:lnTo>
                  <a:pt x="3915" y="501782"/>
                </a:lnTo>
                <a:lnTo>
                  <a:pt x="145584" y="1023764"/>
                </a:lnTo>
                <a:lnTo>
                  <a:pt x="170290" y="1066878"/>
                </a:lnTo>
                <a:lnTo>
                  <a:pt x="213465" y="1091493"/>
                </a:lnTo>
                <a:lnTo>
                  <a:pt x="735778" y="1231917"/>
                </a:lnTo>
                <a:lnTo>
                  <a:pt x="760897" y="1235775"/>
                </a:lnTo>
                <a:lnTo>
                  <a:pt x="785750" y="1232752"/>
                </a:lnTo>
                <a:lnTo>
                  <a:pt x="828806" y="1208232"/>
                </a:lnTo>
                <a:lnTo>
                  <a:pt x="1208587" y="827499"/>
                </a:lnTo>
                <a:lnTo>
                  <a:pt x="1233447" y="783982"/>
                </a:lnTo>
                <a:lnTo>
                  <a:pt x="1236483" y="759072"/>
                </a:lnTo>
                <a:lnTo>
                  <a:pt x="1232971" y="733607"/>
                </a:lnTo>
                <a:lnTo>
                  <a:pt x="1090477" y="212438"/>
                </a:lnTo>
                <a:lnTo>
                  <a:pt x="1065743" y="169294"/>
                </a:lnTo>
                <a:lnTo>
                  <a:pt x="1022532" y="144734"/>
                </a:lnTo>
                <a:lnTo>
                  <a:pt x="501057" y="3510"/>
                </a:lnTo>
                <a:lnTo>
                  <a:pt x="475588" y="0"/>
                </a:lnTo>
                <a:close/>
              </a:path>
            </a:pathLst>
          </a:custGeom>
          <a:solidFill>
            <a:srgbClr val="D2F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1587" y="102044"/>
            <a:ext cx="3128010" cy="1329055"/>
            <a:chOff x="-1587" y="102044"/>
            <a:chExt cx="3128010" cy="13290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3631"/>
              <a:ext cx="431292" cy="13258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03631"/>
              <a:ext cx="431800" cy="1325880"/>
            </a:xfrm>
            <a:custGeom>
              <a:avLst/>
              <a:gdLst/>
              <a:ahLst/>
              <a:cxnLst/>
              <a:rect l="l" t="t" r="r" b="b"/>
              <a:pathLst>
                <a:path w="431800" h="1325880">
                  <a:moveTo>
                    <a:pt x="0" y="0"/>
                  </a:moveTo>
                  <a:lnTo>
                    <a:pt x="402336" y="0"/>
                  </a:lnTo>
                  <a:lnTo>
                    <a:pt x="413605" y="4748"/>
                  </a:lnTo>
                  <a:lnTo>
                    <a:pt x="422809" y="17700"/>
                  </a:lnTo>
                  <a:lnTo>
                    <a:pt x="429016" y="36915"/>
                  </a:lnTo>
                  <a:lnTo>
                    <a:pt x="431292" y="60451"/>
                  </a:lnTo>
                  <a:lnTo>
                    <a:pt x="431292" y="1265428"/>
                  </a:lnTo>
                  <a:lnTo>
                    <a:pt x="429016" y="1288964"/>
                  </a:lnTo>
                  <a:lnTo>
                    <a:pt x="422809" y="1308179"/>
                  </a:lnTo>
                  <a:lnTo>
                    <a:pt x="413605" y="1321131"/>
                  </a:lnTo>
                  <a:lnTo>
                    <a:pt x="402336" y="1325880"/>
                  </a:lnTo>
                  <a:lnTo>
                    <a:pt x="0" y="13258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752" y="152399"/>
              <a:ext cx="129539" cy="281940"/>
            </a:xfrm>
            <a:custGeom>
              <a:avLst/>
              <a:gdLst/>
              <a:ahLst/>
              <a:cxnLst/>
              <a:rect l="l" t="t" r="r" b="b"/>
              <a:pathLst>
                <a:path w="129540" h="281940">
                  <a:moveTo>
                    <a:pt x="129539" y="0"/>
                  </a:moveTo>
                  <a:lnTo>
                    <a:pt x="0" y="281939"/>
                  </a:lnTo>
                  <a:lnTo>
                    <a:pt x="129539" y="281939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752" y="152399"/>
              <a:ext cx="129539" cy="281940"/>
            </a:xfrm>
            <a:custGeom>
              <a:avLst/>
              <a:gdLst/>
              <a:ahLst/>
              <a:cxnLst/>
              <a:rect l="l" t="t" r="r" b="b"/>
              <a:pathLst>
                <a:path w="129540" h="281940">
                  <a:moveTo>
                    <a:pt x="129539" y="0"/>
                  </a:moveTo>
                  <a:lnTo>
                    <a:pt x="0" y="281939"/>
                  </a:lnTo>
                  <a:lnTo>
                    <a:pt x="129539" y="281939"/>
                  </a:lnTo>
                  <a:lnTo>
                    <a:pt x="129539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559" y="1130807"/>
              <a:ext cx="142240" cy="257810"/>
            </a:xfrm>
            <a:custGeom>
              <a:avLst/>
              <a:gdLst/>
              <a:ahLst/>
              <a:cxnLst/>
              <a:rect l="l" t="t" r="r" b="b"/>
              <a:pathLst>
                <a:path w="142240" h="257809">
                  <a:moveTo>
                    <a:pt x="141732" y="0"/>
                  </a:moveTo>
                  <a:lnTo>
                    <a:pt x="0" y="0"/>
                  </a:lnTo>
                  <a:lnTo>
                    <a:pt x="141732" y="257555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559" y="1130807"/>
              <a:ext cx="142240" cy="257810"/>
            </a:xfrm>
            <a:custGeom>
              <a:avLst/>
              <a:gdLst/>
              <a:ahLst/>
              <a:cxnLst/>
              <a:rect l="l" t="t" r="r" b="b"/>
              <a:pathLst>
                <a:path w="142240" h="257809">
                  <a:moveTo>
                    <a:pt x="0" y="0"/>
                  </a:moveTo>
                  <a:lnTo>
                    <a:pt x="141732" y="257555"/>
                  </a:lnTo>
                  <a:lnTo>
                    <a:pt x="14173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27" y="441959"/>
              <a:ext cx="2859024" cy="6888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2127" y="441959"/>
              <a:ext cx="2859405" cy="688975"/>
            </a:xfrm>
            <a:custGeom>
              <a:avLst/>
              <a:gdLst/>
              <a:ahLst/>
              <a:cxnLst/>
              <a:rect l="l" t="t" r="r" b="b"/>
              <a:pathLst>
                <a:path w="2859405" h="688975">
                  <a:moveTo>
                    <a:pt x="0" y="69468"/>
                  </a:moveTo>
                  <a:lnTo>
                    <a:pt x="5459" y="42433"/>
                  </a:lnTo>
                  <a:lnTo>
                    <a:pt x="20348" y="20351"/>
                  </a:lnTo>
                  <a:lnTo>
                    <a:pt x="42433" y="5461"/>
                  </a:lnTo>
                  <a:lnTo>
                    <a:pt x="69481" y="0"/>
                  </a:lnTo>
                  <a:lnTo>
                    <a:pt x="2789554" y="0"/>
                  </a:lnTo>
                  <a:lnTo>
                    <a:pt x="2816590" y="5461"/>
                  </a:lnTo>
                  <a:lnTo>
                    <a:pt x="2838672" y="20351"/>
                  </a:lnTo>
                  <a:lnTo>
                    <a:pt x="2853563" y="42433"/>
                  </a:lnTo>
                  <a:lnTo>
                    <a:pt x="2859024" y="69468"/>
                  </a:lnTo>
                  <a:lnTo>
                    <a:pt x="2859024" y="619378"/>
                  </a:lnTo>
                  <a:lnTo>
                    <a:pt x="2853563" y="646414"/>
                  </a:lnTo>
                  <a:lnTo>
                    <a:pt x="2838672" y="668496"/>
                  </a:lnTo>
                  <a:lnTo>
                    <a:pt x="2816590" y="683387"/>
                  </a:lnTo>
                  <a:lnTo>
                    <a:pt x="2789554" y="688848"/>
                  </a:lnTo>
                  <a:lnTo>
                    <a:pt x="69481" y="688848"/>
                  </a:lnTo>
                  <a:lnTo>
                    <a:pt x="42433" y="683387"/>
                  </a:lnTo>
                  <a:lnTo>
                    <a:pt x="20348" y="668496"/>
                  </a:lnTo>
                  <a:lnTo>
                    <a:pt x="5459" y="646414"/>
                  </a:lnTo>
                  <a:lnTo>
                    <a:pt x="0" y="619378"/>
                  </a:lnTo>
                  <a:lnTo>
                    <a:pt x="0" y="69468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758695" y="161434"/>
            <a:ext cx="9735185" cy="3363595"/>
            <a:chOff x="1758695" y="161434"/>
            <a:chExt cx="9735185" cy="3363595"/>
          </a:xfrm>
        </p:grpSpPr>
        <p:sp>
          <p:nvSpPr>
            <p:cNvPr id="21" name="object 21"/>
            <p:cNvSpPr/>
            <p:nvPr/>
          </p:nvSpPr>
          <p:spPr>
            <a:xfrm>
              <a:off x="10690903" y="1502671"/>
              <a:ext cx="771525" cy="800100"/>
            </a:xfrm>
            <a:custGeom>
              <a:avLst/>
              <a:gdLst/>
              <a:ahLst/>
              <a:cxnLst/>
              <a:rect l="l" t="t" r="r" b="b"/>
              <a:pathLst>
                <a:path w="771525" h="800100">
                  <a:moveTo>
                    <a:pt x="341205" y="796917"/>
                  </a:moveTo>
                  <a:lnTo>
                    <a:pt x="528724" y="732012"/>
                  </a:lnTo>
                  <a:lnTo>
                    <a:pt x="625018" y="698682"/>
                  </a:lnTo>
                  <a:lnTo>
                    <a:pt x="660495" y="686403"/>
                  </a:lnTo>
                  <a:lnTo>
                    <a:pt x="700603" y="653252"/>
                  </a:lnTo>
                  <a:lnTo>
                    <a:pt x="742846" y="442136"/>
                  </a:lnTo>
                  <a:lnTo>
                    <a:pt x="761924" y="341733"/>
                  </a:lnTo>
                  <a:lnTo>
                    <a:pt x="769957" y="299458"/>
                  </a:lnTo>
                  <a:lnTo>
                    <a:pt x="771038" y="283392"/>
                  </a:lnTo>
                  <a:lnTo>
                    <a:pt x="767845" y="267803"/>
                  </a:lnTo>
                  <a:lnTo>
                    <a:pt x="760724" y="253595"/>
                  </a:lnTo>
                  <a:lnTo>
                    <a:pt x="750018" y="241673"/>
                  </a:lnTo>
                  <a:lnTo>
                    <a:pt x="600017" y="110835"/>
                  </a:lnTo>
                  <a:lnTo>
                    <a:pt x="522989" y="43648"/>
                  </a:lnTo>
                  <a:lnTo>
                    <a:pt x="490557" y="15359"/>
                  </a:lnTo>
                  <a:lnTo>
                    <a:pt x="445801" y="0"/>
                  </a:lnTo>
                  <a:lnTo>
                    <a:pt x="429851" y="3294"/>
                  </a:lnTo>
                  <a:lnTo>
                    <a:pt x="242331" y="68125"/>
                  </a:lnTo>
                  <a:lnTo>
                    <a:pt x="146038" y="101417"/>
                  </a:lnTo>
                  <a:lnTo>
                    <a:pt x="110561" y="113682"/>
                  </a:lnTo>
                  <a:lnTo>
                    <a:pt x="105493" y="115435"/>
                  </a:lnTo>
                  <a:lnTo>
                    <a:pt x="91231" y="122630"/>
                  </a:lnTo>
                  <a:lnTo>
                    <a:pt x="79410" y="133278"/>
                  </a:lnTo>
                  <a:lnTo>
                    <a:pt x="70756" y="146688"/>
                  </a:lnTo>
                  <a:lnTo>
                    <a:pt x="65996" y="162171"/>
                  </a:lnTo>
                  <a:lnTo>
                    <a:pt x="28477" y="357840"/>
                  </a:lnTo>
                  <a:lnTo>
                    <a:pt x="9211" y="458319"/>
                  </a:lnTo>
                  <a:lnTo>
                    <a:pt x="2113" y="495337"/>
                  </a:lnTo>
                  <a:lnTo>
                    <a:pt x="1099" y="500626"/>
                  </a:lnTo>
                  <a:lnTo>
                    <a:pt x="0" y="516691"/>
                  </a:lnTo>
                  <a:lnTo>
                    <a:pt x="3163" y="532280"/>
                  </a:lnTo>
                  <a:lnTo>
                    <a:pt x="10279" y="546488"/>
                  </a:lnTo>
                  <a:lnTo>
                    <a:pt x="21038" y="558411"/>
                  </a:lnTo>
                  <a:lnTo>
                    <a:pt x="171406" y="689101"/>
                  </a:lnTo>
                  <a:lnTo>
                    <a:pt x="248622" y="756213"/>
                  </a:lnTo>
                  <a:lnTo>
                    <a:pt x="277070" y="780938"/>
                  </a:lnTo>
                  <a:lnTo>
                    <a:pt x="281134" y="784471"/>
                  </a:lnTo>
                  <a:lnTo>
                    <a:pt x="294520" y="793720"/>
                  </a:lnTo>
                  <a:lnTo>
                    <a:pt x="309645" y="798933"/>
                  </a:lnTo>
                  <a:lnTo>
                    <a:pt x="325532" y="800026"/>
                  </a:lnTo>
                  <a:lnTo>
                    <a:pt x="341205" y="796917"/>
                  </a:lnTo>
                  <a:close/>
                </a:path>
              </a:pathLst>
            </a:custGeom>
            <a:ln w="63499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56943" y="193184"/>
              <a:ext cx="1265555" cy="1307465"/>
            </a:xfrm>
            <a:custGeom>
              <a:avLst/>
              <a:gdLst/>
              <a:ahLst/>
              <a:cxnLst/>
              <a:rect l="l" t="t" r="r" b="b"/>
              <a:pathLst>
                <a:path w="1265554" h="1307465">
                  <a:moveTo>
                    <a:pt x="1231578" y="390888"/>
                  </a:moveTo>
                  <a:lnTo>
                    <a:pt x="986863" y="178772"/>
                  </a:lnTo>
                  <a:lnTo>
                    <a:pt x="861198" y="69848"/>
                  </a:lnTo>
                  <a:lnTo>
                    <a:pt x="814901" y="29718"/>
                  </a:lnTo>
                  <a:lnTo>
                    <a:pt x="808287" y="23985"/>
                  </a:lnTo>
                  <a:lnTo>
                    <a:pt x="786034" y="9338"/>
                  </a:lnTo>
                  <a:lnTo>
                    <a:pt x="761234" y="1299"/>
                  </a:lnTo>
                  <a:lnTo>
                    <a:pt x="735099" y="0"/>
                  </a:lnTo>
                  <a:lnTo>
                    <a:pt x="708846" y="5570"/>
                  </a:lnTo>
                  <a:lnTo>
                    <a:pt x="401355" y="113647"/>
                  </a:lnTo>
                  <a:lnTo>
                    <a:pt x="243455" y="169146"/>
                  </a:lnTo>
                  <a:lnTo>
                    <a:pt x="185281" y="189593"/>
                  </a:lnTo>
                  <a:lnTo>
                    <a:pt x="133901" y="221454"/>
                  </a:lnTo>
                  <a:lnTo>
                    <a:pt x="111311" y="268206"/>
                  </a:lnTo>
                  <a:lnTo>
                    <a:pt x="48021" y="587958"/>
                  </a:lnTo>
                  <a:lnTo>
                    <a:pt x="15521" y="752155"/>
                  </a:lnTo>
                  <a:lnTo>
                    <a:pt x="3548" y="812649"/>
                  </a:lnTo>
                  <a:lnTo>
                    <a:pt x="1837" y="821291"/>
                  </a:lnTo>
                  <a:lnTo>
                    <a:pt x="4949" y="873694"/>
                  </a:lnTo>
                  <a:lnTo>
                    <a:pt x="33968" y="917049"/>
                  </a:lnTo>
                  <a:lnTo>
                    <a:pt x="278683" y="1129164"/>
                  </a:lnTo>
                  <a:lnTo>
                    <a:pt x="404348" y="1238089"/>
                  </a:lnTo>
                  <a:lnTo>
                    <a:pt x="450645" y="1278219"/>
                  </a:lnTo>
                  <a:lnTo>
                    <a:pt x="457259" y="1283952"/>
                  </a:lnTo>
                  <a:lnTo>
                    <a:pt x="479123" y="1298209"/>
                  </a:lnTo>
                  <a:lnTo>
                    <a:pt x="503868" y="1306193"/>
                  </a:lnTo>
                  <a:lnTo>
                    <a:pt x="529947" y="1307437"/>
                  </a:lnTo>
                  <a:lnTo>
                    <a:pt x="555811" y="1301478"/>
                  </a:lnTo>
                  <a:lnTo>
                    <a:pt x="863816" y="1193915"/>
                  </a:lnTo>
                  <a:lnTo>
                    <a:pt x="1021980" y="1138680"/>
                  </a:lnTo>
                  <a:lnTo>
                    <a:pt x="1080252" y="1118330"/>
                  </a:lnTo>
                  <a:lnTo>
                    <a:pt x="1131645" y="1086483"/>
                  </a:lnTo>
                  <a:lnTo>
                    <a:pt x="1154235" y="1039731"/>
                  </a:lnTo>
                  <a:lnTo>
                    <a:pt x="1217011" y="719538"/>
                  </a:lnTo>
                  <a:lnTo>
                    <a:pt x="1249247" y="555115"/>
                  </a:lnTo>
                  <a:lnTo>
                    <a:pt x="1261123" y="494537"/>
                  </a:lnTo>
                  <a:lnTo>
                    <a:pt x="1262820" y="485884"/>
                  </a:lnTo>
                  <a:lnTo>
                    <a:pt x="1265029" y="459486"/>
                  </a:lnTo>
                  <a:lnTo>
                    <a:pt x="1260105" y="433861"/>
                  </a:lnTo>
                  <a:lnTo>
                    <a:pt x="1248729" y="410499"/>
                  </a:lnTo>
                  <a:lnTo>
                    <a:pt x="1231578" y="390888"/>
                  </a:lnTo>
                  <a:close/>
                </a:path>
              </a:pathLst>
            </a:custGeom>
            <a:ln w="634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695" y="2092452"/>
              <a:ext cx="8514588" cy="14325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8695" y="2066543"/>
              <a:ext cx="8473440" cy="143256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2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ÁRBOL </a:t>
            </a:r>
            <a:r>
              <a:rPr sz="3200" spc="-50" dirty="0"/>
              <a:t>B</a:t>
            </a:r>
            <a:endParaRPr sz="3200"/>
          </a:p>
        </p:txBody>
      </p:sp>
      <p:sp>
        <p:nvSpPr>
          <p:cNvPr id="26" name="object 26"/>
          <p:cNvSpPr txBox="1"/>
          <p:nvPr/>
        </p:nvSpPr>
        <p:spPr>
          <a:xfrm>
            <a:off x="1880107" y="3792423"/>
            <a:ext cx="779018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</a:tabLst>
            </a:pPr>
            <a:r>
              <a:rPr sz="1800" b="1" spc="155" dirty="0">
                <a:solidFill>
                  <a:srgbClr val="FFC000"/>
                </a:solidFill>
                <a:latin typeface="Cambria"/>
                <a:cs typeface="Cambria"/>
              </a:rPr>
              <a:t>OBSERVACIÓN</a:t>
            </a:r>
            <a:endParaRPr sz="18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1905"/>
              </a:spcBef>
              <a:buFont typeface="Wingdings"/>
              <a:buChar char=""/>
              <a:tabLst>
                <a:tab pos="927100" algn="l"/>
              </a:tabLst>
            </a:pP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con</a:t>
            </a:r>
            <a:r>
              <a:rPr sz="16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Claves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6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927100" marR="5080" lvl="1" indent="-457834">
              <a:lnSpc>
                <a:spcPct val="100000"/>
              </a:lnSpc>
              <a:buFont typeface="Wingdings"/>
              <a:buChar char=""/>
              <a:tabLst>
                <a:tab pos="927100" algn="l"/>
              </a:tabLst>
            </a:pP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16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FFC000"/>
                </a:solidFill>
                <a:latin typeface="Cambria"/>
                <a:cs typeface="Cambria"/>
              </a:rPr>
              <a:t>Clave</a:t>
            </a:r>
            <a:r>
              <a:rPr sz="1600" b="1" spc="2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600" spc="3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siempre</a:t>
            </a:r>
            <a:r>
              <a:rPr sz="1600" spc="3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puntero</a:t>
            </a:r>
            <a:r>
              <a:rPr sz="16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3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hijo</a:t>
            </a:r>
            <a:r>
              <a:rPr sz="16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su</a:t>
            </a:r>
            <a:r>
              <a:rPr sz="16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65" dirty="0">
                <a:solidFill>
                  <a:srgbClr val="FFC000"/>
                </a:solidFill>
                <a:latin typeface="Cambria"/>
                <a:cs typeface="Cambria"/>
              </a:rPr>
              <a:t>izquierda</a:t>
            </a:r>
            <a:r>
              <a:rPr sz="1600" b="1" spc="2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6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un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puntero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un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hijo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su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65" dirty="0">
                <a:solidFill>
                  <a:srgbClr val="FFC000"/>
                </a:solidFill>
                <a:latin typeface="Cambria"/>
                <a:cs typeface="Cambria"/>
              </a:rPr>
              <a:t>derecha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buFont typeface="Wingdings"/>
              <a:buChar char=""/>
              <a:tabLst>
                <a:tab pos="927100" algn="l"/>
              </a:tabLst>
            </a:pPr>
            <a:r>
              <a:rPr sz="1600" b="1" spc="85" dirty="0">
                <a:solidFill>
                  <a:srgbClr val="FFC000"/>
                </a:solidFill>
                <a:latin typeface="Cambria"/>
                <a:cs typeface="Cambria"/>
              </a:rPr>
              <a:t>Las</a:t>
            </a:r>
            <a:r>
              <a:rPr sz="1600" b="1" spc="2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FFC000"/>
                </a:solidFill>
                <a:latin typeface="Cambria"/>
                <a:cs typeface="Cambria"/>
              </a:rPr>
              <a:t>claves</a:t>
            </a:r>
            <a:r>
              <a:rPr sz="1600" b="1" spc="2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55" dirty="0">
                <a:solidFill>
                  <a:srgbClr val="FFC000"/>
                </a:solidFill>
                <a:latin typeface="Cambria"/>
                <a:cs typeface="Cambria"/>
              </a:rPr>
              <a:t>deben</a:t>
            </a:r>
            <a:r>
              <a:rPr sz="1600" b="1" spc="2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ambria"/>
                <a:cs typeface="Cambria"/>
              </a:rPr>
              <a:t>poder</a:t>
            </a:r>
            <a:r>
              <a:rPr sz="1600" b="1" spc="2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40" dirty="0">
                <a:solidFill>
                  <a:srgbClr val="FFC000"/>
                </a:solidFill>
                <a:latin typeface="Cambria"/>
                <a:cs typeface="Cambria"/>
              </a:rPr>
              <a:t>ordenarse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7307" y="6016853"/>
            <a:ext cx="733298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  <a:tab pos="4772660" algn="l"/>
              </a:tabLst>
            </a:pP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Si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tuviésemos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b="1" spc="85" dirty="0">
                <a:solidFill>
                  <a:srgbClr val="FFC000"/>
                </a:solidFill>
                <a:latin typeface="Cambria"/>
                <a:cs typeface="Cambria"/>
              </a:rPr>
              <a:t>N</a:t>
            </a:r>
            <a:r>
              <a:rPr sz="1600" b="1" spc="140" dirty="0">
                <a:solidFill>
                  <a:srgbClr val="FFC000"/>
                </a:solidFill>
                <a:latin typeface="Cambria"/>
                <a:cs typeface="Cambria"/>
              </a:rPr>
              <a:t> 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claves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importante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b="1" dirty="0">
                <a:solidFill>
                  <a:srgbClr val="FFC000"/>
                </a:solidFill>
                <a:latin typeface="Cambria"/>
                <a:cs typeface="Cambria"/>
              </a:rPr>
              <a:t>K(i)</a:t>
            </a:r>
            <a:r>
              <a:rPr sz="1600" b="1" spc="135" dirty="0">
                <a:solidFill>
                  <a:srgbClr val="FFC000"/>
                </a:solidFill>
                <a:latin typeface="Cambria"/>
                <a:cs typeface="Cambria"/>
              </a:rPr>
              <a:t> 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sea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menor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endParaRPr sz="16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solidFill>
                  <a:srgbClr val="FFC000"/>
                </a:solidFill>
                <a:latin typeface="Cambria"/>
                <a:cs typeface="Cambria"/>
              </a:rPr>
              <a:t>K(i+1)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2632" y="1124711"/>
            <a:ext cx="5538470" cy="646430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  <a:tabLst>
                <a:tab pos="1534795" algn="l"/>
                <a:tab pos="1964689" algn="l"/>
                <a:tab pos="3408045" algn="l"/>
                <a:tab pos="3837940" algn="l"/>
              </a:tabLst>
            </a:pPr>
            <a:r>
              <a:rPr sz="3600" b="1" spc="40" dirty="0">
                <a:solidFill>
                  <a:srgbClr val="FFC000"/>
                </a:solidFill>
                <a:latin typeface="Cambria"/>
                <a:cs typeface="Cambria"/>
              </a:rPr>
              <a:t>V(K1)</a:t>
            </a:r>
            <a:r>
              <a:rPr sz="36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3600" b="1" spc="-50" dirty="0">
                <a:solidFill>
                  <a:srgbClr val="FFFFFF"/>
                </a:solidFill>
                <a:latin typeface="Cambria"/>
                <a:cs typeface="Cambria"/>
              </a:rPr>
              <a:t>&lt;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600" b="1" spc="30" dirty="0">
                <a:solidFill>
                  <a:srgbClr val="FFC000"/>
                </a:solidFill>
                <a:latin typeface="Cambria"/>
                <a:cs typeface="Cambria"/>
              </a:rPr>
              <a:t>V(K2)</a:t>
            </a:r>
            <a:r>
              <a:rPr sz="36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3600" b="1" spc="-50" dirty="0">
                <a:solidFill>
                  <a:srgbClr val="FFFFFF"/>
                </a:solidFill>
                <a:latin typeface="Cambria"/>
                <a:cs typeface="Cambria"/>
              </a:rPr>
              <a:t>&lt;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600" b="1" spc="45" dirty="0">
                <a:solidFill>
                  <a:srgbClr val="FFC000"/>
                </a:solidFill>
                <a:latin typeface="Cambria"/>
                <a:cs typeface="Cambria"/>
              </a:rPr>
              <a:t>V(K3)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33625" y="0"/>
            <a:ext cx="3761740" cy="6858000"/>
            <a:chOff x="8433625" y="0"/>
            <a:chExt cx="37617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495" y="102107"/>
              <a:ext cx="603503" cy="11612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588495" y="102107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4" h="1161415">
                  <a:moveTo>
                    <a:pt x="603503" y="1161288"/>
                  </a:moveTo>
                  <a:lnTo>
                    <a:pt x="40512" y="1161288"/>
                  </a:lnTo>
                  <a:lnTo>
                    <a:pt x="24753" y="1157120"/>
                  </a:lnTo>
                  <a:lnTo>
                    <a:pt x="11874" y="1145762"/>
                  </a:lnTo>
                  <a:lnTo>
                    <a:pt x="3186" y="1128926"/>
                  </a:lnTo>
                  <a:lnTo>
                    <a:pt x="0" y="1108329"/>
                  </a:lnTo>
                  <a:lnTo>
                    <a:pt x="0" y="52959"/>
                  </a:lnTo>
                  <a:lnTo>
                    <a:pt x="3186" y="32361"/>
                  </a:lnTo>
                  <a:lnTo>
                    <a:pt x="11874" y="15525"/>
                  </a:lnTo>
                  <a:lnTo>
                    <a:pt x="24753" y="4167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1288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6908" y="972248"/>
              <a:ext cx="183006" cy="2500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908" y="135572"/>
              <a:ext cx="199771" cy="2287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8388" y="330708"/>
              <a:ext cx="3346704" cy="6553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38388" y="330708"/>
              <a:ext cx="3347085" cy="655320"/>
            </a:xfrm>
            <a:custGeom>
              <a:avLst/>
              <a:gdLst/>
              <a:ahLst/>
              <a:cxnLst/>
              <a:rect l="l" t="t" r="r" b="b"/>
              <a:pathLst>
                <a:path w="3347084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3280663" y="0"/>
                  </a:lnTo>
                  <a:lnTo>
                    <a:pt x="3306359" y="5193"/>
                  </a:lnTo>
                  <a:lnTo>
                    <a:pt x="3327352" y="19351"/>
                  </a:lnTo>
                  <a:lnTo>
                    <a:pt x="3341510" y="40344"/>
                  </a:lnTo>
                  <a:lnTo>
                    <a:pt x="3346704" y="66040"/>
                  </a:lnTo>
                  <a:lnTo>
                    <a:pt x="3346704" y="589280"/>
                  </a:lnTo>
                  <a:lnTo>
                    <a:pt x="3341510" y="614975"/>
                  </a:lnTo>
                  <a:lnTo>
                    <a:pt x="3327352" y="635968"/>
                  </a:lnTo>
                  <a:lnTo>
                    <a:pt x="3306359" y="650126"/>
                  </a:lnTo>
                  <a:lnTo>
                    <a:pt x="3280663" y="655320"/>
                  </a:lnTo>
                  <a:lnTo>
                    <a:pt x="66039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69" rIns="0" bIns="0" rtlCol="0">
            <a:spAutoFit/>
          </a:bodyPr>
          <a:lstStyle/>
          <a:p>
            <a:pPr marL="8231505">
              <a:lnSpc>
                <a:spcPct val="100000"/>
              </a:lnSpc>
              <a:spcBef>
                <a:spcPts val="95"/>
              </a:spcBef>
            </a:pPr>
            <a:r>
              <a:rPr dirty="0"/>
              <a:t>ÁRBOL</a:t>
            </a:r>
            <a:r>
              <a:rPr spc="-130" dirty="0"/>
              <a:t> </a:t>
            </a:r>
            <a:r>
              <a:rPr spc="-50" dirty="0"/>
              <a:t>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9858" y="5007686"/>
            <a:ext cx="3498215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  <a:tab pos="1739264" algn="l"/>
              </a:tabLst>
            </a:pP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Deben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ser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K1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mbria"/>
                <a:cs typeface="Cambria"/>
              </a:rPr>
              <a:t>&lt;</a:t>
            </a:r>
            <a:r>
              <a:rPr sz="1800" b="1" spc="1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mbria"/>
                <a:cs typeface="Cambria"/>
              </a:rPr>
              <a:t>&lt;</a:t>
            </a:r>
            <a:r>
              <a:rPr sz="1800" b="1" spc="17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K2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mbria"/>
                <a:cs typeface="Cambria"/>
              </a:rPr>
              <a:t>&lt;</a:t>
            </a:r>
            <a:r>
              <a:rPr sz="1800" b="1" spc="17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K1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K3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ambria"/>
                <a:cs typeface="Cambria"/>
              </a:rPr>
              <a:t>&lt;</a:t>
            </a:r>
            <a:r>
              <a:rPr sz="1600" b="1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31391" y="2014727"/>
            <a:ext cx="8514715" cy="2527935"/>
            <a:chOff x="1231391" y="2014727"/>
            <a:chExt cx="8514715" cy="252793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1391" y="2014727"/>
              <a:ext cx="8514575" cy="14325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12011" y="2976371"/>
              <a:ext cx="7870825" cy="1566545"/>
            </a:xfrm>
            <a:custGeom>
              <a:avLst/>
              <a:gdLst/>
              <a:ahLst/>
              <a:cxnLst/>
              <a:rect l="l" t="t" r="r" b="b"/>
              <a:pathLst>
                <a:path w="7870825" h="1566545">
                  <a:moveTo>
                    <a:pt x="171450" y="1394841"/>
                  </a:moveTo>
                  <a:lnTo>
                    <a:pt x="114300" y="1394841"/>
                  </a:lnTo>
                  <a:lnTo>
                    <a:pt x="114300" y="39624"/>
                  </a:lnTo>
                  <a:lnTo>
                    <a:pt x="57150" y="39624"/>
                  </a:lnTo>
                  <a:lnTo>
                    <a:pt x="57150" y="1394841"/>
                  </a:lnTo>
                  <a:lnTo>
                    <a:pt x="0" y="1394841"/>
                  </a:lnTo>
                  <a:lnTo>
                    <a:pt x="85725" y="1566291"/>
                  </a:lnTo>
                  <a:lnTo>
                    <a:pt x="157162" y="1423416"/>
                  </a:lnTo>
                  <a:lnTo>
                    <a:pt x="171450" y="1394841"/>
                  </a:lnTo>
                  <a:close/>
                </a:path>
                <a:path w="7870825" h="1566545">
                  <a:moveTo>
                    <a:pt x="2809494" y="1375029"/>
                  </a:moveTo>
                  <a:lnTo>
                    <a:pt x="2752344" y="1375029"/>
                  </a:lnTo>
                  <a:lnTo>
                    <a:pt x="2752344" y="19812"/>
                  </a:lnTo>
                  <a:lnTo>
                    <a:pt x="2695194" y="19812"/>
                  </a:lnTo>
                  <a:lnTo>
                    <a:pt x="2695194" y="1375029"/>
                  </a:lnTo>
                  <a:lnTo>
                    <a:pt x="2638044" y="1375029"/>
                  </a:lnTo>
                  <a:lnTo>
                    <a:pt x="2723769" y="1546479"/>
                  </a:lnTo>
                  <a:lnTo>
                    <a:pt x="2795206" y="1403604"/>
                  </a:lnTo>
                  <a:lnTo>
                    <a:pt x="2809494" y="1375029"/>
                  </a:lnTo>
                  <a:close/>
                </a:path>
                <a:path w="7870825" h="1566545">
                  <a:moveTo>
                    <a:pt x="5353050" y="1355217"/>
                  </a:moveTo>
                  <a:lnTo>
                    <a:pt x="5295900" y="1355217"/>
                  </a:lnTo>
                  <a:lnTo>
                    <a:pt x="5295900" y="0"/>
                  </a:lnTo>
                  <a:lnTo>
                    <a:pt x="5238750" y="0"/>
                  </a:lnTo>
                  <a:lnTo>
                    <a:pt x="5238750" y="1355217"/>
                  </a:lnTo>
                  <a:lnTo>
                    <a:pt x="5181600" y="1355217"/>
                  </a:lnTo>
                  <a:lnTo>
                    <a:pt x="5267325" y="1526667"/>
                  </a:lnTo>
                  <a:lnTo>
                    <a:pt x="5338762" y="1383792"/>
                  </a:lnTo>
                  <a:lnTo>
                    <a:pt x="5353050" y="1355217"/>
                  </a:lnTo>
                  <a:close/>
                </a:path>
                <a:path w="7870825" h="1566545">
                  <a:moveTo>
                    <a:pt x="7870698" y="1355217"/>
                  </a:moveTo>
                  <a:lnTo>
                    <a:pt x="7813548" y="1355217"/>
                  </a:lnTo>
                  <a:lnTo>
                    <a:pt x="7813548" y="0"/>
                  </a:lnTo>
                  <a:lnTo>
                    <a:pt x="7756398" y="0"/>
                  </a:lnTo>
                  <a:lnTo>
                    <a:pt x="7756398" y="1355217"/>
                  </a:lnTo>
                  <a:lnTo>
                    <a:pt x="7699248" y="1355217"/>
                  </a:lnTo>
                  <a:lnTo>
                    <a:pt x="7784973" y="1526667"/>
                  </a:lnTo>
                  <a:lnTo>
                    <a:pt x="7856410" y="1383792"/>
                  </a:lnTo>
                  <a:lnTo>
                    <a:pt x="7870698" y="1355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18816" y="1179575"/>
            <a:ext cx="5538470" cy="646430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  <a:tabLst>
                <a:tab pos="1534795" algn="l"/>
                <a:tab pos="1964689" algn="l"/>
                <a:tab pos="3408045" algn="l"/>
                <a:tab pos="3837940" algn="l"/>
              </a:tabLst>
            </a:pPr>
            <a:r>
              <a:rPr sz="3600" b="1" spc="40" dirty="0">
                <a:solidFill>
                  <a:srgbClr val="FFC000"/>
                </a:solidFill>
                <a:latin typeface="Cambria"/>
                <a:cs typeface="Cambria"/>
              </a:rPr>
              <a:t>V(K1)</a:t>
            </a:r>
            <a:r>
              <a:rPr sz="36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3600" b="1" spc="-50" dirty="0">
                <a:solidFill>
                  <a:srgbClr val="FFFFFF"/>
                </a:solidFill>
                <a:latin typeface="Cambria"/>
                <a:cs typeface="Cambria"/>
              </a:rPr>
              <a:t>&lt;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600" b="1" spc="45" dirty="0">
                <a:solidFill>
                  <a:srgbClr val="FFC000"/>
                </a:solidFill>
                <a:latin typeface="Cambria"/>
                <a:cs typeface="Cambria"/>
              </a:rPr>
              <a:t>V(K2)</a:t>
            </a:r>
            <a:r>
              <a:rPr sz="36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3600" b="1" spc="-60" dirty="0">
                <a:solidFill>
                  <a:srgbClr val="FFFFFF"/>
                </a:solidFill>
                <a:latin typeface="Cambria"/>
                <a:cs typeface="Cambria"/>
              </a:rPr>
              <a:t>&lt;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600" b="1" spc="45" dirty="0">
                <a:solidFill>
                  <a:srgbClr val="FFC000"/>
                </a:solidFill>
                <a:latin typeface="Cambria"/>
                <a:cs typeface="Cambria"/>
              </a:rPr>
              <a:t>V(K3)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9275" y="0"/>
            <a:ext cx="1514475" cy="6858000"/>
            <a:chOff x="10709275" y="0"/>
            <a:chExt cx="1514475" cy="6858000"/>
          </a:xfrm>
        </p:grpSpPr>
        <p:sp>
          <p:nvSpPr>
            <p:cNvPr id="3" name="object 3"/>
            <p:cNvSpPr/>
            <p:nvPr/>
          </p:nvSpPr>
          <p:spPr>
            <a:xfrm>
              <a:off x="11794236" y="0"/>
              <a:ext cx="306705" cy="6858000"/>
            </a:xfrm>
            <a:custGeom>
              <a:avLst/>
              <a:gdLst/>
              <a:ahLst/>
              <a:cxnLst/>
              <a:rect l="l" t="t" r="r" b="b"/>
              <a:pathLst>
                <a:path w="306704" h="6858000">
                  <a:moveTo>
                    <a:pt x="0" y="6858000"/>
                  </a:moveTo>
                  <a:lnTo>
                    <a:pt x="306324" y="6858000"/>
                  </a:lnTo>
                  <a:lnTo>
                    <a:pt x="3063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60" y="0"/>
              <a:ext cx="91440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44527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83340" y="4752546"/>
              <a:ext cx="1209040" cy="1812925"/>
            </a:xfrm>
            <a:custGeom>
              <a:avLst/>
              <a:gdLst/>
              <a:ahLst/>
              <a:cxnLst/>
              <a:rect l="l" t="t" r="r" b="b"/>
              <a:pathLst>
                <a:path w="1209040" h="1812925">
                  <a:moveTo>
                    <a:pt x="824102" y="1801250"/>
                  </a:moveTo>
                  <a:lnTo>
                    <a:pt x="1208658" y="1626118"/>
                  </a:lnTo>
                </a:path>
                <a:path w="1209040" h="1812925">
                  <a:moveTo>
                    <a:pt x="1208658" y="175119"/>
                  </a:moveTo>
                  <a:lnTo>
                    <a:pt x="1077452" y="81597"/>
                  </a:lnTo>
                  <a:lnTo>
                    <a:pt x="1008679" y="32577"/>
                  </a:lnTo>
                  <a:lnTo>
                    <a:pt x="998854" y="25574"/>
                  </a:lnTo>
                  <a:lnTo>
                    <a:pt x="966418" y="8233"/>
                  </a:lnTo>
                  <a:lnTo>
                    <a:pt x="931386" y="0"/>
                  </a:lnTo>
                  <a:lnTo>
                    <a:pt x="895449" y="1125"/>
                  </a:lnTo>
                  <a:lnTo>
                    <a:pt x="860298" y="11858"/>
                  </a:lnTo>
                  <a:lnTo>
                    <a:pt x="452733" y="197469"/>
                  </a:lnTo>
                  <a:lnTo>
                    <a:pt x="243443" y="292782"/>
                  </a:lnTo>
                  <a:lnTo>
                    <a:pt x="166336" y="327898"/>
                  </a:lnTo>
                  <a:lnTo>
                    <a:pt x="155320" y="332914"/>
                  </a:lnTo>
                  <a:lnTo>
                    <a:pt x="124795" y="352109"/>
                  </a:lnTo>
                  <a:lnTo>
                    <a:pt x="100472" y="378459"/>
                  </a:lnTo>
                  <a:lnTo>
                    <a:pt x="83794" y="410263"/>
                  </a:lnTo>
                  <a:lnTo>
                    <a:pt x="76200" y="445817"/>
                  </a:lnTo>
                  <a:lnTo>
                    <a:pt x="32146" y="890482"/>
                  </a:lnTo>
                  <a:lnTo>
                    <a:pt x="9525" y="1118823"/>
                  </a:lnTo>
                  <a:lnTo>
                    <a:pt x="1190" y="1202949"/>
                  </a:lnTo>
                  <a:lnTo>
                    <a:pt x="0" y="1214967"/>
                  </a:lnTo>
                  <a:lnTo>
                    <a:pt x="922" y="1250921"/>
                  </a:lnTo>
                  <a:lnTo>
                    <a:pt x="11287" y="1284966"/>
                  </a:lnTo>
                  <a:lnTo>
                    <a:pt x="30200" y="1315112"/>
                  </a:lnTo>
                  <a:lnTo>
                    <a:pt x="56768" y="1339364"/>
                  </a:lnTo>
                  <a:lnTo>
                    <a:pt x="421088" y="1598022"/>
                  </a:lnTo>
                  <a:lnTo>
                    <a:pt x="608171" y="1730846"/>
                  </a:lnTo>
                  <a:lnTo>
                    <a:pt x="677096" y="1779781"/>
                  </a:lnTo>
                  <a:lnTo>
                    <a:pt x="686942" y="1786772"/>
                  </a:lnTo>
                  <a:lnTo>
                    <a:pt x="718768" y="1804404"/>
                  </a:lnTo>
                  <a:lnTo>
                    <a:pt x="753713" y="1812699"/>
                  </a:lnTo>
                  <a:lnTo>
                    <a:pt x="789562" y="1811650"/>
                  </a:lnTo>
                  <a:lnTo>
                    <a:pt x="824102" y="180125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09275" y="5991937"/>
              <a:ext cx="1011555" cy="866140"/>
            </a:xfrm>
            <a:custGeom>
              <a:avLst/>
              <a:gdLst/>
              <a:ahLst/>
              <a:cxnLst/>
              <a:rect l="l" t="t" r="r" b="b"/>
              <a:pathLst>
                <a:path w="1011554" h="866140">
                  <a:moveTo>
                    <a:pt x="559133" y="0"/>
                  </a:moveTo>
                  <a:lnTo>
                    <a:pt x="516381" y="7085"/>
                  </a:lnTo>
                  <a:lnTo>
                    <a:pt x="93218" y="199832"/>
                  </a:lnTo>
                  <a:lnTo>
                    <a:pt x="60277" y="227202"/>
                  </a:lnTo>
                  <a:lnTo>
                    <a:pt x="45720" y="267650"/>
                  </a:lnTo>
                  <a:lnTo>
                    <a:pt x="0" y="729435"/>
                  </a:lnTo>
                  <a:lnTo>
                    <a:pt x="476" y="751016"/>
                  </a:lnTo>
                  <a:lnTo>
                    <a:pt x="6667" y="771452"/>
                  </a:lnTo>
                  <a:lnTo>
                    <a:pt x="18002" y="789548"/>
                  </a:lnTo>
                  <a:lnTo>
                    <a:pt x="33908" y="804107"/>
                  </a:lnTo>
                  <a:lnTo>
                    <a:pt x="121200" y="866062"/>
                  </a:lnTo>
                  <a:lnTo>
                    <a:pt x="946739" y="866062"/>
                  </a:lnTo>
                  <a:lnTo>
                    <a:pt x="951341" y="861086"/>
                  </a:lnTo>
                  <a:lnTo>
                    <a:pt x="961407" y="841964"/>
                  </a:lnTo>
                  <a:lnTo>
                    <a:pt x="966343" y="820436"/>
                  </a:lnTo>
                  <a:lnTo>
                    <a:pt x="1011174" y="359065"/>
                  </a:lnTo>
                  <a:lnTo>
                    <a:pt x="1010624" y="337483"/>
                  </a:lnTo>
                  <a:lnTo>
                    <a:pt x="993046" y="298949"/>
                  </a:lnTo>
                  <a:lnTo>
                    <a:pt x="599694" y="15365"/>
                  </a:lnTo>
                  <a:lnTo>
                    <a:pt x="559133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1586" y="-1587"/>
            <a:ext cx="11851005" cy="1416050"/>
            <a:chOff x="-1586" y="-1587"/>
            <a:chExt cx="11851005" cy="14160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13231" cy="14127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0"/>
              <a:ext cx="713740" cy="1412875"/>
            </a:xfrm>
            <a:custGeom>
              <a:avLst/>
              <a:gdLst/>
              <a:ahLst/>
              <a:cxnLst/>
              <a:rect l="l" t="t" r="r" b="b"/>
              <a:pathLst>
                <a:path w="713740" h="1412875">
                  <a:moveTo>
                    <a:pt x="703958" y="0"/>
                  </a:moveTo>
                  <a:lnTo>
                    <a:pt x="709468" y="11227"/>
                  </a:lnTo>
                  <a:lnTo>
                    <a:pt x="713231" y="36829"/>
                  </a:lnTo>
                  <a:lnTo>
                    <a:pt x="713231" y="1346962"/>
                  </a:lnTo>
                  <a:lnTo>
                    <a:pt x="709468" y="1372564"/>
                  </a:lnTo>
                  <a:lnTo>
                    <a:pt x="699207" y="1393475"/>
                  </a:lnTo>
                  <a:lnTo>
                    <a:pt x="683988" y="1407576"/>
                  </a:lnTo>
                  <a:lnTo>
                    <a:pt x="665352" y="1412748"/>
                  </a:lnTo>
                  <a:lnTo>
                    <a:pt x="0" y="1412748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872" y="24384"/>
              <a:ext cx="213360" cy="306705"/>
            </a:xfrm>
            <a:custGeom>
              <a:avLst/>
              <a:gdLst/>
              <a:ahLst/>
              <a:cxnLst/>
              <a:rect l="l" t="t" r="r" b="b"/>
              <a:pathLst>
                <a:path w="213359" h="306705">
                  <a:moveTo>
                    <a:pt x="213359" y="0"/>
                  </a:moveTo>
                  <a:lnTo>
                    <a:pt x="0" y="306324"/>
                  </a:lnTo>
                  <a:lnTo>
                    <a:pt x="213359" y="306324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872" y="24384"/>
              <a:ext cx="213360" cy="306705"/>
            </a:xfrm>
            <a:custGeom>
              <a:avLst/>
              <a:gdLst/>
              <a:ahLst/>
              <a:cxnLst/>
              <a:rect l="l" t="t" r="r" b="b"/>
              <a:pathLst>
                <a:path w="213359" h="306705">
                  <a:moveTo>
                    <a:pt x="213359" y="0"/>
                  </a:moveTo>
                  <a:lnTo>
                    <a:pt x="0" y="306324"/>
                  </a:lnTo>
                  <a:lnTo>
                    <a:pt x="213359" y="306324"/>
                  </a:lnTo>
                  <a:lnTo>
                    <a:pt x="213359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" y="1088136"/>
              <a:ext cx="233679" cy="281940"/>
            </a:xfrm>
            <a:custGeom>
              <a:avLst/>
              <a:gdLst/>
              <a:ahLst/>
              <a:cxnLst/>
              <a:rect l="l" t="t" r="r" b="b"/>
              <a:pathLst>
                <a:path w="233679" h="281940">
                  <a:moveTo>
                    <a:pt x="233172" y="0"/>
                  </a:moveTo>
                  <a:lnTo>
                    <a:pt x="0" y="0"/>
                  </a:lnTo>
                  <a:lnTo>
                    <a:pt x="233172" y="281939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" y="1088136"/>
              <a:ext cx="233679" cy="281940"/>
            </a:xfrm>
            <a:custGeom>
              <a:avLst/>
              <a:gdLst/>
              <a:ahLst/>
              <a:cxnLst/>
              <a:rect l="l" t="t" r="r" b="b"/>
              <a:pathLst>
                <a:path w="233679" h="281940">
                  <a:moveTo>
                    <a:pt x="0" y="0"/>
                  </a:moveTo>
                  <a:lnTo>
                    <a:pt x="233172" y="281939"/>
                  </a:lnTo>
                  <a:lnTo>
                    <a:pt x="23317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872" y="320040"/>
              <a:ext cx="11344656" cy="8138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9872" y="320040"/>
              <a:ext cx="11344910" cy="814069"/>
            </a:xfrm>
            <a:custGeom>
              <a:avLst/>
              <a:gdLst/>
              <a:ahLst/>
              <a:cxnLst/>
              <a:rect l="l" t="t" r="r" b="b"/>
              <a:pathLst>
                <a:path w="11344910" h="814069">
                  <a:moveTo>
                    <a:pt x="0" y="82041"/>
                  </a:moveTo>
                  <a:lnTo>
                    <a:pt x="6451" y="50095"/>
                  </a:lnTo>
                  <a:lnTo>
                    <a:pt x="24042" y="24018"/>
                  </a:lnTo>
                  <a:lnTo>
                    <a:pt x="50133" y="6443"/>
                  </a:lnTo>
                  <a:lnTo>
                    <a:pt x="82080" y="0"/>
                  </a:lnTo>
                  <a:lnTo>
                    <a:pt x="11262614" y="0"/>
                  </a:lnTo>
                  <a:lnTo>
                    <a:pt x="11294560" y="6443"/>
                  </a:lnTo>
                  <a:lnTo>
                    <a:pt x="11320637" y="24018"/>
                  </a:lnTo>
                  <a:lnTo>
                    <a:pt x="11338212" y="50095"/>
                  </a:lnTo>
                  <a:lnTo>
                    <a:pt x="11344656" y="82041"/>
                  </a:lnTo>
                  <a:lnTo>
                    <a:pt x="11344656" y="731773"/>
                  </a:lnTo>
                  <a:lnTo>
                    <a:pt x="11338212" y="763720"/>
                  </a:lnTo>
                  <a:lnTo>
                    <a:pt x="11320637" y="789797"/>
                  </a:lnTo>
                  <a:lnTo>
                    <a:pt x="11294560" y="807372"/>
                  </a:lnTo>
                  <a:lnTo>
                    <a:pt x="11262614" y="813815"/>
                  </a:lnTo>
                  <a:lnTo>
                    <a:pt x="82080" y="813815"/>
                  </a:lnTo>
                  <a:lnTo>
                    <a:pt x="50133" y="807372"/>
                  </a:lnTo>
                  <a:lnTo>
                    <a:pt x="24042" y="789797"/>
                  </a:lnTo>
                  <a:lnTo>
                    <a:pt x="6451" y="763720"/>
                  </a:lnTo>
                  <a:lnTo>
                    <a:pt x="0" y="731773"/>
                  </a:lnTo>
                  <a:lnTo>
                    <a:pt x="0" y="82041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12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PROPIEDADES</a:t>
            </a:r>
            <a:r>
              <a:rPr sz="3200" spc="-155" dirty="0"/>
              <a:t> </a:t>
            </a:r>
            <a:r>
              <a:rPr sz="3200" dirty="0"/>
              <a:t>ÁRBOL</a:t>
            </a:r>
            <a:r>
              <a:rPr sz="3200" spc="35" dirty="0"/>
              <a:t> </a:t>
            </a:r>
            <a:r>
              <a:rPr sz="3200" spc="-50" dirty="0"/>
              <a:t>B</a:t>
            </a:r>
            <a:endParaRPr sz="3200"/>
          </a:p>
        </p:txBody>
      </p:sp>
      <p:sp>
        <p:nvSpPr>
          <p:cNvPr id="20" name="object 20"/>
          <p:cNvSpPr txBox="1"/>
          <p:nvPr/>
        </p:nvSpPr>
        <p:spPr>
          <a:xfrm>
            <a:off x="1415796" y="1857755"/>
            <a:ext cx="3991610" cy="3755390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8735" rIns="0" bIns="0" rtlCol="0">
            <a:spAutoFit/>
          </a:bodyPr>
          <a:lstStyle/>
          <a:p>
            <a:pPr marL="549275" indent="-45720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549275" algn="l"/>
              </a:tabLst>
            </a:pPr>
            <a:r>
              <a:rPr sz="1800" b="1" spc="175" dirty="0">
                <a:solidFill>
                  <a:srgbClr val="FFC000"/>
                </a:solidFill>
                <a:latin typeface="Cambria"/>
                <a:cs typeface="Cambria"/>
              </a:rPr>
              <a:t>GRADO</a:t>
            </a:r>
            <a:r>
              <a:rPr sz="1800" b="1" spc="21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60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378460" marR="85090" indent="-287020">
              <a:lnSpc>
                <a:spcPct val="100000"/>
              </a:lnSpc>
              <a:spcBef>
                <a:spcPts val="1905"/>
              </a:spcBef>
              <a:tabLst>
                <a:tab pos="378460" algn="l"/>
                <a:tab pos="1387475" algn="l"/>
                <a:tab pos="2391410" algn="l"/>
                <a:tab pos="2844800" algn="l"/>
                <a:tab pos="3539490" algn="l"/>
              </a:tabLst>
            </a:pP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Número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máximo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que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tener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92075" marR="85090">
              <a:lnSpc>
                <a:spcPct val="100000"/>
              </a:lnSpc>
              <a:tabLst>
                <a:tab pos="905510" algn="l"/>
                <a:tab pos="1414780" algn="l"/>
                <a:tab pos="1833880" algn="l"/>
                <a:tab pos="2486660" algn="l"/>
                <a:tab pos="2987675" algn="l"/>
                <a:tab pos="3295650" algn="l"/>
              </a:tabLst>
            </a:pPr>
            <a:r>
              <a:rPr sz="1600" spc="85" dirty="0">
                <a:solidFill>
                  <a:srgbClr val="FFC000"/>
                </a:solidFill>
                <a:latin typeface="Cambria"/>
                <a:cs typeface="Cambria"/>
              </a:rPr>
              <a:t>Puesto</a:t>
            </a:r>
            <a:r>
              <a:rPr sz="16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600" spc="70" dirty="0">
                <a:solidFill>
                  <a:srgbClr val="FFC000"/>
                </a:solidFill>
                <a:latin typeface="Cambria"/>
                <a:cs typeface="Cambria"/>
              </a:rPr>
              <a:t>que</a:t>
            </a:r>
            <a:r>
              <a:rPr sz="16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600" spc="155" dirty="0">
                <a:solidFill>
                  <a:srgbClr val="FFC000"/>
                </a:solidFill>
                <a:latin typeface="Cambria"/>
                <a:cs typeface="Cambria"/>
              </a:rPr>
              <a:t>un</a:t>
            </a:r>
            <a:r>
              <a:rPr sz="16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600" spc="45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16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600" spc="80" dirty="0">
                <a:solidFill>
                  <a:srgbClr val="FFC000"/>
                </a:solidFill>
                <a:latin typeface="Cambria"/>
                <a:cs typeface="Cambria"/>
              </a:rPr>
              <a:t>con</a:t>
            </a:r>
            <a:r>
              <a:rPr sz="16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600" b="1" spc="130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0" dirty="0">
                <a:solidFill>
                  <a:srgbClr val="FFC000"/>
                </a:solidFill>
                <a:latin typeface="Cambria"/>
                <a:cs typeface="Cambria"/>
              </a:rPr>
              <a:t>claves tiene</a:t>
            </a:r>
            <a:r>
              <a:rPr sz="1600" spc="16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180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1600" b="1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+</a:t>
            </a:r>
            <a:r>
              <a:rPr sz="1600" b="1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600" b="1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C000"/>
                </a:solidFill>
                <a:latin typeface="Cambria"/>
                <a:cs typeface="Cambria"/>
              </a:rPr>
              <a:t>Hijos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378460" indent="-286385">
              <a:lnSpc>
                <a:spcPct val="100000"/>
              </a:lnSpc>
              <a:buFont typeface="Wingdings"/>
              <a:buChar char=""/>
              <a:tabLst>
                <a:tab pos="378460" algn="l"/>
              </a:tabLst>
            </a:pP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grado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45" dirty="0">
                <a:solidFill>
                  <a:srgbClr val="FFC000"/>
                </a:solidFill>
                <a:latin typeface="Cambria"/>
                <a:cs typeface="Cambria"/>
              </a:rPr>
              <a:t>M</a:t>
            </a:r>
            <a:r>
              <a:rPr sz="1600" b="1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tener</a:t>
            </a:r>
            <a:endParaRPr sz="1600">
              <a:latin typeface="Cambria"/>
              <a:cs typeface="Cambria"/>
            </a:endParaRPr>
          </a:p>
          <a:p>
            <a:pPr marL="378460">
              <a:lnSpc>
                <a:spcPct val="100000"/>
              </a:lnSpc>
            </a:pPr>
            <a:r>
              <a:rPr sz="1600" b="1" spc="145" dirty="0">
                <a:solidFill>
                  <a:srgbClr val="FFC000"/>
                </a:solidFill>
                <a:latin typeface="Cambria"/>
                <a:cs typeface="Cambria"/>
              </a:rPr>
              <a:t>M</a:t>
            </a:r>
            <a:r>
              <a:rPr sz="1600" b="1" spc="16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378460" indent="-286385">
              <a:lnSpc>
                <a:spcPct val="100000"/>
              </a:lnSpc>
              <a:buFont typeface="Wingdings"/>
              <a:buChar char=""/>
              <a:tabLst>
                <a:tab pos="378460" algn="l"/>
              </a:tabLst>
            </a:pP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grado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45" dirty="0">
                <a:solidFill>
                  <a:srgbClr val="FFC000"/>
                </a:solidFill>
                <a:latin typeface="Cambria"/>
                <a:cs typeface="Cambria"/>
              </a:rPr>
              <a:t>M</a:t>
            </a:r>
            <a:r>
              <a:rPr sz="1600" b="1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tener</a:t>
            </a:r>
            <a:endParaRPr sz="1600">
              <a:latin typeface="Cambria"/>
              <a:cs typeface="Cambria"/>
            </a:endParaRPr>
          </a:p>
          <a:p>
            <a:pPr marL="378460">
              <a:lnSpc>
                <a:spcPct val="100000"/>
              </a:lnSpc>
            </a:pPr>
            <a:r>
              <a:rPr sz="1600" b="1" spc="145" dirty="0">
                <a:solidFill>
                  <a:srgbClr val="FFC000"/>
                </a:solidFill>
                <a:latin typeface="Cambria"/>
                <a:cs typeface="Cambria"/>
              </a:rPr>
              <a:t>M</a:t>
            </a:r>
            <a:r>
              <a:rPr sz="1600" b="1" spc="1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ambria"/>
                <a:cs typeface="Cambria"/>
              </a:rPr>
              <a:t>–</a:t>
            </a:r>
            <a:r>
              <a:rPr sz="1600" b="1" spc="1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FFC000"/>
                </a:solidFill>
                <a:latin typeface="Cambria"/>
                <a:cs typeface="Cambria"/>
              </a:rPr>
              <a:t>1</a:t>
            </a:r>
            <a:r>
              <a:rPr sz="1600" b="1" spc="21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claves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9276" y="1857755"/>
            <a:ext cx="3991610" cy="3785870"/>
          </a:xfrm>
          <a:custGeom>
            <a:avLst/>
            <a:gdLst/>
            <a:ahLst/>
            <a:cxnLst/>
            <a:rect l="l" t="t" r="r" b="b"/>
            <a:pathLst>
              <a:path w="3991609" h="3785870">
                <a:moveTo>
                  <a:pt x="3991355" y="0"/>
                </a:moveTo>
                <a:lnTo>
                  <a:pt x="0" y="0"/>
                </a:lnTo>
                <a:lnTo>
                  <a:pt x="0" y="3785616"/>
                </a:lnTo>
                <a:lnTo>
                  <a:pt x="3991355" y="3785616"/>
                </a:lnTo>
                <a:lnTo>
                  <a:pt x="3991355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91985" y="1883486"/>
            <a:ext cx="3822065" cy="325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56565" algn="l"/>
                <a:tab pos="2017395" algn="l"/>
                <a:tab pos="3463925" algn="l"/>
              </a:tabLst>
            </a:pPr>
            <a:r>
              <a:rPr sz="1800" b="1" spc="160" dirty="0">
                <a:solidFill>
                  <a:srgbClr val="FFC000"/>
                </a:solidFill>
                <a:latin typeface="Cambria"/>
                <a:cs typeface="Cambria"/>
              </a:rPr>
              <a:t>NÚMERO</a:t>
            </a:r>
            <a:r>
              <a:rPr sz="18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800" b="1" spc="120" dirty="0">
                <a:solidFill>
                  <a:srgbClr val="FFC000"/>
                </a:solidFill>
                <a:latin typeface="Cambria"/>
                <a:cs typeface="Cambria"/>
              </a:rPr>
              <a:t>MINIMO</a:t>
            </a:r>
            <a:r>
              <a:rPr sz="18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800" b="1" spc="165" dirty="0">
                <a:solidFill>
                  <a:srgbClr val="FFC000"/>
                </a:solidFill>
                <a:latin typeface="Cambria"/>
                <a:cs typeface="Cambria"/>
              </a:rPr>
              <a:t>DE</a:t>
            </a:r>
            <a:endParaRPr sz="1800">
              <a:latin typeface="Cambria"/>
              <a:cs typeface="Cambria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1800" b="1" spc="240" dirty="0">
                <a:solidFill>
                  <a:srgbClr val="FFC000"/>
                </a:solidFill>
                <a:latin typeface="Cambria"/>
                <a:cs typeface="Cambria"/>
              </a:rPr>
              <a:t>HIJOS</a:t>
            </a:r>
            <a:r>
              <a:rPr sz="1800" b="1" spc="22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60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283845" marR="6985" indent="-284480" algn="just">
              <a:lnSpc>
                <a:spcPct val="100000"/>
              </a:lnSpc>
              <a:spcBef>
                <a:spcPts val="1900"/>
              </a:spcBef>
              <a:buChar char="-"/>
              <a:tabLst>
                <a:tab pos="286385" algn="l"/>
              </a:tabLst>
            </a:pPr>
            <a:r>
              <a:rPr sz="1600" spc="18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6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600" spc="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grado</a:t>
            </a:r>
            <a:r>
              <a:rPr sz="16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55" dirty="0">
                <a:solidFill>
                  <a:srgbClr val="FFC000"/>
                </a:solidFill>
                <a:latin typeface="Cambria"/>
                <a:cs typeface="Cambria"/>
              </a:rPr>
              <a:t>M</a:t>
            </a:r>
            <a:r>
              <a:rPr sz="1600" spc="26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con</a:t>
            </a:r>
            <a:r>
              <a:rPr sz="16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55" dirty="0">
                <a:solidFill>
                  <a:srgbClr val="FFC000"/>
                </a:solidFill>
                <a:latin typeface="Cambria"/>
                <a:cs typeface="Cambria"/>
              </a:rPr>
              <a:t>M</a:t>
            </a:r>
            <a:r>
              <a:rPr sz="1600" spc="26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6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mbria"/>
                <a:cs typeface="Cambria"/>
              </a:rPr>
              <a:t>y 	</a:t>
            </a:r>
            <a:r>
              <a:rPr sz="1600" spc="155" dirty="0">
                <a:solidFill>
                  <a:srgbClr val="FFC000"/>
                </a:solidFill>
                <a:latin typeface="Cambria"/>
                <a:cs typeface="Cambria"/>
              </a:rPr>
              <a:t>M</a:t>
            </a:r>
            <a:r>
              <a:rPr sz="1600" spc="1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C000"/>
                </a:solidFill>
                <a:latin typeface="Cambria"/>
                <a:cs typeface="Cambria"/>
              </a:rPr>
              <a:t>-</a:t>
            </a:r>
            <a:r>
              <a:rPr sz="1600" spc="14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C000"/>
                </a:solidFill>
                <a:latin typeface="Cambria"/>
                <a:cs typeface="Cambria"/>
              </a:rPr>
              <a:t>1</a:t>
            </a:r>
            <a:r>
              <a:rPr sz="1600" spc="16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claves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ambria"/>
              <a:buChar char="-"/>
            </a:pPr>
            <a:endParaRPr sz="1600">
              <a:latin typeface="Cambria"/>
              <a:cs typeface="Cambria"/>
            </a:endParaRPr>
          </a:p>
          <a:p>
            <a:pPr marL="283845" marR="5080" indent="-284480" algn="just">
              <a:lnSpc>
                <a:spcPct val="100000"/>
              </a:lnSpc>
              <a:buChar char="-"/>
              <a:tabLst>
                <a:tab pos="286385" algn="l"/>
              </a:tabLst>
            </a:pP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deben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tener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menos 	</a:t>
            </a:r>
            <a:r>
              <a:rPr sz="1600" spc="140" dirty="0">
                <a:solidFill>
                  <a:srgbClr val="FFC000"/>
                </a:solidFill>
                <a:latin typeface="Cambria"/>
                <a:cs typeface="Cambria"/>
              </a:rPr>
              <a:t>M/2</a:t>
            </a:r>
            <a:r>
              <a:rPr sz="1600" spc="204" dirty="0">
                <a:solidFill>
                  <a:srgbClr val="FFC000"/>
                </a:solidFill>
                <a:latin typeface="Cambria"/>
                <a:cs typeface="Cambria"/>
              </a:rPr>
              <a:t> 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600" spc="20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(o</a:t>
            </a:r>
            <a:r>
              <a:rPr sz="1600" spc="20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40" dirty="0">
                <a:solidFill>
                  <a:srgbClr val="FFC000"/>
                </a:solidFill>
                <a:latin typeface="Cambria"/>
                <a:cs typeface="Cambria"/>
              </a:rPr>
              <a:t>M/2</a:t>
            </a:r>
            <a:r>
              <a:rPr sz="1600" spc="204" dirty="0">
                <a:solidFill>
                  <a:srgbClr val="FFC000"/>
                </a:solidFill>
                <a:latin typeface="Cambria"/>
                <a:cs typeface="Cambria"/>
              </a:rPr>
              <a:t>  </a:t>
            </a:r>
            <a:r>
              <a:rPr sz="1600" spc="100" dirty="0">
                <a:solidFill>
                  <a:srgbClr val="FFC000"/>
                </a:solidFill>
                <a:latin typeface="Cambria"/>
                <a:cs typeface="Cambria"/>
              </a:rPr>
              <a:t>-</a:t>
            </a:r>
            <a:r>
              <a:rPr sz="1600" spc="95" dirty="0">
                <a:solidFill>
                  <a:srgbClr val="FFC000"/>
                </a:solidFill>
                <a:latin typeface="Cambria"/>
                <a:cs typeface="Cambria"/>
              </a:rPr>
              <a:t>1</a:t>
            </a:r>
            <a:r>
              <a:rPr sz="1600" spc="200" dirty="0">
                <a:solidFill>
                  <a:srgbClr val="FFC000"/>
                </a:solidFill>
                <a:latin typeface="Cambria"/>
                <a:cs typeface="Cambria"/>
              </a:rPr>
              <a:t> 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claves).</a:t>
            </a:r>
            <a:r>
              <a:rPr sz="1600" spc="21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El 	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redondeo</a:t>
            </a:r>
            <a:r>
              <a:rPr sz="1600" spc="2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siempre</a:t>
            </a:r>
            <a:r>
              <a:rPr sz="1600" spc="2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600" spc="26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hace</a:t>
            </a:r>
            <a:r>
              <a:rPr sz="1600" spc="26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hacia 	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arriba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(función</a:t>
            </a:r>
            <a:r>
              <a:rPr sz="16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ceil).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ambria"/>
              <a:buChar char="-"/>
            </a:pPr>
            <a:endParaRPr sz="1600">
              <a:latin typeface="Cambria"/>
              <a:cs typeface="Cambria"/>
            </a:endParaRPr>
          </a:p>
          <a:p>
            <a:pPr marL="283845" marR="8255" indent="-28448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286385" algn="l"/>
              </a:tabLst>
            </a:pP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C000"/>
                </a:solidFill>
                <a:latin typeface="Cambria"/>
                <a:cs typeface="Cambria"/>
              </a:rPr>
              <a:t>raíz</a:t>
            </a:r>
            <a:r>
              <a:rPr sz="1600" spc="23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puede</a:t>
            </a:r>
            <a:r>
              <a:rPr sz="16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tener</a:t>
            </a:r>
            <a:r>
              <a:rPr sz="16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menos</a:t>
            </a:r>
            <a:r>
              <a:rPr sz="16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6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de 	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lo</a:t>
            </a:r>
            <a:r>
              <a:rPr sz="16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obligado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709275" y="0"/>
            <a:ext cx="1514475" cy="6858000"/>
            <a:chOff x="10709275" y="0"/>
            <a:chExt cx="1514475" cy="6858000"/>
          </a:xfrm>
        </p:grpSpPr>
        <p:sp>
          <p:nvSpPr>
            <p:cNvPr id="4" name="object 4"/>
            <p:cNvSpPr/>
            <p:nvPr/>
          </p:nvSpPr>
          <p:spPr>
            <a:xfrm>
              <a:off x="11794236" y="0"/>
              <a:ext cx="306705" cy="6858000"/>
            </a:xfrm>
            <a:custGeom>
              <a:avLst/>
              <a:gdLst/>
              <a:ahLst/>
              <a:cxnLst/>
              <a:rect l="l" t="t" r="r" b="b"/>
              <a:pathLst>
                <a:path w="306704" h="6858000">
                  <a:moveTo>
                    <a:pt x="0" y="6858000"/>
                  </a:moveTo>
                  <a:lnTo>
                    <a:pt x="306324" y="6858000"/>
                  </a:lnTo>
                  <a:lnTo>
                    <a:pt x="3063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60" y="0"/>
              <a:ext cx="9144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44527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83340" y="4752546"/>
              <a:ext cx="1209040" cy="1812925"/>
            </a:xfrm>
            <a:custGeom>
              <a:avLst/>
              <a:gdLst/>
              <a:ahLst/>
              <a:cxnLst/>
              <a:rect l="l" t="t" r="r" b="b"/>
              <a:pathLst>
                <a:path w="1209040" h="1812925">
                  <a:moveTo>
                    <a:pt x="824102" y="1801250"/>
                  </a:moveTo>
                  <a:lnTo>
                    <a:pt x="1208658" y="1626118"/>
                  </a:lnTo>
                </a:path>
                <a:path w="1209040" h="1812925">
                  <a:moveTo>
                    <a:pt x="1208658" y="175119"/>
                  </a:moveTo>
                  <a:lnTo>
                    <a:pt x="1077452" y="81597"/>
                  </a:lnTo>
                  <a:lnTo>
                    <a:pt x="1008679" y="32577"/>
                  </a:lnTo>
                  <a:lnTo>
                    <a:pt x="998854" y="25574"/>
                  </a:lnTo>
                  <a:lnTo>
                    <a:pt x="966418" y="8233"/>
                  </a:lnTo>
                  <a:lnTo>
                    <a:pt x="931386" y="0"/>
                  </a:lnTo>
                  <a:lnTo>
                    <a:pt x="895449" y="1125"/>
                  </a:lnTo>
                  <a:lnTo>
                    <a:pt x="860298" y="11858"/>
                  </a:lnTo>
                  <a:lnTo>
                    <a:pt x="452733" y="197469"/>
                  </a:lnTo>
                  <a:lnTo>
                    <a:pt x="243443" y="292782"/>
                  </a:lnTo>
                  <a:lnTo>
                    <a:pt x="166336" y="327898"/>
                  </a:lnTo>
                  <a:lnTo>
                    <a:pt x="155320" y="332914"/>
                  </a:lnTo>
                  <a:lnTo>
                    <a:pt x="124795" y="352109"/>
                  </a:lnTo>
                  <a:lnTo>
                    <a:pt x="100472" y="378459"/>
                  </a:lnTo>
                  <a:lnTo>
                    <a:pt x="83794" y="410263"/>
                  </a:lnTo>
                  <a:lnTo>
                    <a:pt x="76200" y="445817"/>
                  </a:lnTo>
                  <a:lnTo>
                    <a:pt x="32146" y="890482"/>
                  </a:lnTo>
                  <a:lnTo>
                    <a:pt x="9525" y="1118823"/>
                  </a:lnTo>
                  <a:lnTo>
                    <a:pt x="1190" y="1202949"/>
                  </a:lnTo>
                  <a:lnTo>
                    <a:pt x="0" y="1214967"/>
                  </a:lnTo>
                  <a:lnTo>
                    <a:pt x="922" y="1250921"/>
                  </a:lnTo>
                  <a:lnTo>
                    <a:pt x="11287" y="1284966"/>
                  </a:lnTo>
                  <a:lnTo>
                    <a:pt x="30200" y="1315112"/>
                  </a:lnTo>
                  <a:lnTo>
                    <a:pt x="56768" y="1339364"/>
                  </a:lnTo>
                  <a:lnTo>
                    <a:pt x="421088" y="1598022"/>
                  </a:lnTo>
                  <a:lnTo>
                    <a:pt x="608171" y="1730846"/>
                  </a:lnTo>
                  <a:lnTo>
                    <a:pt x="677096" y="1779781"/>
                  </a:lnTo>
                  <a:lnTo>
                    <a:pt x="686942" y="1786772"/>
                  </a:lnTo>
                  <a:lnTo>
                    <a:pt x="718768" y="1804404"/>
                  </a:lnTo>
                  <a:lnTo>
                    <a:pt x="753713" y="1812699"/>
                  </a:lnTo>
                  <a:lnTo>
                    <a:pt x="789562" y="1811650"/>
                  </a:lnTo>
                  <a:lnTo>
                    <a:pt x="824102" y="180125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09275" y="5991937"/>
              <a:ext cx="1011555" cy="866140"/>
            </a:xfrm>
            <a:custGeom>
              <a:avLst/>
              <a:gdLst/>
              <a:ahLst/>
              <a:cxnLst/>
              <a:rect l="l" t="t" r="r" b="b"/>
              <a:pathLst>
                <a:path w="1011554" h="866140">
                  <a:moveTo>
                    <a:pt x="559133" y="0"/>
                  </a:moveTo>
                  <a:lnTo>
                    <a:pt x="516381" y="7085"/>
                  </a:lnTo>
                  <a:lnTo>
                    <a:pt x="93218" y="199832"/>
                  </a:lnTo>
                  <a:lnTo>
                    <a:pt x="60277" y="227202"/>
                  </a:lnTo>
                  <a:lnTo>
                    <a:pt x="45720" y="267650"/>
                  </a:lnTo>
                  <a:lnTo>
                    <a:pt x="0" y="729435"/>
                  </a:lnTo>
                  <a:lnTo>
                    <a:pt x="476" y="751016"/>
                  </a:lnTo>
                  <a:lnTo>
                    <a:pt x="6667" y="771452"/>
                  </a:lnTo>
                  <a:lnTo>
                    <a:pt x="18002" y="789548"/>
                  </a:lnTo>
                  <a:lnTo>
                    <a:pt x="33908" y="804107"/>
                  </a:lnTo>
                  <a:lnTo>
                    <a:pt x="121200" y="866062"/>
                  </a:lnTo>
                  <a:lnTo>
                    <a:pt x="946739" y="866062"/>
                  </a:lnTo>
                  <a:lnTo>
                    <a:pt x="951341" y="861086"/>
                  </a:lnTo>
                  <a:lnTo>
                    <a:pt x="961407" y="841964"/>
                  </a:lnTo>
                  <a:lnTo>
                    <a:pt x="966343" y="820436"/>
                  </a:lnTo>
                  <a:lnTo>
                    <a:pt x="1011174" y="359065"/>
                  </a:lnTo>
                  <a:lnTo>
                    <a:pt x="1010624" y="337483"/>
                  </a:lnTo>
                  <a:lnTo>
                    <a:pt x="993046" y="298949"/>
                  </a:lnTo>
                  <a:lnTo>
                    <a:pt x="599694" y="15365"/>
                  </a:lnTo>
                  <a:lnTo>
                    <a:pt x="559133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1586" y="-1587"/>
            <a:ext cx="11851005" cy="1416050"/>
            <a:chOff x="-1586" y="-1587"/>
            <a:chExt cx="11851005" cy="14160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13231" cy="14127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0"/>
              <a:ext cx="713740" cy="1412875"/>
            </a:xfrm>
            <a:custGeom>
              <a:avLst/>
              <a:gdLst/>
              <a:ahLst/>
              <a:cxnLst/>
              <a:rect l="l" t="t" r="r" b="b"/>
              <a:pathLst>
                <a:path w="713740" h="1412875">
                  <a:moveTo>
                    <a:pt x="703958" y="0"/>
                  </a:moveTo>
                  <a:lnTo>
                    <a:pt x="709468" y="11227"/>
                  </a:lnTo>
                  <a:lnTo>
                    <a:pt x="713231" y="36829"/>
                  </a:lnTo>
                  <a:lnTo>
                    <a:pt x="713231" y="1346962"/>
                  </a:lnTo>
                  <a:lnTo>
                    <a:pt x="709468" y="1372564"/>
                  </a:lnTo>
                  <a:lnTo>
                    <a:pt x="699207" y="1393475"/>
                  </a:lnTo>
                  <a:lnTo>
                    <a:pt x="683988" y="1407576"/>
                  </a:lnTo>
                  <a:lnTo>
                    <a:pt x="665352" y="1412748"/>
                  </a:lnTo>
                  <a:lnTo>
                    <a:pt x="0" y="1412748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872" y="24384"/>
              <a:ext cx="213360" cy="306705"/>
            </a:xfrm>
            <a:custGeom>
              <a:avLst/>
              <a:gdLst/>
              <a:ahLst/>
              <a:cxnLst/>
              <a:rect l="l" t="t" r="r" b="b"/>
              <a:pathLst>
                <a:path w="213359" h="306705">
                  <a:moveTo>
                    <a:pt x="213359" y="0"/>
                  </a:moveTo>
                  <a:lnTo>
                    <a:pt x="0" y="306324"/>
                  </a:lnTo>
                  <a:lnTo>
                    <a:pt x="213359" y="306324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872" y="24384"/>
              <a:ext cx="213360" cy="306705"/>
            </a:xfrm>
            <a:custGeom>
              <a:avLst/>
              <a:gdLst/>
              <a:ahLst/>
              <a:cxnLst/>
              <a:rect l="l" t="t" r="r" b="b"/>
              <a:pathLst>
                <a:path w="213359" h="306705">
                  <a:moveTo>
                    <a:pt x="213359" y="0"/>
                  </a:moveTo>
                  <a:lnTo>
                    <a:pt x="0" y="306324"/>
                  </a:lnTo>
                  <a:lnTo>
                    <a:pt x="213359" y="306324"/>
                  </a:lnTo>
                  <a:lnTo>
                    <a:pt x="213359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" y="1088136"/>
              <a:ext cx="233679" cy="281940"/>
            </a:xfrm>
            <a:custGeom>
              <a:avLst/>
              <a:gdLst/>
              <a:ahLst/>
              <a:cxnLst/>
              <a:rect l="l" t="t" r="r" b="b"/>
              <a:pathLst>
                <a:path w="233679" h="281940">
                  <a:moveTo>
                    <a:pt x="233172" y="0"/>
                  </a:moveTo>
                  <a:lnTo>
                    <a:pt x="0" y="0"/>
                  </a:lnTo>
                  <a:lnTo>
                    <a:pt x="233172" y="281939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059" y="1088136"/>
              <a:ext cx="233679" cy="281940"/>
            </a:xfrm>
            <a:custGeom>
              <a:avLst/>
              <a:gdLst/>
              <a:ahLst/>
              <a:cxnLst/>
              <a:rect l="l" t="t" r="r" b="b"/>
              <a:pathLst>
                <a:path w="233679" h="281940">
                  <a:moveTo>
                    <a:pt x="0" y="0"/>
                  </a:moveTo>
                  <a:lnTo>
                    <a:pt x="233172" y="281939"/>
                  </a:lnTo>
                  <a:lnTo>
                    <a:pt x="23317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872" y="320040"/>
              <a:ext cx="11344656" cy="8138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9872" y="320040"/>
              <a:ext cx="11344910" cy="814069"/>
            </a:xfrm>
            <a:custGeom>
              <a:avLst/>
              <a:gdLst/>
              <a:ahLst/>
              <a:cxnLst/>
              <a:rect l="l" t="t" r="r" b="b"/>
              <a:pathLst>
                <a:path w="11344910" h="814069">
                  <a:moveTo>
                    <a:pt x="0" y="82041"/>
                  </a:moveTo>
                  <a:lnTo>
                    <a:pt x="6451" y="50095"/>
                  </a:lnTo>
                  <a:lnTo>
                    <a:pt x="24042" y="24018"/>
                  </a:lnTo>
                  <a:lnTo>
                    <a:pt x="50133" y="6443"/>
                  </a:lnTo>
                  <a:lnTo>
                    <a:pt x="82080" y="0"/>
                  </a:lnTo>
                  <a:lnTo>
                    <a:pt x="11262614" y="0"/>
                  </a:lnTo>
                  <a:lnTo>
                    <a:pt x="11294560" y="6443"/>
                  </a:lnTo>
                  <a:lnTo>
                    <a:pt x="11320637" y="24018"/>
                  </a:lnTo>
                  <a:lnTo>
                    <a:pt x="11338212" y="50095"/>
                  </a:lnTo>
                  <a:lnTo>
                    <a:pt x="11344656" y="82041"/>
                  </a:lnTo>
                  <a:lnTo>
                    <a:pt x="11344656" y="731773"/>
                  </a:lnTo>
                  <a:lnTo>
                    <a:pt x="11338212" y="763720"/>
                  </a:lnTo>
                  <a:lnTo>
                    <a:pt x="11320637" y="789797"/>
                  </a:lnTo>
                  <a:lnTo>
                    <a:pt x="11294560" y="807372"/>
                  </a:lnTo>
                  <a:lnTo>
                    <a:pt x="11262614" y="813815"/>
                  </a:lnTo>
                  <a:lnTo>
                    <a:pt x="82080" y="813815"/>
                  </a:lnTo>
                  <a:lnTo>
                    <a:pt x="50133" y="807372"/>
                  </a:lnTo>
                  <a:lnTo>
                    <a:pt x="24042" y="789797"/>
                  </a:lnTo>
                  <a:lnTo>
                    <a:pt x="6451" y="763720"/>
                  </a:lnTo>
                  <a:lnTo>
                    <a:pt x="0" y="731773"/>
                  </a:lnTo>
                  <a:lnTo>
                    <a:pt x="0" y="82041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120" rIns="0" bIns="0" rtlCol="0">
            <a:spAutoFit/>
          </a:bodyPr>
          <a:lstStyle/>
          <a:p>
            <a:pPr marL="287655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OPERACIONES</a:t>
            </a:r>
            <a:r>
              <a:rPr sz="3200" spc="-160" dirty="0"/>
              <a:t> </a:t>
            </a:r>
            <a:r>
              <a:rPr sz="3200" dirty="0"/>
              <a:t>ÁRBOLES </a:t>
            </a:r>
            <a:r>
              <a:rPr sz="3200" spc="-50" dirty="0"/>
              <a:t>B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713231" y="2004060"/>
            <a:ext cx="2593975" cy="3477895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457200" marR="266700" indent="-457200" algn="r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457200" algn="l"/>
              </a:tabLst>
            </a:pPr>
            <a:r>
              <a:rPr sz="1800" b="1" spc="165" dirty="0">
                <a:solidFill>
                  <a:srgbClr val="FFC000"/>
                </a:solidFill>
                <a:latin typeface="Cambria"/>
                <a:cs typeface="Cambria"/>
              </a:rPr>
              <a:t>OPERACIONES</a:t>
            </a:r>
            <a:endParaRPr sz="1800">
              <a:latin typeface="Cambria"/>
              <a:cs typeface="Cambria"/>
            </a:endParaRPr>
          </a:p>
          <a:p>
            <a:pPr marR="315595" algn="r">
              <a:lnSpc>
                <a:spcPct val="100000"/>
              </a:lnSpc>
              <a:spcBef>
                <a:spcPts val="5"/>
              </a:spcBef>
            </a:pPr>
            <a:r>
              <a:rPr sz="1800" b="1" spc="145" dirty="0">
                <a:solidFill>
                  <a:srgbClr val="FFC000"/>
                </a:solidFill>
                <a:latin typeface="Cambria"/>
                <a:cs typeface="Cambria"/>
              </a:rPr>
              <a:t>HABITUALES</a:t>
            </a:r>
            <a:r>
              <a:rPr sz="1800" b="1" spc="2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800" b="1" spc="50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377190" indent="-286385">
              <a:lnSpc>
                <a:spcPct val="100000"/>
              </a:lnSpc>
              <a:spcBef>
                <a:spcPts val="1885"/>
              </a:spcBef>
              <a:buChar char="-"/>
              <a:tabLst>
                <a:tab pos="377190" algn="l"/>
              </a:tabLst>
            </a:pP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Búsqueda</a:t>
            </a:r>
            <a:endParaRPr sz="2000">
              <a:latin typeface="Cambria"/>
              <a:cs typeface="Cambria"/>
            </a:endParaRPr>
          </a:p>
          <a:p>
            <a:pPr marL="377190" indent="-286385">
              <a:lnSpc>
                <a:spcPct val="100000"/>
              </a:lnSpc>
              <a:buChar char="-"/>
              <a:tabLst>
                <a:tab pos="377190" algn="l"/>
              </a:tabLst>
            </a:pP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Inserción</a:t>
            </a:r>
            <a:endParaRPr sz="2000">
              <a:latin typeface="Cambria"/>
              <a:cs typeface="Cambria"/>
            </a:endParaRPr>
          </a:p>
          <a:p>
            <a:pPr marL="377190" indent="-286385">
              <a:lnSpc>
                <a:spcPct val="100000"/>
              </a:lnSpc>
              <a:buChar char="-"/>
              <a:tabLst>
                <a:tab pos="377190" algn="l"/>
              </a:tabLst>
            </a:pP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Borrado</a:t>
            </a:r>
            <a:endParaRPr sz="2000">
              <a:latin typeface="Cambria"/>
              <a:cs typeface="Cambria"/>
            </a:endParaRPr>
          </a:p>
          <a:p>
            <a:pPr marL="377190" indent="-286385">
              <a:lnSpc>
                <a:spcPct val="100000"/>
              </a:lnSpc>
              <a:spcBef>
                <a:spcPts val="5"/>
              </a:spcBef>
              <a:buChar char="-"/>
              <a:tabLst>
                <a:tab pos="377190" algn="l"/>
              </a:tabLst>
            </a:pP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Recorrido</a:t>
            </a:r>
            <a:endParaRPr sz="20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tabLst>
                <a:tab pos="377190" algn="l"/>
              </a:tabLst>
            </a:pP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7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tabLst>
                <a:tab pos="377190" algn="l"/>
              </a:tabLst>
            </a:pP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7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tabLst>
                <a:tab pos="377190" algn="l"/>
              </a:tabLst>
            </a:pP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7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85531" y="2157983"/>
            <a:ext cx="3546475" cy="3169920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549275" indent="-45720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549275" algn="l"/>
              </a:tabLst>
            </a:pPr>
            <a:r>
              <a:rPr sz="1800" b="1" spc="114" dirty="0">
                <a:solidFill>
                  <a:srgbClr val="FFC000"/>
                </a:solidFill>
                <a:latin typeface="Cambria"/>
                <a:cs typeface="Cambria"/>
              </a:rPr>
              <a:t>DIVIDIR:</a:t>
            </a:r>
            <a:endParaRPr sz="1800">
              <a:latin typeface="Cambria"/>
              <a:cs typeface="Cambria"/>
            </a:endParaRPr>
          </a:p>
          <a:p>
            <a:pPr marL="378460" marR="82550" indent="-287020" algn="just">
              <a:lnSpc>
                <a:spcPct val="100000"/>
              </a:lnSpc>
              <a:spcBef>
                <a:spcPts val="1900"/>
              </a:spcBef>
              <a:buChar char="-"/>
              <a:tabLst>
                <a:tab pos="378460" algn="l"/>
              </a:tabLst>
            </a:pP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Ocurre</a:t>
            </a:r>
            <a:r>
              <a:rPr sz="180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cuando</a:t>
            </a:r>
            <a:r>
              <a:rPr sz="1800" spc="4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intentamos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agregar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  ya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está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lleno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mbria"/>
              <a:buChar char="-"/>
            </a:pPr>
            <a:endParaRPr sz="1800">
              <a:latin typeface="Cambria"/>
              <a:cs typeface="Cambria"/>
            </a:endParaRPr>
          </a:p>
          <a:p>
            <a:pPr marL="378460" marR="81915" indent="-287020" algn="just">
              <a:lnSpc>
                <a:spcPct val="100000"/>
              </a:lnSpc>
              <a:buChar char="-"/>
              <a:tabLst>
                <a:tab pos="378460" algn="l"/>
              </a:tabLst>
            </a:pP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Hace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falta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reestructurar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800" spc="28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spc="29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1800" spc="29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subárbol</a:t>
            </a:r>
            <a:r>
              <a:rPr sz="1800" spc="29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para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1800" spc="235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puedan</a:t>
            </a:r>
            <a:r>
              <a:rPr sz="1800" spc="229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insertar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elementos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él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23132" y="1620011"/>
            <a:ext cx="3546475" cy="3028189"/>
          </a:xfrm>
          <a:custGeom>
            <a:avLst/>
            <a:gdLst/>
            <a:ahLst/>
            <a:cxnLst/>
            <a:rect l="l" t="t" r="r" b="b"/>
            <a:pathLst>
              <a:path w="3546475" h="4246245">
                <a:moveTo>
                  <a:pt x="3546348" y="0"/>
                </a:moveTo>
                <a:lnTo>
                  <a:pt x="0" y="0"/>
                </a:lnTo>
                <a:lnTo>
                  <a:pt x="0" y="4245864"/>
                </a:lnTo>
                <a:lnTo>
                  <a:pt x="3546348" y="4245864"/>
                </a:lnTo>
                <a:lnTo>
                  <a:pt x="3546348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07904" y="2186026"/>
            <a:ext cx="3376929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56565" algn="l"/>
              </a:tabLst>
            </a:pPr>
            <a:r>
              <a:rPr sz="1800" b="1" spc="175" dirty="0">
                <a:solidFill>
                  <a:srgbClr val="FFC000"/>
                </a:solidFill>
                <a:latin typeface="Cambria"/>
                <a:cs typeface="Cambria"/>
              </a:rPr>
              <a:t>REESTRUCTURAR:</a:t>
            </a:r>
            <a:endParaRPr sz="1800" dirty="0">
              <a:latin typeface="Cambria"/>
              <a:cs typeface="Cambria"/>
            </a:endParaRPr>
          </a:p>
          <a:p>
            <a:pPr marL="286385" marR="5080" indent="-287020" algn="just">
              <a:lnSpc>
                <a:spcPct val="100000"/>
              </a:lnSpc>
              <a:spcBef>
                <a:spcPts val="1895"/>
              </a:spcBef>
              <a:buChar char="-"/>
              <a:tabLst>
                <a:tab pos="286385" algn="l"/>
              </a:tabLst>
            </a:pP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800" spc="3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borrar</a:t>
            </a:r>
            <a:r>
              <a:rPr sz="1800" spc="3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3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8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también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tenemos</a:t>
            </a:r>
            <a:r>
              <a:rPr sz="1800" spc="38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800" spc="39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tener</a:t>
            </a:r>
            <a:r>
              <a:rPr sz="1800" spc="38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cuenta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propiedades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40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árbol.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28592" y="-31750"/>
            <a:ext cx="1895475" cy="6889750"/>
            <a:chOff x="10328592" y="-31750"/>
            <a:chExt cx="1895475" cy="6889750"/>
          </a:xfrm>
        </p:grpSpPr>
        <p:sp>
          <p:nvSpPr>
            <p:cNvPr id="4" name="object 4"/>
            <p:cNvSpPr/>
            <p:nvPr/>
          </p:nvSpPr>
          <p:spPr>
            <a:xfrm>
              <a:off x="11794236" y="0"/>
              <a:ext cx="306705" cy="6858000"/>
            </a:xfrm>
            <a:custGeom>
              <a:avLst/>
              <a:gdLst/>
              <a:ahLst/>
              <a:cxnLst/>
              <a:rect l="l" t="t" r="r" b="b"/>
              <a:pathLst>
                <a:path w="306704" h="6858000">
                  <a:moveTo>
                    <a:pt x="0" y="6858000"/>
                  </a:moveTo>
                  <a:lnTo>
                    <a:pt x="306324" y="6858000"/>
                  </a:lnTo>
                  <a:lnTo>
                    <a:pt x="30632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60" y="0"/>
              <a:ext cx="9144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60342" y="0"/>
              <a:ext cx="1825625" cy="1312545"/>
            </a:xfrm>
            <a:custGeom>
              <a:avLst/>
              <a:gdLst/>
              <a:ahLst/>
              <a:cxnLst/>
              <a:rect l="l" t="t" r="r" b="b"/>
              <a:pathLst>
                <a:path w="1825625" h="1312545">
                  <a:moveTo>
                    <a:pt x="271196" y="0"/>
                  </a:moveTo>
                  <a:lnTo>
                    <a:pt x="181790" y="154791"/>
                  </a:lnTo>
                  <a:lnTo>
                    <a:pt x="67135" y="353298"/>
                  </a:lnTo>
                  <a:lnTo>
                    <a:pt x="24893" y="426432"/>
                  </a:lnTo>
                  <a:lnTo>
                    <a:pt x="18859" y="436879"/>
                  </a:lnTo>
                  <a:lnTo>
                    <a:pt x="4714" y="469947"/>
                  </a:lnTo>
                  <a:lnTo>
                    <a:pt x="0" y="505205"/>
                  </a:lnTo>
                  <a:lnTo>
                    <a:pt x="4714" y="540464"/>
                  </a:lnTo>
                  <a:lnTo>
                    <a:pt x="18859" y="573532"/>
                  </a:lnTo>
                  <a:lnTo>
                    <a:pt x="242135" y="960098"/>
                  </a:lnTo>
                  <a:lnTo>
                    <a:pt x="356790" y="1158605"/>
                  </a:lnTo>
                  <a:lnTo>
                    <a:pt x="399032" y="1231739"/>
                  </a:lnTo>
                  <a:lnTo>
                    <a:pt x="405066" y="1242187"/>
                  </a:lnTo>
                  <a:lnTo>
                    <a:pt x="427434" y="1271391"/>
                  </a:lnTo>
                  <a:lnTo>
                    <a:pt x="455898" y="1293415"/>
                  </a:lnTo>
                  <a:lnTo>
                    <a:pt x="489076" y="1307320"/>
                  </a:lnTo>
                  <a:lnTo>
                    <a:pt x="525589" y="1312164"/>
                  </a:lnTo>
                  <a:lnTo>
                    <a:pt x="973169" y="1312164"/>
                  </a:lnTo>
                  <a:lnTo>
                    <a:pt x="1203007" y="1312164"/>
                  </a:lnTo>
                  <a:lnTo>
                    <a:pt x="1287684" y="1312164"/>
                  </a:lnTo>
                  <a:lnTo>
                    <a:pt x="1299781" y="1312164"/>
                  </a:lnTo>
                  <a:lnTo>
                    <a:pt x="1335516" y="1307320"/>
                  </a:lnTo>
                  <a:lnTo>
                    <a:pt x="1396936" y="1271391"/>
                  </a:lnTo>
                  <a:lnTo>
                    <a:pt x="1642830" y="855620"/>
                  </a:lnTo>
                  <a:lnTo>
                    <a:pt x="1758013" y="657113"/>
                  </a:lnTo>
                  <a:lnTo>
                    <a:pt x="1800449" y="583979"/>
                  </a:lnTo>
                  <a:lnTo>
                    <a:pt x="1806511" y="573532"/>
                  </a:lnTo>
                  <a:lnTo>
                    <a:pt x="1820656" y="540464"/>
                  </a:lnTo>
                  <a:lnTo>
                    <a:pt x="1825371" y="505206"/>
                  </a:lnTo>
                  <a:lnTo>
                    <a:pt x="1820656" y="469947"/>
                  </a:lnTo>
                  <a:lnTo>
                    <a:pt x="1806511" y="436879"/>
                  </a:lnTo>
                  <a:lnTo>
                    <a:pt x="1582207" y="50313"/>
                  </a:lnTo>
                  <a:lnTo>
                    <a:pt x="1553013" y="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44528" y="6249923"/>
              <a:ext cx="230504" cy="460375"/>
            </a:xfrm>
            <a:custGeom>
              <a:avLst/>
              <a:gdLst/>
              <a:ahLst/>
              <a:cxnLst/>
              <a:rect l="l" t="t" r="r" b="b"/>
              <a:pathLst>
                <a:path w="230504" h="460375">
                  <a:moveTo>
                    <a:pt x="222503" y="0"/>
                  </a:moveTo>
                  <a:lnTo>
                    <a:pt x="7620" y="0"/>
                  </a:lnTo>
                  <a:lnTo>
                    <a:pt x="0" y="7594"/>
                  </a:lnTo>
                  <a:lnTo>
                    <a:pt x="0" y="16954"/>
                  </a:lnTo>
                  <a:lnTo>
                    <a:pt x="0" y="452653"/>
                  </a:lnTo>
                  <a:lnTo>
                    <a:pt x="7620" y="460247"/>
                  </a:lnTo>
                  <a:lnTo>
                    <a:pt x="222503" y="460247"/>
                  </a:lnTo>
                  <a:lnTo>
                    <a:pt x="230124" y="452653"/>
                  </a:lnTo>
                  <a:lnTo>
                    <a:pt x="230124" y="7594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82440" y="820564"/>
              <a:ext cx="909955" cy="991869"/>
            </a:xfrm>
            <a:custGeom>
              <a:avLst/>
              <a:gdLst/>
              <a:ahLst/>
              <a:cxnLst/>
              <a:rect l="l" t="t" r="r" b="b"/>
              <a:pathLst>
                <a:path w="909954" h="991869">
                  <a:moveTo>
                    <a:pt x="362854" y="0"/>
                  </a:moveTo>
                  <a:lnTo>
                    <a:pt x="324433" y="13450"/>
                  </a:lnTo>
                  <a:lnTo>
                    <a:pt x="19163" y="360027"/>
                  </a:lnTo>
                  <a:lnTo>
                    <a:pt x="1208" y="396269"/>
                  </a:lnTo>
                  <a:lnTo>
                    <a:pt x="0" y="416552"/>
                  </a:lnTo>
                  <a:lnTo>
                    <a:pt x="4304" y="436608"/>
                  </a:lnTo>
                  <a:lnTo>
                    <a:pt x="148068" y="853422"/>
                  </a:lnTo>
                  <a:lnTo>
                    <a:pt x="170991" y="887743"/>
                  </a:lnTo>
                  <a:lnTo>
                    <a:pt x="208012" y="905873"/>
                  </a:lnTo>
                  <a:lnTo>
                    <a:pt x="642225" y="990201"/>
                  </a:lnTo>
                  <a:lnTo>
                    <a:pt x="662834" y="991397"/>
                  </a:lnTo>
                  <a:lnTo>
                    <a:pt x="682896" y="987200"/>
                  </a:lnTo>
                  <a:lnTo>
                    <a:pt x="701196" y="977931"/>
                  </a:lnTo>
                  <a:lnTo>
                    <a:pt x="716520" y="963912"/>
                  </a:lnTo>
                  <a:lnTo>
                    <a:pt x="909560" y="743017"/>
                  </a:lnTo>
                  <a:lnTo>
                    <a:pt x="909560" y="231532"/>
                  </a:lnTo>
                  <a:lnTo>
                    <a:pt x="877048" y="137904"/>
                  </a:lnTo>
                  <a:lnTo>
                    <a:pt x="854632" y="103661"/>
                  </a:lnTo>
                  <a:lnTo>
                    <a:pt x="818120" y="85707"/>
                  </a:lnTo>
                  <a:lnTo>
                    <a:pt x="383780" y="1252"/>
                  </a:lnTo>
                  <a:lnTo>
                    <a:pt x="36285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2440" y="820564"/>
              <a:ext cx="909955" cy="991869"/>
            </a:xfrm>
            <a:custGeom>
              <a:avLst/>
              <a:gdLst/>
              <a:ahLst/>
              <a:cxnLst/>
              <a:rect l="l" t="t" r="r" b="b"/>
              <a:pathLst>
                <a:path w="909954" h="991869">
                  <a:moveTo>
                    <a:pt x="818120" y="85707"/>
                  </a:moveTo>
                  <a:lnTo>
                    <a:pt x="567017" y="36881"/>
                  </a:lnTo>
                  <a:lnTo>
                    <a:pt x="438072" y="11809"/>
                  </a:lnTo>
                  <a:lnTo>
                    <a:pt x="390566" y="2571"/>
                  </a:lnTo>
                  <a:lnTo>
                    <a:pt x="383780" y="1252"/>
                  </a:lnTo>
                  <a:lnTo>
                    <a:pt x="362854" y="0"/>
                  </a:lnTo>
                  <a:lnTo>
                    <a:pt x="342774" y="4189"/>
                  </a:lnTo>
                  <a:lnTo>
                    <a:pt x="324433" y="13450"/>
                  </a:lnTo>
                  <a:lnTo>
                    <a:pt x="308723" y="27414"/>
                  </a:lnTo>
                  <a:lnTo>
                    <a:pt x="141321" y="219706"/>
                  </a:lnTo>
                  <a:lnTo>
                    <a:pt x="55358" y="318450"/>
                  </a:lnTo>
                  <a:lnTo>
                    <a:pt x="23687" y="354830"/>
                  </a:lnTo>
                  <a:lnTo>
                    <a:pt x="1208" y="396269"/>
                  </a:lnTo>
                  <a:lnTo>
                    <a:pt x="0" y="416552"/>
                  </a:lnTo>
                  <a:lnTo>
                    <a:pt x="4304" y="436608"/>
                  </a:lnTo>
                  <a:lnTo>
                    <a:pt x="87417" y="677578"/>
                  </a:lnTo>
                  <a:lnTo>
                    <a:pt x="130097" y="801320"/>
                  </a:lnTo>
                  <a:lnTo>
                    <a:pt x="145821" y="846909"/>
                  </a:lnTo>
                  <a:lnTo>
                    <a:pt x="170991" y="887743"/>
                  </a:lnTo>
                  <a:lnTo>
                    <a:pt x="208012" y="905873"/>
                  </a:lnTo>
                  <a:lnTo>
                    <a:pt x="459041" y="954625"/>
                  </a:lnTo>
                  <a:lnTo>
                    <a:pt x="587948" y="979660"/>
                  </a:lnTo>
                  <a:lnTo>
                    <a:pt x="635440" y="988883"/>
                  </a:lnTo>
                  <a:lnTo>
                    <a:pt x="662834" y="991397"/>
                  </a:lnTo>
                  <a:lnTo>
                    <a:pt x="682896" y="987200"/>
                  </a:lnTo>
                  <a:lnTo>
                    <a:pt x="701196" y="977931"/>
                  </a:lnTo>
                  <a:lnTo>
                    <a:pt x="716520" y="963912"/>
                  </a:lnTo>
                  <a:lnTo>
                    <a:pt x="884435" y="771767"/>
                  </a:lnTo>
                  <a:lnTo>
                    <a:pt x="909560" y="743017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8810" y="874522"/>
              <a:ext cx="154940" cy="2093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7180" y="6277355"/>
              <a:ext cx="464820" cy="4008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727180" y="6277355"/>
              <a:ext cx="464820" cy="401320"/>
            </a:xfrm>
            <a:custGeom>
              <a:avLst/>
              <a:gdLst/>
              <a:ahLst/>
              <a:cxnLst/>
              <a:rect l="l" t="t" r="r" b="b"/>
              <a:pathLst>
                <a:path w="464820" h="401320">
                  <a:moveTo>
                    <a:pt x="0" y="38176"/>
                  </a:moveTo>
                  <a:lnTo>
                    <a:pt x="3008" y="23317"/>
                  </a:lnTo>
                  <a:lnTo>
                    <a:pt x="11207" y="11182"/>
                  </a:lnTo>
                  <a:lnTo>
                    <a:pt x="23360" y="3000"/>
                  </a:lnTo>
                  <a:lnTo>
                    <a:pt x="38226" y="0"/>
                  </a:lnTo>
                  <a:lnTo>
                    <a:pt x="426593" y="0"/>
                  </a:lnTo>
                  <a:lnTo>
                    <a:pt x="441459" y="3000"/>
                  </a:lnTo>
                  <a:lnTo>
                    <a:pt x="453612" y="11182"/>
                  </a:lnTo>
                  <a:lnTo>
                    <a:pt x="461811" y="23317"/>
                  </a:lnTo>
                  <a:lnTo>
                    <a:pt x="464820" y="38176"/>
                  </a:lnTo>
                  <a:lnTo>
                    <a:pt x="464820" y="362635"/>
                  </a:lnTo>
                  <a:lnTo>
                    <a:pt x="461811" y="377494"/>
                  </a:lnTo>
                  <a:lnTo>
                    <a:pt x="453612" y="389629"/>
                  </a:lnTo>
                  <a:lnTo>
                    <a:pt x="441459" y="397811"/>
                  </a:lnTo>
                  <a:lnTo>
                    <a:pt x="426593" y="400812"/>
                  </a:lnTo>
                  <a:lnTo>
                    <a:pt x="38226" y="400812"/>
                  </a:lnTo>
                  <a:lnTo>
                    <a:pt x="23360" y="397811"/>
                  </a:lnTo>
                  <a:lnTo>
                    <a:pt x="11207" y="389629"/>
                  </a:lnTo>
                  <a:lnTo>
                    <a:pt x="3008" y="377494"/>
                  </a:lnTo>
                  <a:lnTo>
                    <a:pt x="0" y="362635"/>
                  </a:lnTo>
                  <a:lnTo>
                    <a:pt x="0" y="38176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69344" y="4835989"/>
            <a:ext cx="1790064" cy="1848485"/>
          </a:xfrm>
          <a:custGeom>
            <a:avLst/>
            <a:gdLst/>
            <a:ahLst/>
            <a:cxnLst/>
            <a:rect l="l" t="t" r="r" b="b"/>
            <a:pathLst>
              <a:path w="1790064" h="1848484">
                <a:moveTo>
                  <a:pt x="995572" y="7536"/>
                </a:moveTo>
                <a:lnTo>
                  <a:pt x="560401" y="160547"/>
                </a:lnTo>
                <a:lnTo>
                  <a:pt x="336934" y="239121"/>
                </a:lnTo>
                <a:lnTo>
                  <a:pt x="254605" y="268069"/>
                </a:lnTo>
                <a:lnTo>
                  <a:pt x="209008" y="289357"/>
                </a:lnTo>
                <a:lnTo>
                  <a:pt x="161387" y="345285"/>
                </a:lnTo>
                <a:lnTo>
                  <a:pt x="64529" y="833201"/>
                </a:lnTo>
                <a:lnTo>
                  <a:pt x="20831" y="1065260"/>
                </a:lnTo>
                <a:lnTo>
                  <a:pt x="4732" y="1150756"/>
                </a:lnTo>
                <a:lnTo>
                  <a:pt x="2432" y="1162969"/>
                </a:lnTo>
                <a:lnTo>
                  <a:pt x="0" y="1199931"/>
                </a:lnTo>
                <a:lnTo>
                  <a:pt x="7449" y="1235809"/>
                </a:lnTo>
                <a:lnTo>
                  <a:pt x="24042" y="1268474"/>
                </a:lnTo>
                <a:lnTo>
                  <a:pt x="49041" y="1295799"/>
                </a:lnTo>
                <a:lnTo>
                  <a:pt x="398236" y="1595022"/>
                </a:lnTo>
                <a:lnTo>
                  <a:pt x="577552" y="1748678"/>
                </a:lnTo>
                <a:lnTo>
                  <a:pt x="643616" y="1805287"/>
                </a:lnTo>
                <a:lnTo>
                  <a:pt x="684724" y="1834136"/>
                </a:lnTo>
                <a:lnTo>
                  <a:pt x="756923" y="1848009"/>
                </a:lnTo>
                <a:lnTo>
                  <a:pt x="794023" y="1840260"/>
                </a:lnTo>
                <a:lnTo>
                  <a:pt x="1229268" y="1687271"/>
                </a:lnTo>
                <a:lnTo>
                  <a:pt x="1452772" y="1608709"/>
                </a:lnTo>
                <a:lnTo>
                  <a:pt x="1535116" y="1579765"/>
                </a:lnTo>
                <a:lnTo>
                  <a:pt x="1579937" y="1558715"/>
                </a:lnTo>
                <a:lnTo>
                  <a:pt x="1627336" y="1502796"/>
                </a:lnTo>
                <a:lnTo>
                  <a:pt x="1724370" y="1014809"/>
                </a:lnTo>
                <a:lnTo>
                  <a:pt x="1768558" y="782600"/>
                </a:lnTo>
                <a:lnTo>
                  <a:pt x="1784838" y="697049"/>
                </a:lnTo>
                <a:lnTo>
                  <a:pt x="1787163" y="684827"/>
                </a:lnTo>
                <a:lnTo>
                  <a:pt x="1789596" y="647819"/>
                </a:lnTo>
                <a:lnTo>
                  <a:pt x="1765554" y="579278"/>
                </a:lnTo>
                <a:lnTo>
                  <a:pt x="1390479" y="253085"/>
                </a:lnTo>
                <a:lnTo>
                  <a:pt x="1210710" y="99595"/>
                </a:lnTo>
                <a:lnTo>
                  <a:pt x="1144480" y="43047"/>
                </a:lnTo>
                <a:lnTo>
                  <a:pt x="1135018" y="34968"/>
                </a:lnTo>
                <a:lnTo>
                  <a:pt x="1103997" y="13930"/>
                </a:lnTo>
                <a:lnTo>
                  <a:pt x="1068867" y="2202"/>
                </a:lnTo>
                <a:lnTo>
                  <a:pt x="1031952" y="0"/>
                </a:lnTo>
                <a:lnTo>
                  <a:pt x="995572" y="7536"/>
                </a:lnTo>
                <a:close/>
              </a:path>
            </a:pathLst>
          </a:custGeom>
          <a:ln w="63499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3111" y="5420804"/>
            <a:ext cx="4002404" cy="1259205"/>
            <a:chOff x="-3111" y="5420804"/>
            <a:chExt cx="4002404" cy="125920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524" y="5422391"/>
              <a:ext cx="617220" cy="12557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1524" y="5422391"/>
              <a:ext cx="617220" cy="1256030"/>
            </a:xfrm>
            <a:custGeom>
              <a:avLst/>
              <a:gdLst/>
              <a:ahLst/>
              <a:cxnLst/>
              <a:rect l="l" t="t" r="r" b="b"/>
              <a:pathLst>
                <a:path w="617220" h="1256029">
                  <a:moveTo>
                    <a:pt x="0" y="0"/>
                  </a:moveTo>
                  <a:lnTo>
                    <a:pt x="575780" y="0"/>
                  </a:lnTo>
                  <a:lnTo>
                    <a:pt x="591909" y="4502"/>
                  </a:lnTo>
                  <a:lnTo>
                    <a:pt x="605082" y="16779"/>
                  </a:lnTo>
                  <a:lnTo>
                    <a:pt x="613963" y="34986"/>
                  </a:lnTo>
                  <a:lnTo>
                    <a:pt x="617220" y="57277"/>
                  </a:lnTo>
                  <a:lnTo>
                    <a:pt x="617220" y="1198511"/>
                  </a:lnTo>
                  <a:lnTo>
                    <a:pt x="613963" y="1220800"/>
                  </a:lnTo>
                  <a:lnTo>
                    <a:pt x="605082" y="1239002"/>
                  </a:lnTo>
                  <a:lnTo>
                    <a:pt x="591909" y="1251275"/>
                  </a:lnTo>
                  <a:lnTo>
                    <a:pt x="575780" y="1255776"/>
                  </a:lnTo>
                  <a:lnTo>
                    <a:pt x="0" y="12557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291" y="5469635"/>
              <a:ext cx="184785" cy="266700"/>
            </a:xfrm>
            <a:custGeom>
              <a:avLst/>
              <a:gdLst/>
              <a:ahLst/>
              <a:cxnLst/>
              <a:rect l="l" t="t" r="r" b="b"/>
              <a:pathLst>
                <a:path w="184784" h="266700">
                  <a:moveTo>
                    <a:pt x="184403" y="0"/>
                  </a:moveTo>
                  <a:lnTo>
                    <a:pt x="0" y="266700"/>
                  </a:lnTo>
                  <a:lnTo>
                    <a:pt x="184403" y="266700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291" y="5469635"/>
              <a:ext cx="184785" cy="266700"/>
            </a:xfrm>
            <a:custGeom>
              <a:avLst/>
              <a:gdLst/>
              <a:ahLst/>
              <a:cxnLst/>
              <a:rect l="l" t="t" r="r" b="b"/>
              <a:pathLst>
                <a:path w="184784" h="266700">
                  <a:moveTo>
                    <a:pt x="184403" y="0"/>
                  </a:moveTo>
                  <a:lnTo>
                    <a:pt x="0" y="266700"/>
                  </a:lnTo>
                  <a:lnTo>
                    <a:pt x="184403" y="266700"/>
                  </a:lnTo>
                  <a:lnTo>
                    <a:pt x="184403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16" y="6393116"/>
              <a:ext cx="205866" cy="2485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239" y="5722619"/>
              <a:ext cx="3598164" cy="6553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96239" y="5722619"/>
              <a:ext cx="3598545" cy="655320"/>
            </a:xfrm>
            <a:custGeom>
              <a:avLst/>
              <a:gdLst/>
              <a:ahLst/>
              <a:cxnLst/>
              <a:rect l="l" t="t" r="r" b="b"/>
              <a:pathLst>
                <a:path w="3598545" h="655320">
                  <a:moveTo>
                    <a:pt x="0" y="66090"/>
                  </a:moveTo>
                  <a:lnTo>
                    <a:pt x="5193" y="40365"/>
                  </a:lnTo>
                  <a:lnTo>
                    <a:pt x="19357" y="19357"/>
                  </a:lnTo>
                  <a:lnTo>
                    <a:pt x="40365" y="5193"/>
                  </a:lnTo>
                  <a:lnTo>
                    <a:pt x="66090" y="0"/>
                  </a:lnTo>
                  <a:lnTo>
                    <a:pt x="3532124" y="0"/>
                  </a:lnTo>
                  <a:lnTo>
                    <a:pt x="3557819" y="5193"/>
                  </a:lnTo>
                  <a:lnTo>
                    <a:pt x="3578812" y="19357"/>
                  </a:lnTo>
                  <a:lnTo>
                    <a:pt x="3592970" y="40365"/>
                  </a:lnTo>
                  <a:lnTo>
                    <a:pt x="3598164" y="66090"/>
                  </a:lnTo>
                  <a:lnTo>
                    <a:pt x="3598164" y="589229"/>
                  </a:lnTo>
                  <a:lnTo>
                    <a:pt x="3592970" y="614954"/>
                  </a:lnTo>
                  <a:lnTo>
                    <a:pt x="3578812" y="635962"/>
                  </a:lnTo>
                  <a:lnTo>
                    <a:pt x="3557819" y="650126"/>
                  </a:lnTo>
                  <a:lnTo>
                    <a:pt x="3532124" y="655319"/>
                  </a:lnTo>
                  <a:lnTo>
                    <a:pt x="66090" y="655319"/>
                  </a:lnTo>
                  <a:lnTo>
                    <a:pt x="40365" y="650126"/>
                  </a:lnTo>
                  <a:lnTo>
                    <a:pt x="19357" y="635962"/>
                  </a:lnTo>
                  <a:lnTo>
                    <a:pt x="5193" y="614954"/>
                  </a:lnTo>
                  <a:lnTo>
                    <a:pt x="0" y="589229"/>
                  </a:lnTo>
                  <a:lnTo>
                    <a:pt x="0" y="6609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66519" y="5812027"/>
            <a:ext cx="1659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1F1F1"/>
                </a:solidFill>
                <a:latin typeface="Corbel"/>
                <a:cs typeface="Corbel"/>
              </a:rPr>
              <a:t>ÁRBOL </a:t>
            </a:r>
            <a:r>
              <a:rPr sz="3200" b="1" spc="-50" dirty="0">
                <a:solidFill>
                  <a:srgbClr val="F1F1F1"/>
                </a:solidFill>
                <a:latin typeface="Corbel"/>
                <a:cs typeface="Corbel"/>
              </a:rPr>
              <a:t>B</a:t>
            </a:r>
            <a:endParaRPr sz="32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81200" y="1470660"/>
            <a:ext cx="8229600" cy="3432175"/>
            <a:chOff x="1981200" y="1470660"/>
            <a:chExt cx="8229600" cy="343217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200" y="1470660"/>
              <a:ext cx="8229600" cy="34320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537192" y="3137916"/>
              <a:ext cx="657225" cy="626745"/>
            </a:xfrm>
            <a:custGeom>
              <a:avLst/>
              <a:gdLst/>
              <a:ahLst/>
              <a:cxnLst/>
              <a:rect l="l" t="t" r="r" b="b"/>
              <a:pathLst>
                <a:path w="657225" h="626745">
                  <a:moveTo>
                    <a:pt x="656844" y="0"/>
                  </a:moveTo>
                  <a:lnTo>
                    <a:pt x="0" y="0"/>
                  </a:lnTo>
                  <a:lnTo>
                    <a:pt x="0" y="626364"/>
                  </a:lnTo>
                  <a:lnTo>
                    <a:pt x="656844" y="626364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37192" y="3137916"/>
              <a:ext cx="657225" cy="626745"/>
            </a:xfrm>
            <a:custGeom>
              <a:avLst/>
              <a:gdLst/>
              <a:ahLst/>
              <a:cxnLst/>
              <a:rect l="l" t="t" r="r" b="b"/>
              <a:pathLst>
                <a:path w="657225" h="626745">
                  <a:moveTo>
                    <a:pt x="0" y="626364"/>
                  </a:moveTo>
                  <a:lnTo>
                    <a:pt x="656844" y="626364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6263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3182" y="2809494"/>
              <a:ext cx="3874135" cy="1837055"/>
            </a:xfrm>
            <a:custGeom>
              <a:avLst/>
              <a:gdLst/>
              <a:ahLst/>
              <a:cxnLst/>
              <a:rect l="l" t="t" r="r" b="b"/>
              <a:pathLst>
                <a:path w="3874134" h="1837054">
                  <a:moveTo>
                    <a:pt x="0" y="1313687"/>
                  </a:moveTo>
                  <a:lnTo>
                    <a:pt x="0" y="1836546"/>
                  </a:lnTo>
                </a:path>
                <a:path w="3874134" h="1837054">
                  <a:moveTo>
                    <a:pt x="1973579" y="1313687"/>
                  </a:moveTo>
                  <a:lnTo>
                    <a:pt x="1973579" y="1836546"/>
                  </a:lnTo>
                </a:path>
                <a:path w="3874134" h="1837054">
                  <a:moveTo>
                    <a:pt x="3874008" y="1313687"/>
                  </a:moveTo>
                  <a:lnTo>
                    <a:pt x="3874008" y="1836546"/>
                  </a:lnTo>
                </a:path>
                <a:path w="3874134" h="1837054">
                  <a:moveTo>
                    <a:pt x="3617975" y="0"/>
                  </a:moveTo>
                  <a:lnTo>
                    <a:pt x="3617975" y="52285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8825" y="100520"/>
            <a:ext cx="4065270" cy="1164590"/>
            <a:chOff x="8128825" y="100520"/>
            <a:chExt cx="4065270" cy="1164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496" y="102107"/>
              <a:ext cx="603503" cy="1161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88496" y="102107"/>
              <a:ext cx="603885" cy="1161415"/>
            </a:xfrm>
            <a:custGeom>
              <a:avLst/>
              <a:gdLst/>
              <a:ahLst/>
              <a:cxnLst/>
              <a:rect l="l" t="t" r="r" b="b"/>
              <a:pathLst>
                <a:path w="603884" h="1161415">
                  <a:moveTo>
                    <a:pt x="603503" y="1161288"/>
                  </a:moveTo>
                  <a:lnTo>
                    <a:pt x="40512" y="1161288"/>
                  </a:lnTo>
                  <a:lnTo>
                    <a:pt x="24753" y="1157120"/>
                  </a:lnTo>
                  <a:lnTo>
                    <a:pt x="11874" y="1145762"/>
                  </a:lnTo>
                  <a:lnTo>
                    <a:pt x="3186" y="1128926"/>
                  </a:lnTo>
                  <a:lnTo>
                    <a:pt x="0" y="1108329"/>
                  </a:lnTo>
                  <a:lnTo>
                    <a:pt x="0" y="52959"/>
                  </a:lnTo>
                  <a:lnTo>
                    <a:pt x="3186" y="32361"/>
                  </a:lnTo>
                  <a:lnTo>
                    <a:pt x="11874" y="15525"/>
                  </a:lnTo>
                  <a:lnTo>
                    <a:pt x="24753" y="4167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1288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6908" y="972248"/>
              <a:ext cx="183006" cy="2500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908" y="135572"/>
              <a:ext cx="199771" cy="2287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3588" y="330707"/>
              <a:ext cx="3651504" cy="655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33588" y="330707"/>
              <a:ext cx="3651885" cy="655320"/>
            </a:xfrm>
            <a:custGeom>
              <a:avLst/>
              <a:gdLst/>
              <a:ahLst/>
              <a:cxnLst/>
              <a:rect l="l" t="t" r="r" b="b"/>
              <a:pathLst>
                <a:path w="3651884" h="655319">
                  <a:moveTo>
                    <a:pt x="0" y="66040"/>
                  </a:moveTo>
                  <a:lnTo>
                    <a:pt x="5193" y="40344"/>
                  </a:lnTo>
                  <a:lnTo>
                    <a:pt x="19351" y="19351"/>
                  </a:lnTo>
                  <a:lnTo>
                    <a:pt x="40344" y="5193"/>
                  </a:lnTo>
                  <a:lnTo>
                    <a:pt x="66039" y="0"/>
                  </a:lnTo>
                  <a:lnTo>
                    <a:pt x="3585463" y="0"/>
                  </a:lnTo>
                  <a:lnTo>
                    <a:pt x="3611159" y="5193"/>
                  </a:lnTo>
                  <a:lnTo>
                    <a:pt x="3632152" y="19351"/>
                  </a:lnTo>
                  <a:lnTo>
                    <a:pt x="3646310" y="40344"/>
                  </a:lnTo>
                  <a:lnTo>
                    <a:pt x="3651504" y="66040"/>
                  </a:lnTo>
                  <a:lnTo>
                    <a:pt x="3651504" y="589280"/>
                  </a:lnTo>
                  <a:lnTo>
                    <a:pt x="3646310" y="614975"/>
                  </a:lnTo>
                  <a:lnTo>
                    <a:pt x="3632152" y="635968"/>
                  </a:lnTo>
                  <a:lnTo>
                    <a:pt x="3611159" y="650126"/>
                  </a:lnTo>
                  <a:lnTo>
                    <a:pt x="3585463" y="655320"/>
                  </a:lnTo>
                  <a:lnTo>
                    <a:pt x="66039" y="655320"/>
                  </a:lnTo>
                  <a:lnTo>
                    <a:pt x="40344" y="650126"/>
                  </a:lnTo>
                  <a:lnTo>
                    <a:pt x="19351" y="635968"/>
                  </a:lnTo>
                  <a:lnTo>
                    <a:pt x="5193" y="614975"/>
                  </a:lnTo>
                  <a:lnTo>
                    <a:pt x="0" y="589280"/>
                  </a:lnTo>
                  <a:lnTo>
                    <a:pt x="0" y="6604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69" rIns="0" bIns="0" rtlCol="0">
            <a:spAutoFit/>
          </a:bodyPr>
          <a:lstStyle/>
          <a:p>
            <a:pPr marL="8079105">
              <a:lnSpc>
                <a:spcPct val="100000"/>
              </a:lnSpc>
              <a:spcBef>
                <a:spcPts val="95"/>
              </a:spcBef>
            </a:pPr>
            <a:r>
              <a:rPr dirty="0"/>
              <a:t>ÁRBOL</a:t>
            </a:r>
            <a:r>
              <a:rPr spc="-130" dirty="0"/>
              <a:t> </a:t>
            </a:r>
            <a:r>
              <a:rPr spc="-50" dirty="0"/>
              <a:t>B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91895" y="1420367"/>
            <a:ext cx="4980940" cy="1290955"/>
            <a:chOff x="691895" y="1420367"/>
            <a:chExt cx="4980940" cy="12909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895" y="1420367"/>
              <a:ext cx="4980432" cy="12908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98719" y="1798319"/>
              <a:ext cx="657225" cy="626745"/>
            </a:xfrm>
            <a:custGeom>
              <a:avLst/>
              <a:gdLst/>
              <a:ahLst/>
              <a:cxnLst/>
              <a:rect l="l" t="t" r="r" b="b"/>
              <a:pathLst>
                <a:path w="657225" h="626744">
                  <a:moveTo>
                    <a:pt x="656844" y="0"/>
                  </a:moveTo>
                  <a:lnTo>
                    <a:pt x="0" y="0"/>
                  </a:lnTo>
                  <a:lnTo>
                    <a:pt x="0" y="626363"/>
                  </a:lnTo>
                  <a:lnTo>
                    <a:pt x="656844" y="626363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8719" y="1798319"/>
              <a:ext cx="657225" cy="626745"/>
            </a:xfrm>
            <a:custGeom>
              <a:avLst/>
              <a:gdLst/>
              <a:ahLst/>
              <a:cxnLst/>
              <a:rect l="l" t="t" r="r" b="b"/>
              <a:pathLst>
                <a:path w="657225" h="626744">
                  <a:moveTo>
                    <a:pt x="0" y="626363"/>
                  </a:moveTo>
                  <a:lnTo>
                    <a:pt x="656844" y="626363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19671" y="2244851"/>
            <a:ext cx="3484245" cy="3169920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Estructura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endParaRPr sz="20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2000" spc="-50" dirty="0">
                <a:solidFill>
                  <a:srgbClr val="FFC000"/>
                </a:solidFill>
                <a:latin typeface="Cambria"/>
                <a:cs typeface="Cambria"/>
              </a:rPr>
              <a:t>{</a:t>
            </a:r>
            <a:endParaRPr sz="2000">
              <a:latin typeface="Cambria"/>
              <a:cs typeface="Cambria"/>
            </a:endParaRPr>
          </a:p>
          <a:p>
            <a:pPr marL="739775" marR="253365">
              <a:lnSpc>
                <a:spcPct val="100000"/>
              </a:lnSpc>
            </a:pP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Grado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r>
              <a:rPr sz="2000" spc="1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Entero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Claves </a:t>
            </a:r>
            <a:r>
              <a:rPr sz="2000" spc="114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r>
              <a:rPr sz="2000" spc="1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Entero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[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"/>
                <a:cs typeface="Cambria"/>
              </a:rPr>
              <a:t>] 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NumClaves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r>
              <a:rPr sz="2000" spc="1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Entero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659130" marR="509270">
              <a:lnSpc>
                <a:spcPct val="100000"/>
              </a:lnSpc>
            </a:pP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r>
              <a:rPr sz="2000" spc="1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[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"/>
                <a:cs typeface="Cambria"/>
              </a:rPr>
              <a:t>]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NumHijos</a:t>
            </a:r>
            <a:r>
              <a:rPr sz="20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  <a:r>
              <a:rPr sz="2000" spc="21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Entero</a:t>
            </a:r>
            <a:endParaRPr sz="20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2000" spc="-50" dirty="0">
                <a:solidFill>
                  <a:srgbClr val="FFC000"/>
                </a:solidFill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7732" y="641604"/>
            <a:ext cx="7336790" cy="4401820"/>
          </a:xfrm>
          <a:custGeom>
            <a:avLst/>
            <a:gdLst/>
            <a:ahLst/>
            <a:cxnLst/>
            <a:rect l="l" t="t" r="r" b="b"/>
            <a:pathLst>
              <a:path w="7336790" h="4401820">
                <a:moveTo>
                  <a:pt x="7336535" y="0"/>
                </a:moveTo>
                <a:lnTo>
                  <a:pt x="0" y="0"/>
                </a:lnTo>
                <a:lnTo>
                  <a:pt x="0" y="4401312"/>
                </a:lnTo>
                <a:lnTo>
                  <a:pt x="7336535" y="4401312"/>
                </a:lnTo>
                <a:lnTo>
                  <a:pt x="7336535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7647" y="663067"/>
            <a:ext cx="8439785" cy="556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4820" indent="-46355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1734820" algn="l"/>
              </a:tabLst>
            </a:pPr>
            <a:r>
              <a:rPr sz="2800" b="1" spc="225" dirty="0">
                <a:solidFill>
                  <a:srgbClr val="FFC000"/>
                </a:solidFill>
                <a:latin typeface="Cambria"/>
                <a:cs typeface="Cambria"/>
              </a:rPr>
              <a:t>BÚSQUEDA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Wingdings"/>
              <a:buChar char=""/>
            </a:pPr>
            <a:endParaRPr sz="2800">
              <a:latin typeface="Cambria"/>
              <a:cs typeface="Cambria"/>
            </a:endParaRPr>
          </a:p>
          <a:p>
            <a:pPr marL="2071370" marR="5080" lvl="1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071370" algn="l"/>
              </a:tabLst>
            </a:pPr>
            <a:r>
              <a:rPr sz="2800" spc="23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800" spc="5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proceso</a:t>
            </a:r>
            <a:r>
              <a:rPr sz="2800" spc="5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800" spc="5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Cambria"/>
                <a:cs typeface="Cambria"/>
              </a:rPr>
              <a:t>búsqueda</a:t>
            </a:r>
            <a:r>
              <a:rPr sz="2800" spc="5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Cambria"/>
                <a:cs typeface="Cambria"/>
              </a:rPr>
              <a:t>consiste</a:t>
            </a:r>
            <a:r>
              <a:rPr sz="2800" spc="5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recorrer</a:t>
            </a:r>
            <a:r>
              <a:rPr sz="2800" spc="6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8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2800" spc="6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90" dirty="0">
                <a:solidFill>
                  <a:srgbClr val="FFFFFF"/>
                </a:solidFill>
                <a:latin typeface="Cambria"/>
                <a:cs typeface="Cambria"/>
              </a:rPr>
              <a:t>páginas</a:t>
            </a:r>
            <a:r>
              <a:rPr sz="2800" spc="6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60" dirty="0">
                <a:solidFill>
                  <a:srgbClr val="FFFFFF"/>
                </a:solidFill>
                <a:latin typeface="Cambria"/>
                <a:cs typeface="Cambria"/>
              </a:rPr>
              <a:t>comenzando 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2800" spc="22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5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2800" spc="22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raíz</a:t>
            </a:r>
            <a:r>
              <a:rPr sz="2800" spc="22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spc="22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55" dirty="0">
                <a:solidFill>
                  <a:srgbClr val="FFFFFF"/>
                </a:solidFill>
                <a:latin typeface="Cambria"/>
                <a:cs typeface="Cambria"/>
              </a:rPr>
              <a:t>ir</a:t>
            </a:r>
            <a:r>
              <a:rPr sz="2800" spc="23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Cambria"/>
                <a:cs typeface="Cambria"/>
              </a:rPr>
              <a:t>descendiendo</a:t>
            </a:r>
            <a:r>
              <a:rPr sz="2800" spc="22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25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22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la </a:t>
            </a:r>
            <a:r>
              <a:rPr sz="2800" spc="210" dirty="0">
                <a:solidFill>
                  <a:srgbClr val="FFFFFF"/>
                </a:solidFill>
                <a:latin typeface="Cambria"/>
                <a:cs typeface="Cambria"/>
              </a:rPr>
              <a:t>rama</a:t>
            </a:r>
            <a:r>
              <a:rPr sz="2800" spc="3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correspondiente</a:t>
            </a:r>
            <a:r>
              <a:rPr sz="2800" spc="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Cambria"/>
                <a:cs typeface="Cambria"/>
              </a:rPr>
              <a:t>según</a:t>
            </a:r>
            <a:r>
              <a:rPr sz="2800" spc="3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800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valor </a:t>
            </a:r>
            <a:r>
              <a:rPr sz="2800" spc="25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Cambria"/>
                <a:cs typeface="Cambria"/>
              </a:rPr>
              <a:t>buscar.</a:t>
            </a:r>
            <a:endParaRPr sz="2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Wingdings"/>
              <a:buChar char=""/>
            </a:pPr>
            <a:endParaRPr sz="2800">
              <a:latin typeface="Cambria"/>
              <a:cs typeface="Cambria"/>
            </a:endParaRPr>
          </a:p>
          <a:p>
            <a:pPr marL="2071370" marR="6985" lvl="1" indent="-342900" algn="just">
              <a:lnSpc>
                <a:spcPct val="100000"/>
              </a:lnSpc>
              <a:buFont typeface="Wingdings"/>
              <a:buChar char=""/>
              <a:tabLst>
                <a:tab pos="2071370" algn="l"/>
              </a:tabLst>
            </a:pPr>
            <a:r>
              <a:rPr sz="2800" spc="23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  tiempo</a:t>
            </a:r>
            <a:r>
              <a:rPr sz="2800" spc="114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50" dirty="0">
                <a:solidFill>
                  <a:srgbClr val="FFFFFF"/>
                </a:solidFill>
                <a:latin typeface="Cambria"/>
                <a:cs typeface="Cambria"/>
              </a:rPr>
              <a:t>ejecución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40" dirty="0">
                <a:solidFill>
                  <a:srgbClr val="FFFFFF"/>
                </a:solidFill>
                <a:latin typeface="Cambria"/>
                <a:cs typeface="Cambria"/>
              </a:rPr>
              <a:t>depende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spc="100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2800" spc="15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28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Cambria"/>
                <a:cs typeface="Cambria"/>
              </a:rPr>
              <a:t>altura</a:t>
            </a:r>
            <a:r>
              <a:rPr sz="2800" spc="3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28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4000" b="1" dirty="0">
                <a:solidFill>
                  <a:srgbClr val="F1F1F1"/>
                </a:solidFill>
                <a:latin typeface="Corbel"/>
                <a:cs typeface="Corbel"/>
              </a:rPr>
              <a:t>ÁRBOL</a:t>
            </a:r>
            <a:r>
              <a:rPr sz="4000" b="1" spc="-13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4000" b="1" spc="-50" dirty="0">
                <a:solidFill>
                  <a:srgbClr val="F1F1F1"/>
                </a:solidFill>
                <a:latin typeface="Corbel"/>
                <a:cs typeface="Corbel"/>
              </a:rPr>
              <a:t>B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876</Words>
  <Application>Microsoft Office PowerPoint</Application>
  <PresentationFormat>Panorámica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Cambria</vt:lpstr>
      <vt:lpstr>Corbel</vt:lpstr>
      <vt:lpstr>Times New Roman</vt:lpstr>
      <vt:lpstr>Trebuchet MS</vt:lpstr>
      <vt:lpstr>Wingdings</vt:lpstr>
      <vt:lpstr>Office Theme</vt:lpstr>
      <vt:lpstr>Presentación de PowerPoint</vt:lpstr>
      <vt:lpstr>ÁRBOL B</vt:lpstr>
      <vt:lpstr>ÁRBOL B</vt:lpstr>
      <vt:lpstr>ÁRBOL B</vt:lpstr>
      <vt:lpstr>PROPIEDADES ÁRBOL B</vt:lpstr>
      <vt:lpstr>OPERACIONES ÁRBOLES B</vt:lpstr>
      <vt:lpstr>Presentación de PowerPoint</vt:lpstr>
      <vt:lpstr>ÁRBOL B</vt:lpstr>
      <vt:lpstr>Presentación de PowerPoint</vt:lpstr>
      <vt:lpstr>ÁRBOL B</vt:lpstr>
      <vt:lpstr>ÁRBOL B</vt:lpstr>
      <vt:lpstr>Presentación de PowerPoint</vt:lpstr>
      <vt:lpstr>ÁRBOL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cp:lastModifiedBy>Daniel Monterroso</cp:lastModifiedBy>
  <cp:revision>1</cp:revision>
  <dcterms:created xsi:type="dcterms:W3CDTF">2024-06-20T15:13:28Z</dcterms:created>
  <dcterms:modified xsi:type="dcterms:W3CDTF">2024-06-20T15:45:04Z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2024-06-20T00:00:00Z</vt:filetime>
  </property>
  <property fmtid="{D5CDD505-2E9C-101B-9397-08002B2CF9AE}" pid="5" name="Producer">
    <vt:lpwstr>Microsoft® PowerPoint® para Microsoft 365</vt:lpwstr>
  </property>
</Properties>
</file>