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4236" y="0"/>
            <a:ext cx="306705" cy="6858000"/>
          </a:xfrm>
          <a:custGeom>
            <a:avLst/>
            <a:gdLst/>
            <a:ahLst/>
            <a:cxnLst/>
            <a:rect l="l" t="t" r="r" b="b"/>
            <a:pathLst>
              <a:path w="306704" h="6858000">
                <a:moveTo>
                  <a:pt x="0" y="6858000"/>
                </a:moveTo>
                <a:lnTo>
                  <a:pt x="306324" y="6858000"/>
                </a:lnTo>
                <a:lnTo>
                  <a:pt x="3063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60" y="0"/>
            <a:ext cx="9144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6310" y="1946148"/>
            <a:ext cx="1825625" cy="1614170"/>
          </a:xfrm>
          <a:custGeom>
            <a:avLst/>
            <a:gdLst/>
            <a:ahLst/>
            <a:cxnLst/>
            <a:rect l="l" t="t" r="r" b="b"/>
            <a:pathLst>
              <a:path w="1825625" h="1614170">
                <a:moveTo>
                  <a:pt x="1299797" y="0"/>
                </a:moveTo>
                <a:lnTo>
                  <a:pt x="852180" y="0"/>
                </a:lnTo>
                <a:lnTo>
                  <a:pt x="622323" y="0"/>
                </a:lnTo>
                <a:lnTo>
                  <a:pt x="537639" y="0"/>
                </a:lnTo>
                <a:lnTo>
                  <a:pt x="525541" y="0"/>
                </a:lnTo>
                <a:lnTo>
                  <a:pt x="489091" y="4843"/>
                </a:lnTo>
                <a:lnTo>
                  <a:pt x="455931" y="18748"/>
                </a:lnTo>
                <a:lnTo>
                  <a:pt x="427474" y="40772"/>
                </a:lnTo>
                <a:lnTo>
                  <a:pt x="405133" y="69976"/>
                </a:lnTo>
                <a:lnTo>
                  <a:pt x="181791" y="456543"/>
                </a:lnTo>
                <a:lnTo>
                  <a:pt x="67102" y="655050"/>
                </a:lnTo>
                <a:lnTo>
                  <a:pt x="24848" y="728184"/>
                </a:lnTo>
                <a:lnTo>
                  <a:pt x="18811" y="738631"/>
                </a:lnTo>
                <a:lnTo>
                  <a:pt x="4702" y="771699"/>
                </a:lnTo>
                <a:lnTo>
                  <a:pt x="0" y="806957"/>
                </a:lnTo>
                <a:lnTo>
                  <a:pt x="4702" y="842216"/>
                </a:lnTo>
                <a:lnTo>
                  <a:pt x="18811" y="875284"/>
                </a:lnTo>
                <a:lnTo>
                  <a:pt x="242153" y="1261850"/>
                </a:lnTo>
                <a:lnTo>
                  <a:pt x="356843" y="1460357"/>
                </a:lnTo>
                <a:lnTo>
                  <a:pt x="399096" y="1533491"/>
                </a:lnTo>
                <a:lnTo>
                  <a:pt x="427474" y="1573143"/>
                </a:lnTo>
                <a:lnTo>
                  <a:pt x="489091" y="1609072"/>
                </a:lnTo>
                <a:lnTo>
                  <a:pt x="525541" y="1613915"/>
                </a:lnTo>
                <a:lnTo>
                  <a:pt x="973158" y="1613915"/>
                </a:lnTo>
                <a:lnTo>
                  <a:pt x="1203015" y="1613915"/>
                </a:lnTo>
                <a:lnTo>
                  <a:pt x="1287699" y="1613915"/>
                </a:lnTo>
                <a:lnTo>
                  <a:pt x="1299797" y="1613915"/>
                </a:lnTo>
                <a:lnTo>
                  <a:pt x="1335532" y="1609072"/>
                </a:lnTo>
                <a:lnTo>
                  <a:pt x="1368599" y="1595167"/>
                </a:lnTo>
                <a:lnTo>
                  <a:pt x="1396952" y="1573143"/>
                </a:lnTo>
                <a:lnTo>
                  <a:pt x="1418542" y="1543939"/>
                </a:lnTo>
                <a:lnTo>
                  <a:pt x="1642846" y="1157372"/>
                </a:lnTo>
                <a:lnTo>
                  <a:pt x="1758029" y="958865"/>
                </a:lnTo>
                <a:lnTo>
                  <a:pt x="1800465" y="885731"/>
                </a:lnTo>
                <a:lnTo>
                  <a:pt x="1806527" y="875284"/>
                </a:lnTo>
                <a:lnTo>
                  <a:pt x="1820671" y="842216"/>
                </a:lnTo>
                <a:lnTo>
                  <a:pt x="1825386" y="806958"/>
                </a:lnTo>
                <a:lnTo>
                  <a:pt x="1820671" y="771699"/>
                </a:lnTo>
                <a:lnTo>
                  <a:pt x="1806527" y="738631"/>
                </a:lnTo>
                <a:lnTo>
                  <a:pt x="1582223" y="352065"/>
                </a:lnTo>
                <a:lnTo>
                  <a:pt x="1467040" y="153558"/>
                </a:lnTo>
                <a:lnTo>
                  <a:pt x="1424604" y="80424"/>
                </a:lnTo>
                <a:lnTo>
                  <a:pt x="1418542" y="69976"/>
                </a:lnTo>
                <a:lnTo>
                  <a:pt x="1396952" y="40772"/>
                </a:lnTo>
                <a:lnTo>
                  <a:pt x="1368599" y="18748"/>
                </a:lnTo>
                <a:lnTo>
                  <a:pt x="1335532" y="4843"/>
                </a:lnTo>
                <a:lnTo>
                  <a:pt x="1299797" y="0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15155"/>
            <a:ext cx="1481328" cy="22006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3915155"/>
            <a:ext cx="1481455" cy="2200910"/>
          </a:xfrm>
          <a:custGeom>
            <a:avLst/>
            <a:gdLst/>
            <a:ahLst/>
            <a:cxnLst/>
            <a:rect l="l" t="t" r="r" b="b"/>
            <a:pathLst>
              <a:path w="1481455" h="2200910">
                <a:moveTo>
                  <a:pt x="0" y="0"/>
                </a:moveTo>
                <a:lnTo>
                  <a:pt x="1381887" y="0"/>
                </a:lnTo>
                <a:lnTo>
                  <a:pt x="1420570" y="7889"/>
                </a:lnTo>
                <a:lnTo>
                  <a:pt x="1452181" y="29400"/>
                </a:lnTo>
                <a:lnTo>
                  <a:pt x="1473505" y="61293"/>
                </a:lnTo>
                <a:lnTo>
                  <a:pt x="1481328" y="100330"/>
                </a:lnTo>
                <a:lnTo>
                  <a:pt x="1481328" y="2100300"/>
                </a:lnTo>
                <a:lnTo>
                  <a:pt x="1473505" y="2139362"/>
                </a:lnTo>
                <a:lnTo>
                  <a:pt x="1452181" y="2171261"/>
                </a:lnTo>
                <a:lnTo>
                  <a:pt x="1420570" y="2192769"/>
                </a:lnTo>
                <a:lnTo>
                  <a:pt x="1381887" y="2200656"/>
                </a:lnTo>
                <a:lnTo>
                  <a:pt x="0" y="220065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927" y="3115055"/>
            <a:ext cx="4460748" cy="25146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47927" y="3115055"/>
            <a:ext cx="4460875" cy="2514600"/>
          </a:xfrm>
          <a:custGeom>
            <a:avLst/>
            <a:gdLst/>
            <a:ahLst/>
            <a:cxnLst/>
            <a:rect l="l" t="t" r="r" b="b"/>
            <a:pathLst>
              <a:path w="4460875" h="2514600">
                <a:moveTo>
                  <a:pt x="0" y="53848"/>
                </a:moveTo>
                <a:lnTo>
                  <a:pt x="4226" y="32896"/>
                </a:lnTo>
                <a:lnTo>
                  <a:pt x="15752" y="15779"/>
                </a:lnTo>
                <a:lnTo>
                  <a:pt x="32848" y="4234"/>
                </a:lnTo>
                <a:lnTo>
                  <a:pt x="53784" y="0"/>
                </a:lnTo>
                <a:lnTo>
                  <a:pt x="4406900" y="0"/>
                </a:lnTo>
                <a:lnTo>
                  <a:pt x="4427851" y="4234"/>
                </a:lnTo>
                <a:lnTo>
                  <a:pt x="4444968" y="15779"/>
                </a:lnTo>
                <a:lnTo>
                  <a:pt x="4456513" y="32896"/>
                </a:lnTo>
                <a:lnTo>
                  <a:pt x="4460748" y="53848"/>
                </a:lnTo>
                <a:lnTo>
                  <a:pt x="4460748" y="2460752"/>
                </a:lnTo>
                <a:lnTo>
                  <a:pt x="4456513" y="2481724"/>
                </a:lnTo>
                <a:lnTo>
                  <a:pt x="4444968" y="2498839"/>
                </a:lnTo>
                <a:lnTo>
                  <a:pt x="4427851" y="2510372"/>
                </a:lnTo>
                <a:lnTo>
                  <a:pt x="4406900" y="2514600"/>
                </a:lnTo>
                <a:lnTo>
                  <a:pt x="53784" y="2514600"/>
                </a:lnTo>
                <a:lnTo>
                  <a:pt x="32848" y="2510372"/>
                </a:lnTo>
                <a:lnTo>
                  <a:pt x="15752" y="2498839"/>
                </a:lnTo>
                <a:lnTo>
                  <a:pt x="4226" y="2481724"/>
                </a:lnTo>
                <a:lnTo>
                  <a:pt x="0" y="2460752"/>
                </a:lnTo>
                <a:lnTo>
                  <a:pt x="0" y="53848"/>
                </a:lnTo>
                <a:close/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4236" y="0"/>
            <a:ext cx="306705" cy="6858000"/>
          </a:xfrm>
          <a:custGeom>
            <a:avLst/>
            <a:gdLst/>
            <a:ahLst/>
            <a:cxnLst/>
            <a:rect l="l" t="t" r="r" b="b"/>
            <a:pathLst>
              <a:path w="306704" h="6858000">
                <a:moveTo>
                  <a:pt x="0" y="6858000"/>
                </a:moveTo>
                <a:lnTo>
                  <a:pt x="306324" y="6858000"/>
                </a:lnTo>
                <a:lnTo>
                  <a:pt x="3063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60" y="0"/>
            <a:ext cx="91440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153078" y="4608576"/>
            <a:ext cx="1825625" cy="1612900"/>
          </a:xfrm>
          <a:custGeom>
            <a:avLst/>
            <a:gdLst/>
            <a:ahLst/>
            <a:cxnLst/>
            <a:rect l="l" t="t" r="r" b="b"/>
            <a:pathLst>
              <a:path w="1825625" h="1612900">
                <a:moveTo>
                  <a:pt x="1299781" y="0"/>
                </a:moveTo>
                <a:lnTo>
                  <a:pt x="852201" y="0"/>
                </a:lnTo>
                <a:lnTo>
                  <a:pt x="622363" y="0"/>
                </a:lnTo>
                <a:lnTo>
                  <a:pt x="537686" y="0"/>
                </a:lnTo>
                <a:lnTo>
                  <a:pt x="525589" y="0"/>
                </a:lnTo>
                <a:lnTo>
                  <a:pt x="489076" y="4843"/>
                </a:lnTo>
                <a:lnTo>
                  <a:pt x="455898" y="18748"/>
                </a:lnTo>
                <a:lnTo>
                  <a:pt x="427434" y="40772"/>
                </a:lnTo>
                <a:lnTo>
                  <a:pt x="405066" y="69976"/>
                </a:lnTo>
                <a:lnTo>
                  <a:pt x="181790" y="456102"/>
                </a:lnTo>
                <a:lnTo>
                  <a:pt x="67135" y="654383"/>
                </a:lnTo>
                <a:lnTo>
                  <a:pt x="24893" y="727434"/>
                </a:lnTo>
                <a:lnTo>
                  <a:pt x="18859" y="737870"/>
                </a:lnTo>
                <a:lnTo>
                  <a:pt x="4714" y="770937"/>
                </a:lnTo>
                <a:lnTo>
                  <a:pt x="0" y="806196"/>
                </a:lnTo>
                <a:lnTo>
                  <a:pt x="4714" y="841454"/>
                </a:lnTo>
                <a:lnTo>
                  <a:pt x="18859" y="874522"/>
                </a:lnTo>
                <a:lnTo>
                  <a:pt x="242135" y="1260654"/>
                </a:lnTo>
                <a:lnTo>
                  <a:pt x="356790" y="1458939"/>
                </a:lnTo>
                <a:lnTo>
                  <a:pt x="399032" y="1531991"/>
                </a:lnTo>
                <a:lnTo>
                  <a:pt x="405066" y="1542427"/>
                </a:lnTo>
                <a:lnTo>
                  <a:pt x="427434" y="1571629"/>
                </a:lnTo>
                <a:lnTo>
                  <a:pt x="455898" y="1593649"/>
                </a:lnTo>
                <a:lnTo>
                  <a:pt x="489076" y="1607550"/>
                </a:lnTo>
                <a:lnTo>
                  <a:pt x="525589" y="1612392"/>
                </a:lnTo>
                <a:lnTo>
                  <a:pt x="973169" y="1612392"/>
                </a:lnTo>
                <a:lnTo>
                  <a:pt x="1203007" y="1612392"/>
                </a:lnTo>
                <a:lnTo>
                  <a:pt x="1287684" y="1612392"/>
                </a:lnTo>
                <a:lnTo>
                  <a:pt x="1299781" y="1612392"/>
                </a:lnTo>
                <a:lnTo>
                  <a:pt x="1335516" y="1607550"/>
                </a:lnTo>
                <a:lnTo>
                  <a:pt x="1368583" y="1593649"/>
                </a:lnTo>
                <a:lnTo>
                  <a:pt x="1396936" y="1571629"/>
                </a:lnTo>
                <a:lnTo>
                  <a:pt x="1418526" y="1542427"/>
                </a:lnTo>
                <a:lnTo>
                  <a:pt x="1642830" y="1156294"/>
                </a:lnTo>
                <a:lnTo>
                  <a:pt x="1758013" y="958010"/>
                </a:lnTo>
                <a:lnTo>
                  <a:pt x="1800449" y="884958"/>
                </a:lnTo>
                <a:lnTo>
                  <a:pt x="1806511" y="874522"/>
                </a:lnTo>
                <a:lnTo>
                  <a:pt x="1820656" y="841454"/>
                </a:lnTo>
                <a:lnTo>
                  <a:pt x="1825371" y="806196"/>
                </a:lnTo>
                <a:lnTo>
                  <a:pt x="1820656" y="770937"/>
                </a:lnTo>
                <a:lnTo>
                  <a:pt x="1806511" y="737870"/>
                </a:lnTo>
                <a:lnTo>
                  <a:pt x="1582207" y="351744"/>
                </a:lnTo>
                <a:lnTo>
                  <a:pt x="1467024" y="153463"/>
                </a:lnTo>
                <a:lnTo>
                  <a:pt x="1424588" y="80412"/>
                </a:lnTo>
                <a:lnTo>
                  <a:pt x="1418526" y="69976"/>
                </a:lnTo>
                <a:lnTo>
                  <a:pt x="1396936" y="40772"/>
                </a:lnTo>
                <a:lnTo>
                  <a:pt x="1368583" y="18748"/>
                </a:lnTo>
                <a:lnTo>
                  <a:pt x="1335516" y="4843"/>
                </a:lnTo>
                <a:lnTo>
                  <a:pt x="1299781" y="0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44528" y="6249923"/>
            <a:ext cx="230504" cy="460375"/>
          </a:xfrm>
          <a:custGeom>
            <a:avLst/>
            <a:gdLst/>
            <a:ahLst/>
            <a:cxnLst/>
            <a:rect l="l" t="t" r="r" b="b"/>
            <a:pathLst>
              <a:path w="230504" h="460375">
                <a:moveTo>
                  <a:pt x="222503" y="0"/>
                </a:moveTo>
                <a:lnTo>
                  <a:pt x="7620" y="0"/>
                </a:lnTo>
                <a:lnTo>
                  <a:pt x="0" y="7594"/>
                </a:lnTo>
                <a:lnTo>
                  <a:pt x="0" y="16954"/>
                </a:lnTo>
                <a:lnTo>
                  <a:pt x="0" y="452653"/>
                </a:lnTo>
                <a:lnTo>
                  <a:pt x="7620" y="460247"/>
                </a:lnTo>
                <a:lnTo>
                  <a:pt x="222503" y="460247"/>
                </a:lnTo>
                <a:lnTo>
                  <a:pt x="230124" y="452653"/>
                </a:lnTo>
                <a:lnTo>
                  <a:pt x="230124" y="7594"/>
                </a:lnTo>
                <a:lnTo>
                  <a:pt x="222503" y="0"/>
                </a:lnTo>
                <a:close/>
              </a:path>
            </a:pathLst>
          </a:custGeom>
          <a:solidFill>
            <a:srgbClr val="24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362960" y="0"/>
                </a:moveTo>
                <a:lnTo>
                  <a:pt x="324451" y="13431"/>
                </a:lnTo>
                <a:lnTo>
                  <a:pt x="19288" y="359991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148193" y="853449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1006967" y="631504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877173" y="137868"/>
                </a:lnTo>
                <a:lnTo>
                  <a:pt x="854741" y="103678"/>
                </a:lnTo>
                <a:lnTo>
                  <a:pt x="818118" y="85671"/>
                </a:lnTo>
                <a:lnTo>
                  <a:pt x="383905" y="1254"/>
                </a:lnTo>
                <a:lnTo>
                  <a:pt x="362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818118" y="85671"/>
                </a:moveTo>
                <a:lnTo>
                  <a:pt x="567088" y="36867"/>
                </a:lnTo>
                <a:lnTo>
                  <a:pt x="438181" y="11806"/>
                </a:lnTo>
                <a:lnTo>
                  <a:pt x="390689" y="2573"/>
                </a:lnTo>
                <a:lnTo>
                  <a:pt x="383905" y="1254"/>
                </a:lnTo>
                <a:lnTo>
                  <a:pt x="362960" y="0"/>
                </a:lnTo>
                <a:lnTo>
                  <a:pt x="342836" y="4181"/>
                </a:lnTo>
                <a:lnTo>
                  <a:pt x="324451" y="13431"/>
                </a:lnTo>
                <a:lnTo>
                  <a:pt x="308721" y="27378"/>
                </a:lnTo>
                <a:lnTo>
                  <a:pt x="141392" y="219670"/>
                </a:lnTo>
                <a:lnTo>
                  <a:pt x="55467" y="318414"/>
                </a:lnTo>
                <a:lnTo>
                  <a:pt x="23810" y="354794"/>
                </a:lnTo>
                <a:lnTo>
                  <a:pt x="19288" y="359991"/>
                </a:lnTo>
                <a:lnTo>
                  <a:pt x="7731" y="376994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87489" y="677595"/>
                </a:lnTo>
                <a:lnTo>
                  <a:pt x="130206" y="801344"/>
                </a:lnTo>
                <a:lnTo>
                  <a:pt x="145944" y="846936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459166" y="954628"/>
                </a:lnTo>
                <a:lnTo>
                  <a:pt x="588073" y="979689"/>
                </a:lnTo>
                <a:lnTo>
                  <a:pt x="635565" y="988922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884433" y="771745"/>
                </a:lnTo>
                <a:lnTo>
                  <a:pt x="970661" y="673057"/>
                </a:lnTo>
                <a:lnTo>
                  <a:pt x="1002428" y="636698"/>
                </a:lnTo>
                <a:lnTo>
                  <a:pt x="1006967" y="631504"/>
                </a:lnTo>
                <a:lnTo>
                  <a:pt x="1018524" y="614502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938252" y="313797"/>
                </a:lnTo>
                <a:lnTo>
                  <a:pt x="895270" y="189995"/>
                </a:lnTo>
                <a:lnTo>
                  <a:pt x="879435" y="144384"/>
                </a:lnTo>
                <a:lnTo>
                  <a:pt x="854741" y="103678"/>
                </a:lnTo>
                <a:lnTo>
                  <a:pt x="837686" y="92278"/>
                </a:lnTo>
                <a:lnTo>
                  <a:pt x="818118" y="85671"/>
                </a:lnTo>
                <a:close/>
              </a:path>
            </a:pathLst>
          </a:custGeom>
          <a:ln w="635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7180" y="6277355"/>
            <a:ext cx="464820" cy="40081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727180" y="6277355"/>
            <a:ext cx="464820" cy="401320"/>
          </a:xfrm>
          <a:custGeom>
            <a:avLst/>
            <a:gdLst/>
            <a:ahLst/>
            <a:cxnLst/>
            <a:rect l="l" t="t" r="r" b="b"/>
            <a:pathLst>
              <a:path w="464820" h="401320">
                <a:moveTo>
                  <a:pt x="0" y="38176"/>
                </a:moveTo>
                <a:lnTo>
                  <a:pt x="3008" y="23317"/>
                </a:lnTo>
                <a:lnTo>
                  <a:pt x="11207" y="11182"/>
                </a:lnTo>
                <a:lnTo>
                  <a:pt x="23360" y="3000"/>
                </a:lnTo>
                <a:lnTo>
                  <a:pt x="38226" y="0"/>
                </a:lnTo>
                <a:lnTo>
                  <a:pt x="426593" y="0"/>
                </a:lnTo>
                <a:lnTo>
                  <a:pt x="441459" y="3000"/>
                </a:lnTo>
                <a:lnTo>
                  <a:pt x="453612" y="11182"/>
                </a:lnTo>
                <a:lnTo>
                  <a:pt x="461811" y="23317"/>
                </a:lnTo>
                <a:lnTo>
                  <a:pt x="464820" y="38176"/>
                </a:lnTo>
                <a:lnTo>
                  <a:pt x="464820" y="362635"/>
                </a:lnTo>
                <a:lnTo>
                  <a:pt x="461811" y="377494"/>
                </a:lnTo>
                <a:lnTo>
                  <a:pt x="453612" y="389629"/>
                </a:lnTo>
                <a:lnTo>
                  <a:pt x="441459" y="397811"/>
                </a:lnTo>
                <a:lnTo>
                  <a:pt x="426593" y="400812"/>
                </a:lnTo>
                <a:lnTo>
                  <a:pt x="38226" y="400812"/>
                </a:lnTo>
                <a:lnTo>
                  <a:pt x="23360" y="397811"/>
                </a:lnTo>
                <a:lnTo>
                  <a:pt x="11207" y="389629"/>
                </a:lnTo>
                <a:lnTo>
                  <a:pt x="3008" y="377494"/>
                </a:lnTo>
                <a:lnTo>
                  <a:pt x="0" y="362635"/>
                </a:lnTo>
                <a:lnTo>
                  <a:pt x="0" y="38176"/>
                </a:lnTo>
                <a:close/>
              </a:path>
            </a:pathLst>
          </a:custGeom>
          <a:ln w="6350">
            <a:solidFill>
              <a:srgbClr val="24C5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4236" y="0"/>
            <a:ext cx="306705" cy="6858000"/>
          </a:xfrm>
          <a:custGeom>
            <a:avLst/>
            <a:gdLst/>
            <a:ahLst/>
            <a:cxnLst/>
            <a:rect l="l" t="t" r="r" b="b"/>
            <a:pathLst>
              <a:path w="306704" h="6858000">
                <a:moveTo>
                  <a:pt x="0" y="6858000"/>
                </a:moveTo>
                <a:lnTo>
                  <a:pt x="306324" y="6858000"/>
                </a:lnTo>
                <a:lnTo>
                  <a:pt x="3063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60" y="0"/>
            <a:ext cx="91440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153078" y="4608576"/>
            <a:ext cx="1825625" cy="1612900"/>
          </a:xfrm>
          <a:custGeom>
            <a:avLst/>
            <a:gdLst/>
            <a:ahLst/>
            <a:cxnLst/>
            <a:rect l="l" t="t" r="r" b="b"/>
            <a:pathLst>
              <a:path w="1825625" h="1612900">
                <a:moveTo>
                  <a:pt x="1299781" y="0"/>
                </a:moveTo>
                <a:lnTo>
                  <a:pt x="852201" y="0"/>
                </a:lnTo>
                <a:lnTo>
                  <a:pt x="622363" y="0"/>
                </a:lnTo>
                <a:lnTo>
                  <a:pt x="537686" y="0"/>
                </a:lnTo>
                <a:lnTo>
                  <a:pt x="525589" y="0"/>
                </a:lnTo>
                <a:lnTo>
                  <a:pt x="489076" y="4843"/>
                </a:lnTo>
                <a:lnTo>
                  <a:pt x="455898" y="18748"/>
                </a:lnTo>
                <a:lnTo>
                  <a:pt x="427434" y="40772"/>
                </a:lnTo>
                <a:lnTo>
                  <a:pt x="405066" y="69976"/>
                </a:lnTo>
                <a:lnTo>
                  <a:pt x="181790" y="456102"/>
                </a:lnTo>
                <a:lnTo>
                  <a:pt x="67135" y="654383"/>
                </a:lnTo>
                <a:lnTo>
                  <a:pt x="24893" y="727434"/>
                </a:lnTo>
                <a:lnTo>
                  <a:pt x="18859" y="737870"/>
                </a:lnTo>
                <a:lnTo>
                  <a:pt x="4714" y="770937"/>
                </a:lnTo>
                <a:lnTo>
                  <a:pt x="0" y="806196"/>
                </a:lnTo>
                <a:lnTo>
                  <a:pt x="4714" y="841454"/>
                </a:lnTo>
                <a:lnTo>
                  <a:pt x="18859" y="874522"/>
                </a:lnTo>
                <a:lnTo>
                  <a:pt x="242135" y="1260654"/>
                </a:lnTo>
                <a:lnTo>
                  <a:pt x="356790" y="1458939"/>
                </a:lnTo>
                <a:lnTo>
                  <a:pt x="399032" y="1531991"/>
                </a:lnTo>
                <a:lnTo>
                  <a:pt x="405066" y="1542427"/>
                </a:lnTo>
                <a:lnTo>
                  <a:pt x="427434" y="1571629"/>
                </a:lnTo>
                <a:lnTo>
                  <a:pt x="455898" y="1593649"/>
                </a:lnTo>
                <a:lnTo>
                  <a:pt x="489076" y="1607550"/>
                </a:lnTo>
                <a:lnTo>
                  <a:pt x="525589" y="1612392"/>
                </a:lnTo>
                <a:lnTo>
                  <a:pt x="973169" y="1612392"/>
                </a:lnTo>
                <a:lnTo>
                  <a:pt x="1203007" y="1612392"/>
                </a:lnTo>
                <a:lnTo>
                  <a:pt x="1287684" y="1612392"/>
                </a:lnTo>
                <a:lnTo>
                  <a:pt x="1299781" y="1612392"/>
                </a:lnTo>
                <a:lnTo>
                  <a:pt x="1335516" y="1607550"/>
                </a:lnTo>
                <a:lnTo>
                  <a:pt x="1368583" y="1593649"/>
                </a:lnTo>
                <a:lnTo>
                  <a:pt x="1396936" y="1571629"/>
                </a:lnTo>
                <a:lnTo>
                  <a:pt x="1418526" y="1542427"/>
                </a:lnTo>
                <a:lnTo>
                  <a:pt x="1642830" y="1156294"/>
                </a:lnTo>
                <a:lnTo>
                  <a:pt x="1758013" y="958010"/>
                </a:lnTo>
                <a:lnTo>
                  <a:pt x="1800449" y="884958"/>
                </a:lnTo>
                <a:lnTo>
                  <a:pt x="1806511" y="874522"/>
                </a:lnTo>
                <a:lnTo>
                  <a:pt x="1820656" y="841454"/>
                </a:lnTo>
                <a:lnTo>
                  <a:pt x="1825371" y="806196"/>
                </a:lnTo>
                <a:lnTo>
                  <a:pt x="1820656" y="770937"/>
                </a:lnTo>
                <a:lnTo>
                  <a:pt x="1806511" y="737870"/>
                </a:lnTo>
                <a:lnTo>
                  <a:pt x="1582207" y="351744"/>
                </a:lnTo>
                <a:lnTo>
                  <a:pt x="1467024" y="153463"/>
                </a:lnTo>
                <a:lnTo>
                  <a:pt x="1424588" y="80412"/>
                </a:lnTo>
                <a:lnTo>
                  <a:pt x="1418526" y="69976"/>
                </a:lnTo>
                <a:lnTo>
                  <a:pt x="1396936" y="40772"/>
                </a:lnTo>
                <a:lnTo>
                  <a:pt x="1368583" y="18748"/>
                </a:lnTo>
                <a:lnTo>
                  <a:pt x="1335516" y="4843"/>
                </a:lnTo>
                <a:lnTo>
                  <a:pt x="1299781" y="0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70436" y="355091"/>
            <a:ext cx="230504" cy="460375"/>
          </a:xfrm>
          <a:custGeom>
            <a:avLst/>
            <a:gdLst/>
            <a:ahLst/>
            <a:cxnLst/>
            <a:rect l="l" t="t" r="r" b="b"/>
            <a:pathLst>
              <a:path w="230504" h="460375">
                <a:moveTo>
                  <a:pt x="222504" y="0"/>
                </a:moveTo>
                <a:lnTo>
                  <a:pt x="7620" y="0"/>
                </a:lnTo>
                <a:lnTo>
                  <a:pt x="0" y="7619"/>
                </a:lnTo>
                <a:lnTo>
                  <a:pt x="0" y="16890"/>
                </a:lnTo>
                <a:lnTo>
                  <a:pt x="0" y="452627"/>
                </a:lnTo>
                <a:lnTo>
                  <a:pt x="7620" y="460247"/>
                </a:lnTo>
                <a:lnTo>
                  <a:pt x="222504" y="460247"/>
                </a:lnTo>
                <a:lnTo>
                  <a:pt x="230124" y="452627"/>
                </a:lnTo>
                <a:lnTo>
                  <a:pt x="230124" y="7619"/>
                </a:lnTo>
                <a:lnTo>
                  <a:pt x="222504" y="0"/>
                </a:lnTo>
                <a:close/>
              </a:path>
            </a:pathLst>
          </a:custGeom>
          <a:solidFill>
            <a:srgbClr val="24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362960" y="0"/>
                </a:moveTo>
                <a:lnTo>
                  <a:pt x="324451" y="13431"/>
                </a:lnTo>
                <a:lnTo>
                  <a:pt x="19288" y="359991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148193" y="853449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1006967" y="631504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877173" y="137868"/>
                </a:lnTo>
                <a:lnTo>
                  <a:pt x="854741" y="103678"/>
                </a:lnTo>
                <a:lnTo>
                  <a:pt x="818118" y="85671"/>
                </a:lnTo>
                <a:lnTo>
                  <a:pt x="383905" y="1254"/>
                </a:lnTo>
                <a:lnTo>
                  <a:pt x="362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818118" y="85671"/>
                </a:moveTo>
                <a:lnTo>
                  <a:pt x="567088" y="36867"/>
                </a:lnTo>
                <a:lnTo>
                  <a:pt x="438181" y="11806"/>
                </a:lnTo>
                <a:lnTo>
                  <a:pt x="390689" y="2573"/>
                </a:lnTo>
                <a:lnTo>
                  <a:pt x="383905" y="1254"/>
                </a:lnTo>
                <a:lnTo>
                  <a:pt x="362960" y="0"/>
                </a:lnTo>
                <a:lnTo>
                  <a:pt x="342836" y="4181"/>
                </a:lnTo>
                <a:lnTo>
                  <a:pt x="324451" y="13431"/>
                </a:lnTo>
                <a:lnTo>
                  <a:pt x="308721" y="27378"/>
                </a:lnTo>
                <a:lnTo>
                  <a:pt x="141392" y="219670"/>
                </a:lnTo>
                <a:lnTo>
                  <a:pt x="55467" y="318414"/>
                </a:lnTo>
                <a:lnTo>
                  <a:pt x="23810" y="354794"/>
                </a:lnTo>
                <a:lnTo>
                  <a:pt x="19288" y="359991"/>
                </a:lnTo>
                <a:lnTo>
                  <a:pt x="7731" y="376994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87489" y="677595"/>
                </a:lnTo>
                <a:lnTo>
                  <a:pt x="130206" y="801344"/>
                </a:lnTo>
                <a:lnTo>
                  <a:pt x="145944" y="846936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459166" y="954628"/>
                </a:lnTo>
                <a:lnTo>
                  <a:pt x="588073" y="979689"/>
                </a:lnTo>
                <a:lnTo>
                  <a:pt x="635565" y="988922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884433" y="771745"/>
                </a:lnTo>
                <a:lnTo>
                  <a:pt x="970661" y="673057"/>
                </a:lnTo>
                <a:lnTo>
                  <a:pt x="1002428" y="636698"/>
                </a:lnTo>
                <a:lnTo>
                  <a:pt x="1006967" y="631504"/>
                </a:lnTo>
                <a:lnTo>
                  <a:pt x="1018524" y="614502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938252" y="313797"/>
                </a:lnTo>
                <a:lnTo>
                  <a:pt x="895270" y="189995"/>
                </a:lnTo>
                <a:lnTo>
                  <a:pt x="879435" y="144384"/>
                </a:lnTo>
                <a:lnTo>
                  <a:pt x="854741" y="103678"/>
                </a:lnTo>
                <a:lnTo>
                  <a:pt x="837686" y="92278"/>
                </a:lnTo>
                <a:lnTo>
                  <a:pt x="818118" y="85671"/>
                </a:lnTo>
                <a:close/>
              </a:path>
            </a:pathLst>
          </a:custGeom>
          <a:ln w="635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7180" y="376427"/>
            <a:ext cx="464820" cy="40081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727180" y="376427"/>
            <a:ext cx="464820" cy="401320"/>
          </a:xfrm>
          <a:custGeom>
            <a:avLst/>
            <a:gdLst/>
            <a:ahLst/>
            <a:cxnLst/>
            <a:rect l="l" t="t" r="r" b="b"/>
            <a:pathLst>
              <a:path w="464820" h="401320">
                <a:moveTo>
                  <a:pt x="0" y="38226"/>
                </a:moveTo>
                <a:lnTo>
                  <a:pt x="3008" y="23360"/>
                </a:lnTo>
                <a:lnTo>
                  <a:pt x="11207" y="11207"/>
                </a:lnTo>
                <a:lnTo>
                  <a:pt x="23360" y="3008"/>
                </a:lnTo>
                <a:lnTo>
                  <a:pt x="38226" y="0"/>
                </a:lnTo>
                <a:lnTo>
                  <a:pt x="426593" y="0"/>
                </a:lnTo>
                <a:lnTo>
                  <a:pt x="441459" y="3008"/>
                </a:lnTo>
                <a:lnTo>
                  <a:pt x="453612" y="11207"/>
                </a:lnTo>
                <a:lnTo>
                  <a:pt x="461811" y="23360"/>
                </a:lnTo>
                <a:lnTo>
                  <a:pt x="464820" y="38226"/>
                </a:lnTo>
                <a:lnTo>
                  <a:pt x="464820" y="362585"/>
                </a:lnTo>
                <a:lnTo>
                  <a:pt x="461811" y="377451"/>
                </a:lnTo>
                <a:lnTo>
                  <a:pt x="453612" y="389604"/>
                </a:lnTo>
                <a:lnTo>
                  <a:pt x="441459" y="397803"/>
                </a:lnTo>
                <a:lnTo>
                  <a:pt x="426593" y="400812"/>
                </a:lnTo>
                <a:lnTo>
                  <a:pt x="38226" y="400812"/>
                </a:lnTo>
                <a:lnTo>
                  <a:pt x="23360" y="397803"/>
                </a:lnTo>
                <a:lnTo>
                  <a:pt x="11207" y="389604"/>
                </a:lnTo>
                <a:lnTo>
                  <a:pt x="3008" y="377451"/>
                </a:lnTo>
                <a:lnTo>
                  <a:pt x="0" y="362585"/>
                </a:lnTo>
                <a:lnTo>
                  <a:pt x="0" y="38226"/>
                </a:lnTo>
                <a:close/>
              </a:path>
            </a:pathLst>
          </a:custGeom>
          <a:ln w="6350">
            <a:solidFill>
              <a:srgbClr val="24C5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2414" y="363092"/>
            <a:ext cx="9816083" cy="681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9698" y="1705482"/>
            <a:ext cx="7739380" cy="365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0" y="4793601"/>
            <a:ext cx="1537335" cy="2096770"/>
            <a:chOff x="-31750" y="4793601"/>
            <a:chExt cx="1537335" cy="2096770"/>
          </a:xfrm>
        </p:grpSpPr>
        <p:sp>
          <p:nvSpPr>
            <p:cNvPr id="3" name="object 3"/>
            <p:cNvSpPr/>
            <p:nvPr/>
          </p:nvSpPr>
          <p:spPr>
            <a:xfrm>
              <a:off x="302777" y="4793601"/>
              <a:ext cx="1202690" cy="1258570"/>
            </a:xfrm>
            <a:custGeom>
              <a:avLst/>
              <a:gdLst/>
              <a:ahLst/>
              <a:cxnLst/>
              <a:rect l="l" t="t" r="r" b="b"/>
              <a:pathLst>
                <a:path w="1202690" h="1258570">
                  <a:moveTo>
                    <a:pt x="686236" y="0"/>
                  </a:moveTo>
                  <a:lnTo>
                    <a:pt x="155654" y="188735"/>
                  </a:lnTo>
                  <a:lnTo>
                    <a:pt x="115231" y="217342"/>
                  </a:lnTo>
                  <a:lnTo>
                    <a:pt x="94859" y="262903"/>
                  </a:lnTo>
                  <a:lnTo>
                    <a:pt x="1311" y="795668"/>
                  </a:lnTo>
                  <a:lnTo>
                    <a:pt x="0" y="820826"/>
                  </a:lnTo>
                  <a:lnTo>
                    <a:pt x="5356" y="845200"/>
                  </a:lnTo>
                  <a:lnTo>
                    <a:pt x="33975" y="885826"/>
                  </a:lnTo>
                  <a:lnTo>
                    <a:pt x="447132" y="1234885"/>
                  </a:lnTo>
                  <a:lnTo>
                    <a:pt x="492010" y="1256872"/>
                  </a:lnTo>
                  <a:lnTo>
                    <a:pt x="516919" y="1258224"/>
                  </a:lnTo>
                  <a:lnTo>
                    <a:pt x="541404" y="1252970"/>
                  </a:lnTo>
                  <a:lnTo>
                    <a:pt x="1046978" y="1069709"/>
                  </a:lnTo>
                  <a:lnTo>
                    <a:pt x="1087967" y="1040863"/>
                  </a:lnTo>
                  <a:lnTo>
                    <a:pt x="1108954" y="995033"/>
                  </a:lnTo>
                  <a:lnTo>
                    <a:pt x="1201410" y="462674"/>
                  </a:lnTo>
                  <a:lnTo>
                    <a:pt x="1202684" y="437530"/>
                  </a:lnTo>
                  <a:lnTo>
                    <a:pt x="1197314" y="413160"/>
                  </a:lnTo>
                  <a:lnTo>
                    <a:pt x="1168644" y="372504"/>
                  </a:lnTo>
                  <a:lnTo>
                    <a:pt x="756631" y="23127"/>
                  </a:lnTo>
                  <a:lnTo>
                    <a:pt x="711212" y="1299"/>
                  </a:lnTo>
                  <a:lnTo>
                    <a:pt x="686236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3431"/>
              <a:ext cx="844550" cy="1995170"/>
            </a:xfrm>
            <a:custGeom>
              <a:avLst/>
              <a:gdLst/>
              <a:ahLst/>
              <a:cxnLst/>
              <a:rect l="l" t="t" r="r" b="b"/>
              <a:pathLst>
                <a:path w="844550" h="1995170">
                  <a:moveTo>
                    <a:pt x="541067" y="1994567"/>
                  </a:moveTo>
                  <a:lnTo>
                    <a:pt x="573422" y="1967295"/>
                  </a:lnTo>
                  <a:lnTo>
                    <a:pt x="600113" y="1928819"/>
                  </a:lnTo>
                  <a:lnTo>
                    <a:pt x="615670" y="1883875"/>
                  </a:lnTo>
                  <a:lnTo>
                    <a:pt x="745098" y="1312947"/>
                  </a:lnTo>
                  <a:lnTo>
                    <a:pt x="811561" y="1019767"/>
                  </a:lnTo>
                  <a:lnTo>
                    <a:pt x="836048" y="911754"/>
                  </a:lnTo>
                  <a:lnTo>
                    <a:pt x="839546" y="896323"/>
                  </a:lnTo>
                  <a:lnTo>
                    <a:pt x="844305" y="849387"/>
                  </a:lnTo>
                  <a:lnTo>
                    <a:pt x="836552" y="803283"/>
                  </a:lnTo>
                  <a:lnTo>
                    <a:pt x="817125" y="760760"/>
                  </a:lnTo>
                  <a:lnTo>
                    <a:pt x="786866" y="724568"/>
                  </a:lnTo>
                  <a:lnTo>
                    <a:pt x="359622" y="324346"/>
                  </a:lnTo>
                  <a:lnTo>
                    <a:pt x="140226" y="118826"/>
                  </a:lnTo>
                  <a:lnTo>
                    <a:pt x="59396" y="43108"/>
                  </a:lnTo>
                  <a:lnTo>
                    <a:pt x="47849" y="32291"/>
                  </a:lnTo>
                  <a:lnTo>
                    <a:pt x="9773" y="378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279701" y="-4762"/>
            <a:ext cx="3851910" cy="3089910"/>
            <a:chOff x="8279701" y="-4762"/>
            <a:chExt cx="3851910" cy="30899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8560" y="416051"/>
              <a:ext cx="790956" cy="2651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38560" y="416051"/>
              <a:ext cx="791210" cy="2651760"/>
            </a:xfrm>
            <a:custGeom>
              <a:avLst/>
              <a:gdLst/>
              <a:ahLst/>
              <a:cxnLst/>
              <a:rect l="l" t="t" r="r" b="b"/>
              <a:pathLst>
                <a:path w="791209" h="2651760">
                  <a:moveTo>
                    <a:pt x="693166" y="2651760"/>
                  </a:moveTo>
                  <a:lnTo>
                    <a:pt x="0" y="2651760"/>
                  </a:lnTo>
                  <a:lnTo>
                    <a:pt x="0" y="2350008"/>
                  </a:lnTo>
                  <a:lnTo>
                    <a:pt x="0" y="301751"/>
                  </a:lnTo>
                  <a:lnTo>
                    <a:pt x="0" y="0"/>
                  </a:lnTo>
                  <a:lnTo>
                    <a:pt x="693166" y="0"/>
                  </a:lnTo>
                  <a:lnTo>
                    <a:pt x="731216" y="8425"/>
                  </a:lnTo>
                  <a:lnTo>
                    <a:pt x="762301" y="31400"/>
                  </a:lnTo>
                  <a:lnTo>
                    <a:pt x="783266" y="65472"/>
                  </a:lnTo>
                  <a:lnTo>
                    <a:pt x="790956" y="107187"/>
                  </a:lnTo>
                  <a:lnTo>
                    <a:pt x="790956" y="408813"/>
                  </a:lnTo>
                  <a:lnTo>
                    <a:pt x="790956" y="2242947"/>
                  </a:lnTo>
                  <a:lnTo>
                    <a:pt x="790956" y="2544572"/>
                  </a:lnTo>
                  <a:lnTo>
                    <a:pt x="783266" y="2586287"/>
                  </a:lnTo>
                  <a:lnTo>
                    <a:pt x="762301" y="2620359"/>
                  </a:lnTo>
                  <a:lnTo>
                    <a:pt x="731216" y="2643334"/>
                  </a:lnTo>
                  <a:lnTo>
                    <a:pt x="693166" y="265176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27892" y="2657855"/>
              <a:ext cx="449580" cy="425450"/>
            </a:xfrm>
            <a:custGeom>
              <a:avLst/>
              <a:gdLst/>
              <a:ahLst/>
              <a:cxnLst/>
              <a:rect l="l" t="t" r="r" b="b"/>
              <a:pathLst>
                <a:path w="449579" h="425450">
                  <a:moveTo>
                    <a:pt x="44957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49579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27892" y="2657855"/>
              <a:ext cx="449580" cy="425450"/>
            </a:xfrm>
            <a:custGeom>
              <a:avLst/>
              <a:gdLst/>
              <a:ahLst/>
              <a:cxnLst/>
              <a:rect l="l" t="t" r="r" b="b"/>
              <a:pathLst>
                <a:path w="449579" h="425450">
                  <a:moveTo>
                    <a:pt x="449579" y="0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449579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4464" y="0"/>
              <a:ext cx="3493007" cy="26258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84464" y="0"/>
              <a:ext cx="3493135" cy="2626360"/>
            </a:xfrm>
            <a:custGeom>
              <a:avLst/>
              <a:gdLst/>
              <a:ahLst/>
              <a:cxnLst/>
              <a:rect l="l" t="t" r="r" b="b"/>
              <a:pathLst>
                <a:path w="3493134" h="2626360">
                  <a:moveTo>
                    <a:pt x="0" y="56133"/>
                  </a:moveTo>
                  <a:lnTo>
                    <a:pt x="4413" y="34290"/>
                  </a:lnTo>
                  <a:lnTo>
                    <a:pt x="16446" y="16446"/>
                  </a:lnTo>
                  <a:lnTo>
                    <a:pt x="34289" y="4413"/>
                  </a:lnTo>
                  <a:lnTo>
                    <a:pt x="56133" y="0"/>
                  </a:lnTo>
                  <a:lnTo>
                    <a:pt x="3436874" y="0"/>
                  </a:lnTo>
                  <a:lnTo>
                    <a:pt x="3458717" y="4413"/>
                  </a:lnTo>
                  <a:lnTo>
                    <a:pt x="3476561" y="16446"/>
                  </a:lnTo>
                  <a:lnTo>
                    <a:pt x="3488594" y="34289"/>
                  </a:lnTo>
                  <a:lnTo>
                    <a:pt x="3493007" y="56133"/>
                  </a:lnTo>
                  <a:lnTo>
                    <a:pt x="3493007" y="2569717"/>
                  </a:lnTo>
                  <a:lnTo>
                    <a:pt x="3488594" y="2591562"/>
                  </a:lnTo>
                  <a:lnTo>
                    <a:pt x="3476561" y="2609405"/>
                  </a:lnTo>
                  <a:lnTo>
                    <a:pt x="3458718" y="2621438"/>
                  </a:lnTo>
                  <a:lnTo>
                    <a:pt x="3436874" y="2625852"/>
                  </a:lnTo>
                  <a:lnTo>
                    <a:pt x="56133" y="2625852"/>
                  </a:lnTo>
                  <a:lnTo>
                    <a:pt x="34289" y="2621438"/>
                  </a:lnTo>
                  <a:lnTo>
                    <a:pt x="16446" y="2609405"/>
                  </a:lnTo>
                  <a:lnTo>
                    <a:pt x="4413" y="2591561"/>
                  </a:lnTo>
                  <a:lnTo>
                    <a:pt x="0" y="2569717"/>
                  </a:lnTo>
                  <a:lnTo>
                    <a:pt x="0" y="56133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45320" y="556082"/>
            <a:ext cx="2012314" cy="132905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260985" marR="5080" indent="-248920">
              <a:lnSpc>
                <a:spcPct val="78200"/>
              </a:lnSpc>
              <a:spcBef>
                <a:spcPts val="1355"/>
              </a:spcBef>
            </a:pPr>
            <a:r>
              <a:rPr sz="4800" b="1" spc="-570" dirty="0">
                <a:solidFill>
                  <a:srgbClr val="F1F1F1"/>
                </a:solidFill>
                <a:latin typeface="Corbel"/>
                <a:cs typeface="Corbel"/>
              </a:rPr>
              <a:t>T</a:t>
            </a:r>
            <a:r>
              <a:rPr sz="4800" b="1" spc="-315" dirty="0">
                <a:solidFill>
                  <a:srgbClr val="F1F1F1"/>
                </a:solidFill>
                <a:latin typeface="Corbel"/>
                <a:cs typeface="Corbel"/>
              </a:rPr>
              <a:t>A</a:t>
            </a:r>
            <a:r>
              <a:rPr sz="4800" b="1" spc="-320" dirty="0">
                <a:solidFill>
                  <a:srgbClr val="F1F1F1"/>
                </a:solidFill>
                <a:latin typeface="Corbel"/>
                <a:cs typeface="Corbel"/>
              </a:rPr>
              <a:t>BL</a:t>
            </a:r>
            <a:r>
              <a:rPr sz="4800" b="1" spc="-315" dirty="0">
                <a:solidFill>
                  <a:srgbClr val="F1F1F1"/>
                </a:solidFill>
                <a:latin typeface="Corbel"/>
                <a:cs typeface="Corbel"/>
              </a:rPr>
              <a:t>A</a:t>
            </a:r>
            <a:r>
              <a:rPr sz="4800" b="1" spc="-15" dirty="0">
                <a:solidFill>
                  <a:srgbClr val="F1F1F1"/>
                </a:solidFill>
                <a:latin typeface="Corbel"/>
                <a:cs typeface="Corbel"/>
              </a:rPr>
              <a:t>S</a:t>
            </a:r>
            <a:r>
              <a:rPr sz="4800" b="1" spc="-31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4800" b="1" spc="-20" dirty="0">
                <a:solidFill>
                  <a:srgbClr val="F1F1F1"/>
                </a:solidFill>
                <a:latin typeface="Corbel"/>
                <a:cs typeface="Corbel"/>
              </a:rPr>
              <a:t>HASH</a:t>
            </a:r>
            <a:endParaRPr sz="4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713336" y="6109715"/>
            <a:ext cx="471170" cy="460375"/>
            <a:chOff x="11713336" y="6109715"/>
            <a:chExt cx="471170" cy="460375"/>
          </a:xfrm>
        </p:grpSpPr>
        <p:sp>
          <p:nvSpPr>
            <p:cNvPr id="14" name="object 14"/>
            <p:cNvSpPr/>
            <p:nvPr/>
          </p:nvSpPr>
          <p:spPr>
            <a:xfrm>
              <a:off x="11856719" y="6109715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8"/>
                  </a:lnTo>
                  <a:lnTo>
                    <a:pt x="222503" y="460248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6511" y="6137147"/>
              <a:ext cx="464820" cy="3992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16511" y="6137147"/>
              <a:ext cx="464820" cy="399415"/>
            </a:xfrm>
            <a:custGeom>
              <a:avLst/>
              <a:gdLst/>
              <a:ahLst/>
              <a:cxnLst/>
              <a:rect l="l" t="t" r="r" b="b"/>
              <a:pathLst>
                <a:path w="464820" h="399415">
                  <a:moveTo>
                    <a:pt x="0" y="38036"/>
                  </a:moveTo>
                  <a:lnTo>
                    <a:pt x="2986" y="23231"/>
                  </a:lnTo>
                  <a:lnTo>
                    <a:pt x="11128" y="11141"/>
                  </a:lnTo>
                  <a:lnTo>
                    <a:pt x="23199" y="2989"/>
                  </a:lnTo>
                  <a:lnTo>
                    <a:pt x="37973" y="0"/>
                  </a:lnTo>
                  <a:lnTo>
                    <a:pt x="426720" y="0"/>
                  </a:lnTo>
                  <a:lnTo>
                    <a:pt x="441567" y="2989"/>
                  </a:lnTo>
                  <a:lnTo>
                    <a:pt x="453675" y="11141"/>
                  </a:lnTo>
                  <a:lnTo>
                    <a:pt x="461831" y="23231"/>
                  </a:lnTo>
                  <a:lnTo>
                    <a:pt x="464820" y="38036"/>
                  </a:lnTo>
                  <a:lnTo>
                    <a:pt x="464820" y="361251"/>
                  </a:lnTo>
                  <a:lnTo>
                    <a:pt x="461831" y="376056"/>
                  </a:lnTo>
                  <a:lnTo>
                    <a:pt x="453675" y="388146"/>
                  </a:lnTo>
                  <a:lnTo>
                    <a:pt x="441567" y="396298"/>
                  </a:lnTo>
                  <a:lnTo>
                    <a:pt x="426720" y="399287"/>
                  </a:lnTo>
                  <a:lnTo>
                    <a:pt x="37973" y="399287"/>
                  </a:lnTo>
                  <a:lnTo>
                    <a:pt x="23199" y="396298"/>
                  </a:lnTo>
                  <a:lnTo>
                    <a:pt x="11128" y="388146"/>
                  </a:lnTo>
                  <a:lnTo>
                    <a:pt x="2986" y="376056"/>
                  </a:lnTo>
                  <a:lnTo>
                    <a:pt x="0" y="361251"/>
                  </a:lnTo>
                  <a:lnTo>
                    <a:pt x="0" y="3803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12854" y="6229603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678" y="5419131"/>
            <a:ext cx="1212850" cy="1247140"/>
          </a:xfrm>
          <a:custGeom>
            <a:avLst/>
            <a:gdLst/>
            <a:ahLst/>
            <a:cxnLst/>
            <a:rect l="l" t="t" r="r" b="b"/>
            <a:pathLst>
              <a:path w="1212850" h="1247140">
                <a:moveTo>
                  <a:pt x="524480" y="1242412"/>
                </a:moveTo>
                <a:lnTo>
                  <a:pt x="819643" y="1146941"/>
                </a:lnTo>
                <a:lnTo>
                  <a:pt x="971214" y="1097916"/>
                </a:lnTo>
                <a:lnTo>
                  <a:pt x="1027055" y="1079854"/>
                </a:lnTo>
                <a:lnTo>
                  <a:pt x="1076943" y="1049968"/>
                </a:lnTo>
                <a:lnTo>
                  <a:pt x="1099422" y="1005061"/>
                </a:lnTo>
                <a:lnTo>
                  <a:pt x="1163592" y="700529"/>
                </a:lnTo>
                <a:lnTo>
                  <a:pt x="1196545" y="544148"/>
                </a:lnTo>
                <a:lnTo>
                  <a:pt x="1208685" y="486534"/>
                </a:lnTo>
                <a:lnTo>
                  <a:pt x="1210420" y="478303"/>
                </a:lnTo>
                <a:lnTo>
                  <a:pt x="1212620" y="453302"/>
                </a:lnTo>
                <a:lnTo>
                  <a:pt x="1208118" y="428854"/>
                </a:lnTo>
                <a:lnTo>
                  <a:pt x="1180956" y="387435"/>
                </a:lnTo>
                <a:lnTo>
                  <a:pt x="950631" y="178182"/>
                </a:lnTo>
                <a:lnTo>
                  <a:pt x="832357" y="70729"/>
                </a:lnTo>
                <a:lnTo>
                  <a:pt x="788782" y="31140"/>
                </a:lnTo>
                <a:lnTo>
                  <a:pt x="782557" y="25485"/>
                </a:lnTo>
                <a:lnTo>
                  <a:pt x="761524" y="10798"/>
                </a:lnTo>
                <a:lnTo>
                  <a:pt x="738027" y="2196"/>
                </a:lnTo>
                <a:lnTo>
                  <a:pt x="713173" y="0"/>
                </a:lnTo>
                <a:lnTo>
                  <a:pt x="688069" y="4530"/>
                </a:lnTo>
                <a:lnTo>
                  <a:pt x="392920" y="100030"/>
                </a:lnTo>
                <a:lnTo>
                  <a:pt x="241357" y="149070"/>
                </a:lnTo>
                <a:lnTo>
                  <a:pt x="185518" y="167138"/>
                </a:lnTo>
                <a:lnTo>
                  <a:pt x="177541" y="169719"/>
                </a:lnTo>
                <a:lnTo>
                  <a:pt x="155031" y="180555"/>
                </a:lnTo>
                <a:lnTo>
                  <a:pt x="136228" y="196852"/>
                </a:lnTo>
                <a:lnTo>
                  <a:pt x="122274" y="217550"/>
                </a:lnTo>
                <a:lnTo>
                  <a:pt x="114308" y="241588"/>
                </a:lnTo>
                <a:lnTo>
                  <a:pt x="49491" y="546326"/>
                </a:lnTo>
                <a:lnTo>
                  <a:pt x="16207" y="702812"/>
                </a:lnTo>
                <a:lnTo>
                  <a:pt x="3944" y="760465"/>
                </a:lnTo>
                <a:lnTo>
                  <a:pt x="2192" y="768702"/>
                </a:lnTo>
                <a:lnTo>
                  <a:pt x="0" y="793696"/>
                </a:lnTo>
                <a:lnTo>
                  <a:pt x="15164" y="840584"/>
                </a:lnTo>
                <a:lnTo>
                  <a:pt x="262573" y="1068631"/>
                </a:lnTo>
                <a:lnTo>
                  <a:pt x="381191" y="1175987"/>
                </a:lnTo>
                <a:lnTo>
                  <a:pt x="424892" y="1215540"/>
                </a:lnTo>
                <a:lnTo>
                  <a:pt x="431135" y="1221190"/>
                </a:lnTo>
                <a:lnTo>
                  <a:pt x="451671" y="1236011"/>
                </a:lnTo>
                <a:lnTo>
                  <a:pt x="475102" y="1244612"/>
                </a:lnTo>
                <a:lnTo>
                  <a:pt x="499886" y="1246807"/>
                </a:lnTo>
                <a:lnTo>
                  <a:pt x="524480" y="1242412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1935" y="2871216"/>
            <a:ext cx="2089403" cy="307848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600705" y="459486"/>
            <a:ext cx="30022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29" dirty="0">
                <a:solidFill>
                  <a:srgbClr val="FFC000"/>
                </a:solidFill>
                <a:latin typeface="Cambria"/>
                <a:cs typeface="Cambria"/>
              </a:rPr>
              <a:t>CARACTERÍSTICAS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0705" y="1158697"/>
            <a:ext cx="44634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4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20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tabla</a:t>
            </a:r>
            <a:r>
              <a:rPr sz="2000" spc="4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Cambria"/>
                <a:cs typeface="Cambria"/>
              </a:rPr>
              <a:t>hash</a:t>
            </a:r>
            <a:r>
              <a:rPr sz="2000" spc="4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20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2000" spc="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ver</a:t>
            </a:r>
            <a:r>
              <a:rPr sz="2000" spc="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como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229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conjunto</a:t>
            </a:r>
            <a:r>
              <a:rPr sz="2000" spc="2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entradas.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9732" y="1160526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C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9732" y="215900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C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00705" y="2157476"/>
            <a:ext cx="44621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89305" algn="l"/>
                <a:tab pos="1414145" algn="l"/>
                <a:tab pos="1839595" algn="l"/>
                <a:tab pos="2615565" algn="l"/>
                <a:tab pos="3845560" algn="l"/>
              </a:tabLst>
            </a:pP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Cada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estas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entradas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tiene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asociada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2000" spc="2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única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19732" y="3881373"/>
            <a:ext cx="3385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030" indent="-60833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SzPct val="90000"/>
              <a:buFont typeface="Wingdings"/>
              <a:buChar char=""/>
              <a:tabLst>
                <a:tab pos="621030" algn="l"/>
                <a:tab pos="1245870" algn="l"/>
                <a:tab pos="2533015" algn="l"/>
                <a:tab pos="3017520" algn="l"/>
              </a:tabLst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entradas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28697" y="4186173"/>
            <a:ext cx="2688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están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compuestas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1921" y="3881373"/>
            <a:ext cx="1592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100"/>
              </a:spcBef>
              <a:tabLst>
                <a:tab pos="965200" algn="l"/>
                <a:tab pos="1146175" algn="l"/>
              </a:tabLst>
            </a:pP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tablas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65" dirty="0">
                <a:solidFill>
                  <a:srgbClr val="FFFFFF"/>
                </a:solidFill>
                <a:latin typeface="Cambria"/>
                <a:cs typeface="Cambria"/>
              </a:rPr>
              <a:t>hash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	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dos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5795" y="4490973"/>
            <a:ext cx="51492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componentes.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ambria"/>
              <a:cs typeface="Cambria"/>
            </a:endParaRPr>
          </a:p>
          <a:p>
            <a:pPr marL="625475" marR="5080" indent="-613410">
              <a:lnSpc>
                <a:spcPct val="100000"/>
              </a:lnSpc>
              <a:buFont typeface="Wingdings"/>
              <a:buChar char=""/>
              <a:tabLst>
                <a:tab pos="625475" algn="l"/>
                <a:tab pos="706120" algn="l"/>
                <a:tab pos="1179830" algn="l"/>
                <a:tab pos="2148205" algn="l"/>
                <a:tab pos="2941955" algn="l"/>
                <a:tab pos="3253104" algn="l"/>
                <a:tab pos="3650615" algn="l"/>
              </a:tabLst>
            </a:pPr>
            <a:r>
              <a:rPr sz="2700" baseline="1543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propia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información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almacena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dicha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entrada.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4005" y="0"/>
            <a:ext cx="471170" cy="6858000"/>
            <a:chOff x="11724005" y="0"/>
            <a:chExt cx="471170" cy="6858000"/>
          </a:xfrm>
        </p:grpSpPr>
        <p:sp>
          <p:nvSpPr>
            <p:cNvPr id="3" name="object 3"/>
            <p:cNvSpPr/>
            <p:nvPr/>
          </p:nvSpPr>
          <p:spPr>
            <a:xfrm>
              <a:off x="11844528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10821" y="63698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587" y="102044"/>
            <a:ext cx="5459730" cy="1329055"/>
            <a:chOff x="-1587" y="102044"/>
            <a:chExt cx="5459730" cy="13290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631"/>
              <a:ext cx="431292" cy="13258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03631"/>
              <a:ext cx="431800" cy="1325880"/>
            </a:xfrm>
            <a:custGeom>
              <a:avLst/>
              <a:gdLst/>
              <a:ahLst/>
              <a:cxnLst/>
              <a:rect l="l" t="t" r="r" b="b"/>
              <a:pathLst>
                <a:path w="431800" h="1325880">
                  <a:moveTo>
                    <a:pt x="0" y="0"/>
                  </a:moveTo>
                  <a:lnTo>
                    <a:pt x="402336" y="0"/>
                  </a:lnTo>
                  <a:lnTo>
                    <a:pt x="413605" y="4748"/>
                  </a:lnTo>
                  <a:lnTo>
                    <a:pt x="422809" y="17700"/>
                  </a:lnTo>
                  <a:lnTo>
                    <a:pt x="429016" y="36915"/>
                  </a:lnTo>
                  <a:lnTo>
                    <a:pt x="431292" y="60451"/>
                  </a:lnTo>
                  <a:lnTo>
                    <a:pt x="431292" y="1265428"/>
                  </a:lnTo>
                  <a:lnTo>
                    <a:pt x="429016" y="1288964"/>
                  </a:lnTo>
                  <a:lnTo>
                    <a:pt x="422809" y="1308179"/>
                  </a:lnTo>
                  <a:lnTo>
                    <a:pt x="413605" y="1321131"/>
                  </a:lnTo>
                  <a:lnTo>
                    <a:pt x="402336" y="1325880"/>
                  </a:lnTo>
                  <a:lnTo>
                    <a:pt x="0" y="13258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752" y="152399"/>
              <a:ext cx="129539" cy="281940"/>
            </a:xfrm>
            <a:custGeom>
              <a:avLst/>
              <a:gdLst/>
              <a:ahLst/>
              <a:cxnLst/>
              <a:rect l="l" t="t" r="r" b="b"/>
              <a:pathLst>
                <a:path w="129540" h="281940">
                  <a:moveTo>
                    <a:pt x="129539" y="0"/>
                  </a:moveTo>
                  <a:lnTo>
                    <a:pt x="0" y="281939"/>
                  </a:lnTo>
                  <a:lnTo>
                    <a:pt x="129539" y="281939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752" y="152399"/>
              <a:ext cx="129539" cy="281940"/>
            </a:xfrm>
            <a:custGeom>
              <a:avLst/>
              <a:gdLst/>
              <a:ahLst/>
              <a:cxnLst/>
              <a:rect l="l" t="t" r="r" b="b"/>
              <a:pathLst>
                <a:path w="129540" h="281940">
                  <a:moveTo>
                    <a:pt x="129539" y="0"/>
                  </a:moveTo>
                  <a:lnTo>
                    <a:pt x="0" y="281939"/>
                  </a:lnTo>
                  <a:lnTo>
                    <a:pt x="129539" y="281939"/>
                  </a:lnTo>
                  <a:lnTo>
                    <a:pt x="129539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559" y="1130807"/>
              <a:ext cx="142240" cy="257810"/>
            </a:xfrm>
            <a:custGeom>
              <a:avLst/>
              <a:gdLst/>
              <a:ahLst/>
              <a:cxnLst/>
              <a:rect l="l" t="t" r="r" b="b"/>
              <a:pathLst>
                <a:path w="142240" h="257809">
                  <a:moveTo>
                    <a:pt x="141732" y="0"/>
                  </a:moveTo>
                  <a:lnTo>
                    <a:pt x="0" y="0"/>
                  </a:lnTo>
                  <a:lnTo>
                    <a:pt x="141732" y="257555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59" y="1130807"/>
              <a:ext cx="142240" cy="257810"/>
            </a:xfrm>
            <a:custGeom>
              <a:avLst/>
              <a:gdLst/>
              <a:ahLst/>
              <a:cxnLst/>
              <a:rect l="l" t="t" r="r" b="b"/>
              <a:pathLst>
                <a:path w="142240" h="257809">
                  <a:moveTo>
                    <a:pt x="0" y="0"/>
                  </a:moveTo>
                  <a:lnTo>
                    <a:pt x="141732" y="257555"/>
                  </a:lnTo>
                  <a:lnTo>
                    <a:pt x="14173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127" y="441959"/>
              <a:ext cx="5190744" cy="6888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2127" y="441959"/>
              <a:ext cx="5191125" cy="688975"/>
            </a:xfrm>
            <a:custGeom>
              <a:avLst/>
              <a:gdLst/>
              <a:ahLst/>
              <a:cxnLst/>
              <a:rect l="l" t="t" r="r" b="b"/>
              <a:pathLst>
                <a:path w="5191125" h="688975">
                  <a:moveTo>
                    <a:pt x="0" y="69468"/>
                  </a:moveTo>
                  <a:lnTo>
                    <a:pt x="5459" y="42433"/>
                  </a:lnTo>
                  <a:lnTo>
                    <a:pt x="20348" y="20351"/>
                  </a:lnTo>
                  <a:lnTo>
                    <a:pt x="42433" y="5461"/>
                  </a:lnTo>
                  <a:lnTo>
                    <a:pt x="69481" y="0"/>
                  </a:lnTo>
                  <a:lnTo>
                    <a:pt x="5121275" y="0"/>
                  </a:lnTo>
                  <a:lnTo>
                    <a:pt x="5148310" y="5461"/>
                  </a:lnTo>
                  <a:lnTo>
                    <a:pt x="5170392" y="20351"/>
                  </a:lnTo>
                  <a:lnTo>
                    <a:pt x="5185283" y="42433"/>
                  </a:lnTo>
                  <a:lnTo>
                    <a:pt x="5190744" y="69468"/>
                  </a:lnTo>
                  <a:lnTo>
                    <a:pt x="5190744" y="619378"/>
                  </a:lnTo>
                  <a:lnTo>
                    <a:pt x="5185283" y="646414"/>
                  </a:lnTo>
                  <a:lnTo>
                    <a:pt x="5170392" y="668496"/>
                  </a:lnTo>
                  <a:lnTo>
                    <a:pt x="5148310" y="683387"/>
                  </a:lnTo>
                  <a:lnTo>
                    <a:pt x="5121275" y="688848"/>
                  </a:lnTo>
                  <a:lnTo>
                    <a:pt x="69481" y="688848"/>
                  </a:lnTo>
                  <a:lnTo>
                    <a:pt x="42433" y="683387"/>
                  </a:lnTo>
                  <a:lnTo>
                    <a:pt x="20348" y="668496"/>
                  </a:lnTo>
                  <a:lnTo>
                    <a:pt x="5459" y="646414"/>
                  </a:lnTo>
                  <a:lnTo>
                    <a:pt x="0" y="619378"/>
                  </a:lnTo>
                  <a:lnTo>
                    <a:pt x="0" y="69468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94203" y="161434"/>
            <a:ext cx="11199495" cy="6463030"/>
            <a:chOff x="294203" y="161434"/>
            <a:chExt cx="11199495" cy="6463030"/>
          </a:xfrm>
        </p:grpSpPr>
        <p:sp>
          <p:nvSpPr>
            <p:cNvPr id="17" name="object 17"/>
            <p:cNvSpPr/>
            <p:nvPr/>
          </p:nvSpPr>
          <p:spPr>
            <a:xfrm>
              <a:off x="294203" y="5388274"/>
              <a:ext cx="1236980" cy="1236345"/>
            </a:xfrm>
            <a:custGeom>
              <a:avLst/>
              <a:gdLst/>
              <a:ahLst/>
              <a:cxnLst/>
              <a:rect l="l" t="t" r="r" b="b"/>
              <a:pathLst>
                <a:path w="1236980" h="1236345">
                  <a:moveTo>
                    <a:pt x="475588" y="0"/>
                  </a:moveTo>
                  <a:lnTo>
                    <a:pt x="427507" y="12457"/>
                  </a:lnTo>
                  <a:lnTo>
                    <a:pt x="27385" y="408703"/>
                  </a:lnTo>
                  <a:lnTo>
                    <a:pt x="2963" y="451818"/>
                  </a:lnTo>
                  <a:lnTo>
                    <a:pt x="0" y="476678"/>
                  </a:lnTo>
                  <a:lnTo>
                    <a:pt x="3915" y="501782"/>
                  </a:lnTo>
                  <a:lnTo>
                    <a:pt x="145584" y="1023764"/>
                  </a:lnTo>
                  <a:lnTo>
                    <a:pt x="170290" y="1066878"/>
                  </a:lnTo>
                  <a:lnTo>
                    <a:pt x="213465" y="1091493"/>
                  </a:lnTo>
                  <a:lnTo>
                    <a:pt x="735778" y="1231917"/>
                  </a:lnTo>
                  <a:lnTo>
                    <a:pt x="760897" y="1235775"/>
                  </a:lnTo>
                  <a:lnTo>
                    <a:pt x="785750" y="1232752"/>
                  </a:lnTo>
                  <a:lnTo>
                    <a:pt x="828806" y="1208232"/>
                  </a:lnTo>
                  <a:lnTo>
                    <a:pt x="1208587" y="827499"/>
                  </a:lnTo>
                  <a:lnTo>
                    <a:pt x="1233447" y="783982"/>
                  </a:lnTo>
                  <a:lnTo>
                    <a:pt x="1236483" y="759072"/>
                  </a:lnTo>
                  <a:lnTo>
                    <a:pt x="1232971" y="733607"/>
                  </a:lnTo>
                  <a:lnTo>
                    <a:pt x="1090477" y="212438"/>
                  </a:lnTo>
                  <a:lnTo>
                    <a:pt x="1065743" y="169294"/>
                  </a:lnTo>
                  <a:lnTo>
                    <a:pt x="1022532" y="144734"/>
                  </a:lnTo>
                  <a:lnTo>
                    <a:pt x="501057" y="3510"/>
                  </a:lnTo>
                  <a:lnTo>
                    <a:pt x="475588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90903" y="1502671"/>
              <a:ext cx="771525" cy="800100"/>
            </a:xfrm>
            <a:custGeom>
              <a:avLst/>
              <a:gdLst/>
              <a:ahLst/>
              <a:cxnLst/>
              <a:rect l="l" t="t" r="r" b="b"/>
              <a:pathLst>
                <a:path w="771525" h="800100">
                  <a:moveTo>
                    <a:pt x="341205" y="796917"/>
                  </a:moveTo>
                  <a:lnTo>
                    <a:pt x="528724" y="732012"/>
                  </a:lnTo>
                  <a:lnTo>
                    <a:pt x="625018" y="698682"/>
                  </a:lnTo>
                  <a:lnTo>
                    <a:pt x="660495" y="686403"/>
                  </a:lnTo>
                  <a:lnTo>
                    <a:pt x="700603" y="653252"/>
                  </a:lnTo>
                  <a:lnTo>
                    <a:pt x="742846" y="442136"/>
                  </a:lnTo>
                  <a:lnTo>
                    <a:pt x="761924" y="341733"/>
                  </a:lnTo>
                  <a:lnTo>
                    <a:pt x="769957" y="299458"/>
                  </a:lnTo>
                  <a:lnTo>
                    <a:pt x="771038" y="283392"/>
                  </a:lnTo>
                  <a:lnTo>
                    <a:pt x="767845" y="267803"/>
                  </a:lnTo>
                  <a:lnTo>
                    <a:pt x="760724" y="253595"/>
                  </a:lnTo>
                  <a:lnTo>
                    <a:pt x="750018" y="241673"/>
                  </a:lnTo>
                  <a:lnTo>
                    <a:pt x="600017" y="110835"/>
                  </a:lnTo>
                  <a:lnTo>
                    <a:pt x="522989" y="43648"/>
                  </a:lnTo>
                  <a:lnTo>
                    <a:pt x="490557" y="15359"/>
                  </a:lnTo>
                  <a:lnTo>
                    <a:pt x="445801" y="0"/>
                  </a:lnTo>
                  <a:lnTo>
                    <a:pt x="429851" y="3294"/>
                  </a:lnTo>
                  <a:lnTo>
                    <a:pt x="242331" y="68125"/>
                  </a:lnTo>
                  <a:lnTo>
                    <a:pt x="146038" y="101417"/>
                  </a:lnTo>
                  <a:lnTo>
                    <a:pt x="110561" y="113682"/>
                  </a:lnTo>
                  <a:lnTo>
                    <a:pt x="105493" y="115435"/>
                  </a:lnTo>
                  <a:lnTo>
                    <a:pt x="91231" y="122630"/>
                  </a:lnTo>
                  <a:lnTo>
                    <a:pt x="79410" y="133278"/>
                  </a:lnTo>
                  <a:lnTo>
                    <a:pt x="70756" y="146688"/>
                  </a:lnTo>
                  <a:lnTo>
                    <a:pt x="65996" y="162171"/>
                  </a:lnTo>
                  <a:lnTo>
                    <a:pt x="28477" y="357840"/>
                  </a:lnTo>
                  <a:lnTo>
                    <a:pt x="9211" y="458319"/>
                  </a:lnTo>
                  <a:lnTo>
                    <a:pt x="2113" y="495337"/>
                  </a:lnTo>
                  <a:lnTo>
                    <a:pt x="1099" y="500626"/>
                  </a:lnTo>
                  <a:lnTo>
                    <a:pt x="0" y="516691"/>
                  </a:lnTo>
                  <a:lnTo>
                    <a:pt x="3163" y="532280"/>
                  </a:lnTo>
                  <a:lnTo>
                    <a:pt x="10279" y="546488"/>
                  </a:lnTo>
                  <a:lnTo>
                    <a:pt x="21038" y="558411"/>
                  </a:lnTo>
                  <a:lnTo>
                    <a:pt x="171406" y="689101"/>
                  </a:lnTo>
                  <a:lnTo>
                    <a:pt x="248622" y="756213"/>
                  </a:lnTo>
                  <a:lnTo>
                    <a:pt x="277070" y="780938"/>
                  </a:lnTo>
                  <a:lnTo>
                    <a:pt x="281134" y="784471"/>
                  </a:lnTo>
                  <a:lnTo>
                    <a:pt x="294520" y="793720"/>
                  </a:lnTo>
                  <a:lnTo>
                    <a:pt x="309645" y="798933"/>
                  </a:lnTo>
                  <a:lnTo>
                    <a:pt x="325532" y="800026"/>
                  </a:lnTo>
                  <a:lnTo>
                    <a:pt x="341205" y="796917"/>
                  </a:lnTo>
                  <a:close/>
                </a:path>
              </a:pathLst>
            </a:custGeom>
            <a:ln w="63499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6943" y="193184"/>
              <a:ext cx="1265555" cy="1307465"/>
            </a:xfrm>
            <a:custGeom>
              <a:avLst/>
              <a:gdLst/>
              <a:ahLst/>
              <a:cxnLst/>
              <a:rect l="l" t="t" r="r" b="b"/>
              <a:pathLst>
                <a:path w="1265554" h="1307465">
                  <a:moveTo>
                    <a:pt x="1231578" y="390888"/>
                  </a:moveTo>
                  <a:lnTo>
                    <a:pt x="986863" y="178772"/>
                  </a:lnTo>
                  <a:lnTo>
                    <a:pt x="861198" y="69848"/>
                  </a:lnTo>
                  <a:lnTo>
                    <a:pt x="814901" y="29718"/>
                  </a:lnTo>
                  <a:lnTo>
                    <a:pt x="808287" y="23985"/>
                  </a:lnTo>
                  <a:lnTo>
                    <a:pt x="786034" y="9338"/>
                  </a:lnTo>
                  <a:lnTo>
                    <a:pt x="761234" y="1299"/>
                  </a:lnTo>
                  <a:lnTo>
                    <a:pt x="735099" y="0"/>
                  </a:lnTo>
                  <a:lnTo>
                    <a:pt x="708846" y="5570"/>
                  </a:lnTo>
                  <a:lnTo>
                    <a:pt x="401355" y="113647"/>
                  </a:lnTo>
                  <a:lnTo>
                    <a:pt x="243455" y="169146"/>
                  </a:lnTo>
                  <a:lnTo>
                    <a:pt x="185281" y="189593"/>
                  </a:lnTo>
                  <a:lnTo>
                    <a:pt x="133901" y="221454"/>
                  </a:lnTo>
                  <a:lnTo>
                    <a:pt x="111311" y="268206"/>
                  </a:lnTo>
                  <a:lnTo>
                    <a:pt x="48021" y="587958"/>
                  </a:lnTo>
                  <a:lnTo>
                    <a:pt x="15521" y="752155"/>
                  </a:lnTo>
                  <a:lnTo>
                    <a:pt x="3548" y="812649"/>
                  </a:lnTo>
                  <a:lnTo>
                    <a:pt x="1837" y="821291"/>
                  </a:lnTo>
                  <a:lnTo>
                    <a:pt x="4949" y="873694"/>
                  </a:lnTo>
                  <a:lnTo>
                    <a:pt x="33968" y="917049"/>
                  </a:lnTo>
                  <a:lnTo>
                    <a:pt x="278683" y="1129164"/>
                  </a:lnTo>
                  <a:lnTo>
                    <a:pt x="404348" y="1238089"/>
                  </a:lnTo>
                  <a:lnTo>
                    <a:pt x="450645" y="1278219"/>
                  </a:lnTo>
                  <a:lnTo>
                    <a:pt x="457259" y="1283952"/>
                  </a:lnTo>
                  <a:lnTo>
                    <a:pt x="479123" y="1298209"/>
                  </a:lnTo>
                  <a:lnTo>
                    <a:pt x="503868" y="1306193"/>
                  </a:lnTo>
                  <a:lnTo>
                    <a:pt x="529947" y="1307437"/>
                  </a:lnTo>
                  <a:lnTo>
                    <a:pt x="555811" y="1301478"/>
                  </a:lnTo>
                  <a:lnTo>
                    <a:pt x="863816" y="1193915"/>
                  </a:lnTo>
                  <a:lnTo>
                    <a:pt x="1021980" y="1138680"/>
                  </a:lnTo>
                  <a:lnTo>
                    <a:pt x="1080252" y="1118330"/>
                  </a:lnTo>
                  <a:lnTo>
                    <a:pt x="1131645" y="1086483"/>
                  </a:lnTo>
                  <a:lnTo>
                    <a:pt x="1154235" y="1039731"/>
                  </a:lnTo>
                  <a:lnTo>
                    <a:pt x="1217011" y="719538"/>
                  </a:lnTo>
                  <a:lnTo>
                    <a:pt x="1249247" y="555115"/>
                  </a:lnTo>
                  <a:lnTo>
                    <a:pt x="1261123" y="494537"/>
                  </a:lnTo>
                  <a:lnTo>
                    <a:pt x="1262820" y="485884"/>
                  </a:lnTo>
                  <a:lnTo>
                    <a:pt x="1265029" y="459486"/>
                  </a:lnTo>
                  <a:lnTo>
                    <a:pt x="1260105" y="433861"/>
                  </a:lnTo>
                  <a:lnTo>
                    <a:pt x="1248729" y="410499"/>
                  </a:lnTo>
                  <a:lnTo>
                    <a:pt x="1231578" y="390888"/>
                  </a:lnTo>
                  <a:close/>
                </a:path>
              </a:pathLst>
            </a:custGeom>
            <a:ln w="634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7988" y="1847087"/>
              <a:ext cx="8880475" cy="3693160"/>
            </a:xfrm>
            <a:custGeom>
              <a:avLst/>
              <a:gdLst/>
              <a:ahLst/>
              <a:cxnLst/>
              <a:rect l="l" t="t" r="r" b="b"/>
              <a:pathLst>
                <a:path w="8880475" h="3693160">
                  <a:moveTo>
                    <a:pt x="8880348" y="0"/>
                  </a:moveTo>
                  <a:lnTo>
                    <a:pt x="0" y="0"/>
                  </a:lnTo>
                  <a:lnTo>
                    <a:pt x="0" y="3692652"/>
                  </a:lnTo>
                  <a:lnTo>
                    <a:pt x="8880348" y="3692652"/>
                  </a:lnTo>
                  <a:lnTo>
                    <a:pt x="8880348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TABLAS</a:t>
            </a:r>
            <a:r>
              <a:rPr sz="3200" spc="-100" dirty="0"/>
              <a:t> </a:t>
            </a:r>
            <a:r>
              <a:rPr sz="3200" spc="-20" dirty="0"/>
              <a:t>HASH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1506474" y="1869440"/>
            <a:ext cx="872426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6350" indent="-45656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900" algn="l"/>
              </a:tabLst>
            </a:pP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tabla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hash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está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formada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array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entradas,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será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la 	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estructura</a:t>
            </a:r>
            <a:r>
              <a:rPr sz="1800" spc="45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4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almacene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información,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función</a:t>
            </a:r>
            <a:r>
              <a:rPr sz="1800" spc="45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de 	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dispersión.</a:t>
            </a:r>
            <a:r>
              <a:rPr sz="1800" spc="40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41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función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42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dispersión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permite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asociar</a:t>
            </a:r>
            <a:r>
              <a:rPr sz="1800" spc="41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41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elemento 	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almacenado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entrada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con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3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dicha</a:t>
            </a:r>
            <a:r>
              <a:rPr sz="1800" spc="3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entrada.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lo</a:t>
            </a:r>
            <a:r>
              <a:rPr sz="1800" spc="3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tanto, 	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algoritmo</a:t>
            </a:r>
            <a:r>
              <a:rPr sz="18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crítico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para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buen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funcionamiento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estructura.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"/>
            </a:pPr>
            <a:endParaRPr sz="1800">
              <a:latin typeface="Cambria"/>
              <a:cs typeface="Cambria"/>
            </a:endParaRPr>
          </a:p>
          <a:p>
            <a:pPr marL="468630" marR="5080" indent="-456565" algn="just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Cuando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trabaja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con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tablas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hash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frecuente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produzcan 	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colisiones.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colisiones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producen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cuando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para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dos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elementos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de 	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información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distintos,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función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dispersión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les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asigna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misma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clave. 	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Como</a:t>
            </a:r>
            <a:r>
              <a:rPr sz="1800" spc="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8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suponer,</a:t>
            </a:r>
            <a:r>
              <a:rPr sz="18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esta</a:t>
            </a:r>
            <a:r>
              <a:rPr sz="18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solución</a:t>
            </a:r>
            <a:r>
              <a:rPr sz="18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debe</a:t>
            </a:r>
            <a:r>
              <a:rPr sz="18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arreglar</a:t>
            </a:r>
            <a:r>
              <a:rPr sz="18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alguna</a:t>
            </a:r>
            <a:r>
              <a:rPr sz="1800" spc="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forma. 	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Para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ello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tablas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hash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cuentan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con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función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resolución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40" dirty="0">
                <a:solidFill>
                  <a:srgbClr val="FFFFFF"/>
                </a:solidFill>
                <a:latin typeface="Cambria"/>
                <a:cs typeface="Cambria"/>
              </a:rPr>
              <a:t>de 	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colisiones.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1328" y="0"/>
            <a:ext cx="2073910" cy="6858000"/>
            <a:chOff x="10121328" y="0"/>
            <a:chExt cx="2073910" cy="6858000"/>
          </a:xfrm>
        </p:grpSpPr>
        <p:sp>
          <p:nvSpPr>
            <p:cNvPr id="3" name="object 3"/>
            <p:cNvSpPr/>
            <p:nvPr/>
          </p:nvSpPr>
          <p:spPr>
            <a:xfrm>
              <a:off x="10153078" y="4608576"/>
              <a:ext cx="1825625" cy="1612900"/>
            </a:xfrm>
            <a:custGeom>
              <a:avLst/>
              <a:gdLst/>
              <a:ahLst/>
              <a:cxnLst/>
              <a:rect l="l" t="t" r="r" b="b"/>
              <a:pathLst>
                <a:path w="1825625" h="1612900">
                  <a:moveTo>
                    <a:pt x="1299781" y="0"/>
                  </a:moveTo>
                  <a:lnTo>
                    <a:pt x="852201" y="0"/>
                  </a:lnTo>
                  <a:lnTo>
                    <a:pt x="622363" y="0"/>
                  </a:lnTo>
                  <a:lnTo>
                    <a:pt x="537686" y="0"/>
                  </a:lnTo>
                  <a:lnTo>
                    <a:pt x="525589" y="0"/>
                  </a:lnTo>
                  <a:lnTo>
                    <a:pt x="489076" y="4843"/>
                  </a:lnTo>
                  <a:lnTo>
                    <a:pt x="455898" y="18748"/>
                  </a:lnTo>
                  <a:lnTo>
                    <a:pt x="427434" y="40772"/>
                  </a:lnTo>
                  <a:lnTo>
                    <a:pt x="405066" y="69976"/>
                  </a:lnTo>
                  <a:lnTo>
                    <a:pt x="181790" y="456102"/>
                  </a:lnTo>
                  <a:lnTo>
                    <a:pt x="67135" y="654383"/>
                  </a:lnTo>
                  <a:lnTo>
                    <a:pt x="24893" y="727434"/>
                  </a:lnTo>
                  <a:lnTo>
                    <a:pt x="18859" y="737870"/>
                  </a:lnTo>
                  <a:lnTo>
                    <a:pt x="4714" y="770937"/>
                  </a:lnTo>
                  <a:lnTo>
                    <a:pt x="0" y="806196"/>
                  </a:lnTo>
                  <a:lnTo>
                    <a:pt x="4714" y="841454"/>
                  </a:lnTo>
                  <a:lnTo>
                    <a:pt x="18859" y="874522"/>
                  </a:lnTo>
                  <a:lnTo>
                    <a:pt x="242135" y="1260654"/>
                  </a:lnTo>
                  <a:lnTo>
                    <a:pt x="356790" y="1458939"/>
                  </a:lnTo>
                  <a:lnTo>
                    <a:pt x="399032" y="1531991"/>
                  </a:lnTo>
                  <a:lnTo>
                    <a:pt x="405066" y="1542427"/>
                  </a:lnTo>
                  <a:lnTo>
                    <a:pt x="427434" y="1571629"/>
                  </a:lnTo>
                  <a:lnTo>
                    <a:pt x="455898" y="1593649"/>
                  </a:lnTo>
                  <a:lnTo>
                    <a:pt x="489076" y="1607550"/>
                  </a:lnTo>
                  <a:lnTo>
                    <a:pt x="525589" y="1612392"/>
                  </a:lnTo>
                  <a:lnTo>
                    <a:pt x="973169" y="1612392"/>
                  </a:lnTo>
                  <a:lnTo>
                    <a:pt x="1203007" y="1612392"/>
                  </a:lnTo>
                  <a:lnTo>
                    <a:pt x="1287684" y="1612392"/>
                  </a:lnTo>
                  <a:lnTo>
                    <a:pt x="1299781" y="1612392"/>
                  </a:lnTo>
                  <a:lnTo>
                    <a:pt x="1335516" y="1607550"/>
                  </a:lnTo>
                  <a:lnTo>
                    <a:pt x="1368583" y="1593649"/>
                  </a:lnTo>
                  <a:lnTo>
                    <a:pt x="1396936" y="1571629"/>
                  </a:lnTo>
                  <a:lnTo>
                    <a:pt x="1418526" y="1542427"/>
                  </a:lnTo>
                  <a:lnTo>
                    <a:pt x="1642830" y="1156294"/>
                  </a:lnTo>
                  <a:lnTo>
                    <a:pt x="1758013" y="958010"/>
                  </a:lnTo>
                  <a:lnTo>
                    <a:pt x="1800449" y="884958"/>
                  </a:lnTo>
                  <a:lnTo>
                    <a:pt x="1806511" y="874522"/>
                  </a:lnTo>
                  <a:lnTo>
                    <a:pt x="1820656" y="841454"/>
                  </a:lnTo>
                  <a:lnTo>
                    <a:pt x="1825371" y="806196"/>
                  </a:lnTo>
                  <a:lnTo>
                    <a:pt x="1820656" y="770937"/>
                  </a:lnTo>
                  <a:lnTo>
                    <a:pt x="1806511" y="737870"/>
                  </a:lnTo>
                  <a:lnTo>
                    <a:pt x="1582207" y="351744"/>
                  </a:lnTo>
                  <a:lnTo>
                    <a:pt x="1467024" y="153463"/>
                  </a:lnTo>
                  <a:lnTo>
                    <a:pt x="1424588" y="80412"/>
                  </a:lnTo>
                  <a:lnTo>
                    <a:pt x="1418526" y="69976"/>
                  </a:lnTo>
                  <a:lnTo>
                    <a:pt x="1396936" y="40772"/>
                  </a:lnTo>
                  <a:lnTo>
                    <a:pt x="1368583" y="18748"/>
                  </a:lnTo>
                  <a:lnTo>
                    <a:pt x="1335516" y="4843"/>
                  </a:lnTo>
                  <a:lnTo>
                    <a:pt x="1299781" y="0"/>
                  </a:lnTo>
                  <a:close/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44528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75559" y="5729772"/>
              <a:ext cx="1026794" cy="991869"/>
            </a:xfrm>
            <a:custGeom>
              <a:avLst/>
              <a:gdLst/>
              <a:ahLst/>
              <a:cxnLst/>
              <a:rect l="l" t="t" r="r" b="b"/>
              <a:pathLst>
                <a:path w="1026795" h="991870">
                  <a:moveTo>
                    <a:pt x="362960" y="0"/>
                  </a:moveTo>
                  <a:lnTo>
                    <a:pt x="324451" y="13431"/>
                  </a:lnTo>
                  <a:lnTo>
                    <a:pt x="19288" y="359991"/>
                  </a:lnTo>
                  <a:lnTo>
                    <a:pt x="1222" y="396248"/>
                  </a:lnTo>
                  <a:lnTo>
                    <a:pt x="0" y="416528"/>
                  </a:lnTo>
                  <a:lnTo>
                    <a:pt x="4302" y="436610"/>
                  </a:lnTo>
                  <a:lnTo>
                    <a:pt x="148193" y="853449"/>
                  </a:lnTo>
                  <a:lnTo>
                    <a:pt x="171116" y="887719"/>
                  </a:lnTo>
                  <a:lnTo>
                    <a:pt x="208137" y="905824"/>
                  </a:lnTo>
                  <a:lnTo>
                    <a:pt x="642350" y="990241"/>
                  </a:lnTo>
                  <a:lnTo>
                    <a:pt x="662904" y="991418"/>
                  </a:lnTo>
                  <a:lnTo>
                    <a:pt x="682958" y="987223"/>
                  </a:lnTo>
                  <a:lnTo>
                    <a:pt x="716518" y="963927"/>
                  </a:lnTo>
                  <a:lnTo>
                    <a:pt x="1006967" y="631504"/>
                  </a:lnTo>
                  <a:lnTo>
                    <a:pt x="1025032" y="595247"/>
                  </a:lnTo>
                  <a:lnTo>
                    <a:pt x="1026255" y="574967"/>
                  </a:lnTo>
                  <a:lnTo>
                    <a:pt x="1021953" y="554885"/>
                  </a:lnTo>
                  <a:lnTo>
                    <a:pt x="877173" y="137868"/>
                  </a:lnTo>
                  <a:lnTo>
                    <a:pt x="854741" y="103678"/>
                  </a:lnTo>
                  <a:lnTo>
                    <a:pt x="818118" y="85671"/>
                  </a:lnTo>
                  <a:lnTo>
                    <a:pt x="383905" y="1254"/>
                  </a:lnTo>
                  <a:lnTo>
                    <a:pt x="3629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75559" y="5729772"/>
              <a:ext cx="1026794" cy="991869"/>
            </a:xfrm>
            <a:custGeom>
              <a:avLst/>
              <a:gdLst/>
              <a:ahLst/>
              <a:cxnLst/>
              <a:rect l="l" t="t" r="r" b="b"/>
              <a:pathLst>
                <a:path w="1026795" h="991870">
                  <a:moveTo>
                    <a:pt x="818118" y="85671"/>
                  </a:moveTo>
                  <a:lnTo>
                    <a:pt x="567088" y="36867"/>
                  </a:lnTo>
                  <a:lnTo>
                    <a:pt x="438181" y="11806"/>
                  </a:lnTo>
                  <a:lnTo>
                    <a:pt x="390689" y="2573"/>
                  </a:lnTo>
                  <a:lnTo>
                    <a:pt x="383905" y="1254"/>
                  </a:lnTo>
                  <a:lnTo>
                    <a:pt x="362960" y="0"/>
                  </a:lnTo>
                  <a:lnTo>
                    <a:pt x="342836" y="4181"/>
                  </a:lnTo>
                  <a:lnTo>
                    <a:pt x="324451" y="13431"/>
                  </a:lnTo>
                  <a:lnTo>
                    <a:pt x="308721" y="27378"/>
                  </a:lnTo>
                  <a:lnTo>
                    <a:pt x="141392" y="219670"/>
                  </a:lnTo>
                  <a:lnTo>
                    <a:pt x="55467" y="318414"/>
                  </a:lnTo>
                  <a:lnTo>
                    <a:pt x="23810" y="354794"/>
                  </a:lnTo>
                  <a:lnTo>
                    <a:pt x="19288" y="359991"/>
                  </a:lnTo>
                  <a:lnTo>
                    <a:pt x="7731" y="376994"/>
                  </a:lnTo>
                  <a:lnTo>
                    <a:pt x="1222" y="396248"/>
                  </a:lnTo>
                  <a:lnTo>
                    <a:pt x="0" y="416528"/>
                  </a:lnTo>
                  <a:lnTo>
                    <a:pt x="4302" y="436610"/>
                  </a:lnTo>
                  <a:lnTo>
                    <a:pt x="87489" y="677595"/>
                  </a:lnTo>
                  <a:lnTo>
                    <a:pt x="130206" y="801344"/>
                  </a:lnTo>
                  <a:lnTo>
                    <a:pt x="145944" y="846936"/>
                  </a:lnTo>
                  <a:lnTo>
                    <a:pt x="171116" y="887719"/>
                  </a:lnTo>
                  <a:lnTo>
                    <a:pt x="208137" y="905824"/>
                  </a:lnTo>
                  <a:lnTo>
                    <a:pt x="459166" y="954628"/>
                  </a:lnTo>
                  <a:lnTo>
                    <a:pt x="588073" y="979689"/>
                  </a:lnTo>
                  <a:lnTo>
                    <a:pt x="635565" y="988922"/>
                  </a:lnTo>
                  <a:lnTo>
                    <a:pt x="642350" y="990241"/>
                  </a:lnTo>
                  <a:lnTo>
                    <a:pt x="662904" y="991418"/>
                  </a:lnTo>
                  <a:lnTo>
                    <a:pt x="682958" y="987223"/>
                  </a:lnTo>
                  <a:lnTo>
                    <a:pt x="716518" y="963927"/>
                  </a:lnTo>
                  <a:lnTo>
                    <a:pt x="884433" y="771745"/>
                  </a:lnTo>
                  <a:lnTo>
                    <a:pt x="970661" y="673057"/>
                  </a:lnTo>
                  <a:lnTo>
                    <a:pt x="1002428" y="636698"/>
                  </a:lnTo>
                  <a:lnTo>
                    <a:pt x="1006967" y="631504"/>
                  </a:lnTo>
                  <a:lnTo>
                    <a:pt x="1018524" y="614502"/>
                  </a:lnTo>
                  <a:lnTo>
                    <a:pt x="1025032" y="595247"/>
                  </a:lnTo>
                  <a:lnTo>
                    <a:pt x="1026255" y="574967"/>
                  </a:lnTo>
                  <a:lnTo>
                    <a:pt x="1021953" y="554885"/>
                  </a:lnTo>
                  <a:lnTo>
                    <a:pt x="938252" y="313797"/>
                  </a:lnTo>
                  <a:lnTo>
                    <a:pt x="895270" y="189995"/>
                  </a:lnTo>
                  <a:lnTo>
                    <a:pt x="879435" y="144384"/>
                  </a:lnTo>
                  <a:lnTo>
                    <a:pt x="854741" y="103678"/>
                  </a:lnTo>
                  <a:lnTo>
                    <a:pt x="837686" y="92278"/>
                  </a:lnTo>
                  <a:lnTo>
                    <a:pt x="818118" y="85671"/>
                  </a:lnTo>
                  <a:close/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10821" y="63698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38837" y="100520"/>
            <a:ext cx="6254750" cy="1164590"/>
            <a:chOff x="5938837" y="100520"/>
            <a:chExt cx="6254750" cy="11645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8496" y="102107"/>
              <a:ext cx="603503" cy="11612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588496" y="102107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4" h="1161415">
                  <a:moveTo>
                    <a:pt x="603503" y="1161288"/>
                  </a:moveTo>
                  <a:lnTo>
                    <a:pt x="40512" y="1161288"/>
                  </a:lnTo>
                  <a:lnTo>
                    <a:pt x="24753" y="1157120"/>
                  </a:lnTo>
                  <a:lnTo>
                    <a:pt x="11874" y="1145762"/>
                  </a:lnTo>
                  <a:lnTo>
                    <a:pt x="3186" y="1128926"/>
                  </a:lnTo>
                  <a:lnTo>
                    <a:pt x="0" y="1108329"/>
                  </a:lnTo>
                  <a:lnTo>
                    <a:pt x="0" y="52959"/>
                  </a:lnTo>
                  <a:lnTo>
                    <a:pt x="3186" y="32361"/>
                  </a:lnTo>
                  <a:lnTo>
                    <a:pt x="11874" y="15525"/>
                  </a:lnTo>
                  <a:lnTo>
                    <a:pt x="24753" y="4167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1288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908" y="972248"/>
              <a:ext cx="183006" cy="2500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6908" y="135572"/>
              <a:ext cx="199771" cy="2287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330707"/>
              <a:ext cx="5841492" cy="6553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943600" y="330707"/>
              <a:ext cx="5842000" cy="655320"/>
            </a:xfrm>
            <a:custGeom>
              <a:avLst/>
              <a:gdLst/>
              <a:ahLst/>
              <a:cxnLst/>
              <a:rect l="l" t="t" r="r" b="b"/>
              <a:pathLst>
                <a:path w="5842000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5775452" y="0"/>
                  </a:lnTo>
                  <a:lnTo>
                    <a:pt x="5801147" y="5193"/>
                  </a:lnTo>
                  <a:lnTo>
                    <a:pt x="5822140" y="19351"/>
                  </a:lnTo>
                  <a:lnTo>
                    <a:pt x="5836298" y="40344"/>
                  </a:lnTo>
                  <a:lnTo>
                    <a:pt x="5841492" y="66040"/>
                  </a:lnTo>
                  <a:lnTo>
                    <a:pt x="5841492" y="589280"/>
                  </a:lnTo>
                  <a:lnTo>
                    <a:pt x="5836298" y="614975"/>
                  </a:lnTo>
                  <a:lnTo>
                    <a:pt x="5822140" y="635968"/>
                  </a:lnTo>
                  <a:lnTo>
                    <a:pt x="5801147" y="650126"/>
                  </a:lnTo>
                  <a:lnTo>
                    <a:pt x="5775452" y="655320"/>
                  </a:lnTo>
                  <a:lnTo>
                    <a:pt x="66039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998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TIPOS</a:t>
            </a:r>
            <a:r>
              <a:rPr spc="-254" dirty="0"/>
              <a:t> </a:t>
            </a:r>
            <a:r>
              <a:rPr spc="-35" dirty="0"/>
              <a:t>TABLAS</a:t>
            </a:r>
            <a:r>
              <a:rPr spc="-125" dirty="0"/>
              <a:t> </a:t>
            </a:r>
            <a:r>
              <a:rPr spc="-20" dirty="0"/>
              <a:t>HASH</a:t>
            </a:r>
          </a:p>
        </p:txBody>
      </p:sp>
      <p:sp>
        <p:nvSpPr>
          <p:cNvPr id="19" name="object 19"/>
          <p:cNvSpPr/>
          <p:nvPr/>
        </p:nvSpPr>
        <p:spPr>
          <a:xfrm>
            <a:off x="1830323" y="1680972"/>
            <a:ext cx="7897495" cy="4032885"/>
          </a:xfrm>
          <a:custGeom>
            <a:avLst/>
            <a:gdLst/>
            <a:ahLst/>
            <a:cxnLst/>
            <a:rect l="l" t="t" r="r" b="b"/>
            <a:pathLst>
              <a:path w="7897495" h="4032885">
                <a:moveTo>
                  <a:pt x="7897368" y="0"/>
                </a:moveTo>
                <a:lnTo>
                  <a:pt x="0" y="0"/>
                </a:lnTo>
                <a:lnTo>
                  <a:pt x="0" y="4032504"/>
                </a:lnTo>
                <a:lnTo>
                  <a:pt x="7897368" y="4032504"/>
                </a:lnTo>
                <a:lnTo>
                  <a:pt x="7897368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69900" algn="l"/>
              </a:tabLst>
            </a:pPr>
            <a:r>
              <a:rPr spc="150" dirty="0"/>
              <a:t>Existen</a:t>
            </a:r>
            <a:r>
              <a:rPr spc="415" dirty="0"/>
              <a:t> </a:t>
            </a:r>
            <a:r>
              <a:rPr spc="95" dirty="0"/>
              <a:t>dos</a:t>
            </a:r>
            <a:r>
              <a:rPr spc="420" dirty="0"/>
              <a:t> </a:t>
            </a:r>
            <a:r>
              <a:rPr spc="110" dirty="0"/>
              <a:t>tipos</a:t>
            </a:r>
            <a:r>
              <a:rPr spc="425" dirty="0"/>
              <a:t> </a:t>
            </a:r>
            <a:r>
              <a:rPr spc="90" dirty="0"/>
              <a:t>de</a:t>
            </a:r>
            <a:r>
              <a:rPr spc="420" dirty="0"/>
              <a:t> </a:t>
            </a:r>
            <a:r>
              <a:rPr spc="85" dirty="0"/>
              <a:t>tablas</a:t>
            </a:r>
            <a:r>
              <a:rPr spc="425" dirty="0"/>
              <a:t> </a:t>
            </a:r>
            <a:r>
              <a:rPr spc="150" dirty="0"/>
              <a:t>hash,</a:t>
            </a:r>
            <a:r>
              <a:rPr spc="430" dirty="0"/>
              <a:t> </a:t>
            </a:r>
            <a:r>
              <a:rPr spc="125" dirty="0"/>
              <a:t>en</a:t>
            </a:r>
            <a:r>
              <a:rPr spc="425" dirty="0"/>
              <a:t> </a:t>
            </a:r>
            <a:r>
              <a:rPr spc="125" dirty="0"/>
              <a:t>función</a:t>
            </a:r>
            <a:r>
              <a:rPr spc="420" dirty="0"/>
              <a:t> </a:t>
            </a:r>
            <a:r>
              <a:rPr spc="90" dirty="0"/>
              <a:t>de</a:t>
            </a:r>
            <a:r>
              <a:rPr spc="420" dirty="0"/>
              <a:t> </a:t>
            </a:r>
            <a:r>
              <a:rPr spc="130" dirty="0"/>
              <a:t>cómo </a:t>
            </a:r>
            <a:r>
              <a:rPr spc="90" dirty="0"/>
              <a:t>resuelven</a:t>
            </a:r>
            <a:r>
              <a:rPr spc="225" dirty="0"/>
              <a:t> </a:t>
            </a:r>
            <a:r>
              <a:rPr spc="85" dirty="0"/>
              <a:t>las</a:t>
            </a:r>
            <a:r>
              <a:rPr spc="215" dirty="0"/>
              <a:t> </a:t>
            </a:r>
            <a:r>
              <a:rPr spc="100" dirty="0"/>
              <a:t>colisiones:</a:t>
            </a:r>
          </a:p>
          <a:p>
            <a:pPr marL="297815" marR="5080" indent="-285750" algn="just">
              <a:lnSpc>
                <a:spcPct val="100000"/>
              </a:lnSpc>
              <a:spcBef>
                <a:spcPts val="214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0" spc="130" dirty="0">
                <a:latin typeface="Cambria"/>
                <a:cs typeface="Cambria"/>
              </a:rPr>
              <a:t>Encadenamiento</a:t>
            </a:r>
            <a:r>
              <a:rPr sz="1800" b="0" spc="484" dirty="0">
                <a:latin typeface="Cambria"/>
                <a:cs typeface="Cambria"/>
              </a:rPr>
              <a:t>   </a:t>
            </a:r>
            <a:r>
              <a:rPr sz="1800" b="0" spc="100" dirty="0">
                <a:latin typeface="Cambria"/>
                <a:cs typeface="Cambria"/>
              </a:rPr>
              <a:t>separado</a:t>
            </a:r>
            <a:r>
              <a:rPr sz="1800" b="0" spc="10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800" b="0" spc="49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b="0" spc="14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800" b="0" spc="49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b="0" spc="85" dirty="0">
                <a:solidFill>
                  <a:srgbClr val="FFFFFF"/>
                </a:solidFill>
                <a:latin typeface="Cambria"/>
                <a:cs typeface="Cambria"/>
              </a:rPr>
              <a:t>colisiones</a:t>
            </a:r>
            <a:r>
              <a:rPr sz="1800" b="0" spc="495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b="0" spc="10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b="0" spc="49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b="0" spc="80" dirty="0">
                <a:solidFill>
                  <a:srgbClr val="FFFFFF"/>
                </a:solidFill>
                <a:latin typeface="Cambria"/>
                <a:cs typeface="Cambria"/>
              </a:rPr>
              <a:t>resuelven 	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insertándolas</a:t>
            </a:r>
            <a:r>
              <a:rPr sz="1800" b="0" spc="3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b="0" spc="3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b="0" spc="3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lista.</a:t>
            </a:r>
            <a:r>
              <a:rPr sz="1800" b="0" spc="3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5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b="0" spc="3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25" dirty="0">
                <a:solidFill>
                  <a:srgbClr val="FFFFFF"/>
                </a:solidFill>
                <a:latin typeface="Cambria"/>
                <a:cs typeface="Cambria"/>
              </a:rPr>
              <a:t>esa</a:t>
            </a:r>
            <a:r>
              <a:rPr sz="1800" b="0" spc="3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85" dirty="0">
                <a:solidFill>
                  <a:srgbClr val="FFFFFF"/>
                </a:solidFill>
                <a:latin typeface="Cambria"/>
                <a:cs typeface="Cambria"/>
              </a:rPr>
              <a:t>forma</a:t>
            </a:r>
            <a:r>
              <a:rPr sz="1800" b="0" spc="3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00" dirty="0">
                <a:solidFill>
                  <a:srgbClr val="FFFFFF"/>
                </a:solidFill>
                <a:latin typeface="Cambria"/>
                <a:cs typeface="Cambria"/>
              </a:rPr>
              <a:t>tendríamos</a:t>
            </a:r>
            <a:r>
              <a:rPr sz="1800" b="0" spc="3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60" dirty="0">
                <a:solidFill>
                  <a:srgbClr val="FFFFFF"/>
                </a:solidFill>
                <a:latin typeface="Cambria"/>
                <a:cs typeface="Cambria"/>
              </a:rPr>
              <a:t>como 	</a:t>
            </a:r>
            <a:r>
              <a:rPr sz="1800" b="0" spc="114" dirty="0">
                <a:solidFill>
                  <a:srgbClr val="FFFFFF"/>
                </a:solidFill>
                <a:latin typeface="Cambria"/>
                <a:cs typeface="Cambria"/>
              </a:rPr>
              <a:t>estructura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20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65" dirty="0">
                <a:solidFill>
                  <a:srgbClr val="FFFFFF"/>
                </a:solidFill>
                <a:latin typeface="Cambria"/>
                <a:cs typeface="Cambria"/>
              </a:rPr>
              <a:t>vector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b="0" spc="114" dirty="0">
                <a:solidFill>
                  <a:srgbClr val="FFFFFF"/>
                </a:solidFill>
                <a:latin typeface="Cambria"/>
                <a:cs typeface="Cambria"/>
              </a:rPr>
              <a:t>  listas.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70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14" dirty="0">
                <a:solidFill>
                  <a:srgbClr val="FFFFFF"/>
                </a:solidFill>
                <a:latin typeface="Cambria"/>
                <a:cs typeface="Cambria"/>
              </a:rPr>
              <a:t>número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80" dirty="0">
                <a:solidFill>
                  <a:srgbClr val="FFFFFF"/>
                </a:solidFill>
                <a:latin typeface="Cambria"/>
                <a:cs typeface="Cambria"/>
              </a:rPr>
              <a:t>medio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b="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95" dirty="0">
                <a:solidFill>
                  <a:srgbClr val="FFFFFF"/>
                </a:solidFill>
                <a:latin typeface="Cambria"/>
                <a:cs typeface="Cambria"/>
              </a:rPr>
              <a:t>claves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30" dirty="0">
                <a:solidFill>
                  <a:srgbClr val="FFFFFF"/>
                </a:solidFill>
                <a:latin typeface="Cambria"/>
                <a:cs typeface="Cambria"/>
              </a:rPr>
              <a:t>por 	</a:t>
            </a:r>
            <a:r>
              <a:rPr sz="1800" b="0" spc="90" dirty="0">
                <a:solidFill>
                  <a:srgbClr val="FFFFFF"/>
                </a:solidFill>
                <a:latin typeface="Cambria"/>
                <a:cs typeface="Cambria"/>
              </a:rPr>
              <a:t>lista</a:t>
            </a:r>
            <a:r>
              <a:rPr sz="1800" b="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b="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dirty="0">
                <a:solidFill>
                  <a:srgbClr val="FFFFFF"/>
                </a:solidFill>
                <a:latin typeface="Cambria"/>
                <a:cs typeface="Cambria"/>
              </a:rPr>
              <a:t>le</a:t>
            </a:r>
            <a:r>
              <a:rPr sz="1800" b="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14" dirty="0">
                <a:solidFill>
                  <a:srgbClr val="FFFFFF"/>
                </a:solidFill>
                <a:latin typeface="Cambria"/>
                <a:cs typeface="Cambria"/>
              </a:rPr>
              <a:t>llama</a:t>
            </a:r>
            <a:r>
              <a:rPr sz="1800" b="0" spc="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80" dirty="0">
                <a:solidFill>
                  <a:srgbClr val="FFFFFF"/>
                </a:solidFill>
                <a:latin typeface="Cambria"/>
                <a:cs typeface="Cambria"/>
              </a:rPr>
              <a:t>factor</a:t>
            </a:r>
            <a:r>
              <a:rPr sz="1800" b="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b="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10" dirty="0">
                <a:solidFill>
                  <a:srgbClr val="FFFFFF"/>
                </a:solidFill>
                <a:latin typeface="Cambria"/>
                <a:cs typeface="Cambria"/>
              </a:rPr>
              <a:t>carga</a:t>
            </a:r>
            <a:r>
              <a:rPr sz="1800" b="0" spc="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5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b="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14" dirty="0">
                <a:solidFill>
                  <a:srgbClr val="FFFFFF"/>
                </a:solidFill>
                <a:latin typeface="Cambria"/>
                <a:cs typeface="Cambria"/>
              </a:rPr>
              <a:t>habría</a:t>
            </a:r>
            <a:r>
              <a:rPr sz="1800" b="0" spc="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b="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90" dirty="0">
                <a:solidFill>
                  <a:srgbClr val="FFFFFF"/>
                </a:solidFill>
                <a:latin typeface="Cambria"/>
                <a:cs typeface="Cambria"/>
              </a:rPr>
              <a:t>intentar</a:t>
            </a:r>
            <a:r>
              <a:rPr sz="1800" b="0" spc="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b="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b="0" spc="60" dirty="0">
                <a:solidFill>
                  <a:srgbClr val="FFFFFF"/>
                </a:solidFill>
                <a:latin typeface="Cambria"/>
                <a:cs typeface="Cambria"/>
              </a:rPr>
              <a:t>esté 	</a:t>
            </a:r>
            <a:r>
              <a:rPr sz="1800" b="0" spc="75" dirty="0">
                <a:solidFill>
                  <a:srgbClr val="FFFFFF"/>
                </a:solidFill>
                <a:latin typeface="Cambria"/>
                <a:cs typeface="Cambria"/>
              </a:rPr>
              <a:t>próximo</a:t>
            </a:r>
            <a:r>
              <a:rPr sz="1800" b="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b="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25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C000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b="0" spc="105" dirty="0">
                <a:latin typeface="Cambria"/>
                <a:cs typeface="Cambria"/>
              </a:rPr>
              <a:t>Direccionamiento</a:t>
            </a:r>
            <a:r>
              <a:rPr sz="1800" b="0" spc="345" dirty="0">
                <a:latin typeface="Cambria"/>
                <a:cs typeface="Cambria"/>
              </a:rPr>
              <a:t>    </a:t>
            </a:r>
            <a:r>
              <a:rPr sz="1800" b="0" spc="75" dirty="0">
                <a:latin typeface="Cambria"/>
                <a:cs typeface="Cambria"/>
              </a:rPr>
              <a:t>abierto</a:t>
            </a:r>
            <a:r>
              <a:rPr sz="1800" b="0" spc="75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800" b="0" spc="350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1800" b="0" spc="100" dirty="0">
                <a:solidFill>
                  <a:srgbClr val="FFFFFF"/>
                </a:solidFill>
                <a:latin typeface="Cambria"/>
                <a:cs typeface="Cambria"/>
              </a:rPr>
              <a:t>Utilizamos</a:t>
            </a:r>
            <a:r>
              <a:rPr sz="1800" b="0" spc="345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1800" b="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b="0" spc="350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1800" b="0" spc="65" dirty="0">
                <a:solidFill>
                  <a:srgbClr val="FFFFFF"/>
                </a:solidFill>
                <a:latin typeface="Cambria"/>
                <a:cs typeface="Cambria"/>
              </a:rPr>
              <a:t>vector</a:t>
            </a:r>
            <a:r>
              <a:rPr sz="1800" b="0" spc="345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1800" b="0" spc="55" dirty="0">
                <a:solidFill>
                  <a:srgbClr val="FFFFFF"/>
                </a:solidFill>
                <a:latin typeface="Cambria"/>
                <a:cs typeface="Cambria"/>
              </a:rPr>
              <a:t>como </a:t>
            </a:r>
            <a:r>
              <a:rPr sz="1800" b="0" spc="90" dirty="0">
                <a:solidFill>
                  <a:srgbClr val="FFFFFF"/>
                </a:solidFill>
                <a:latin typeface="Cambria"/>
                <a:cs typeface="Cambria"/>
              </a:rPr>
              <a:t>representación</a:t>
            </a:r>
            <a:r>
              <a:rPr sz="1800" b="0" spc="4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5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b="0" spc="43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45" dirty="0">
                <a:solidFill>
                  <a:srgbClr val="FFFFFF"/>
                </a:solidFill>
                <a:latin typeface="Cambria"/>
                <a:cs typeface="Cambria"/>
              </a:rPr>
              <a:t>cuando</a:t>
            </a:r>
            <a:r>
              <a:rPr sz="1800" b="0" spc="4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b="0" spc="43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00" dirty="0">
                <a:solidFill>
                  <a:srgbClr val="FFFFFF"/>
                </a:solidFill>
                <a:latin typeface="Cambria"/>
                <a:cs typeface="Cambria"/>
              </a:rPr>
              <a:t>produzca</a:t>
            </a:r>
            <a:r>
              <a:rPr sz="1800" b="0" spc="4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b="0" spc="43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80" dirty="0">
                <a:solidFill>
                  <a:srgbClr val="FFFFFF"/>
                </a:solidFill>
                <a:latin typeface="Cambria"/>
                <a:cs typeface="Cambria"/>
              </a:rPr>
              <a:t>colisión</a:t>
            </a:r>
            <a:r>
              <a:rPr sz="1800" b="0" spc="4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b="0" spc="4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70" dirty="0">
                <a:solidFill>
                  <a:srgbClr val="FFFFFF"/>
                </a:solidFill>
                <a:latin typeface="Cambria"/>
                <a:cs typeface="Cambria"/>
              </a:rPr>
              <a:t>resolvemos </a:t>
            </a:r>
            <a:r>
              <a:rPr sz="1800" b="0" spc="100" dirty="0">
                <a:solidFill>
                  <a:srgbClr val="FFFFFF"/>
                </a:solidFill>
                <a:latin typeface="Cambria"/>
                <a:cs typeface="Cambria"/>
              </a:rPr>
              <a:t>reasignándole</a:t>
            </a:r>
            <a:r>
              <a:rPr sz="1800" b="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50" dirty="0">
                <a:solidFill>
                  <a:srgbClr val="FFFFFF"/>
                </a:solidFill>
                <a:latin typeface="Cambria"/>
                <a:cs typeface="Cambria"/>
              </a:rPr>
              <a:t>otro</a:t>
            </a:r>
            <a:r>
              <a:rPr sz="1800" b="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60" dirty="0">
                <a:solidFill>
                  <a:srgbClr val="FFFFFF"/>
                </a:solidFill>
                <a:latin typeface="Cambria"/>
                <a:cs typeface="Cambria"/>
              </a:rPr>
              <a:t>valor</a:t>
            </a:r>
            <a:r>
              <a:rPr sz="1800" b="0" spc="4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80" dirty="0">
                <a:solidFill>
                  <a:srgbClr val="FFFFFF"/>
                </a:solidFill>
                <a:latin typeface="Cambria"/>
                <a:cs typeface="Cambria"/>
              </a:rPr>
              <a:t>hash</a:t>
            </a:r>
            <a:r>
              <a:rPr sz="1800" b="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b="0" spc="4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b="0" spc="4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85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1800" b="0" spc="4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40" dirty="0">
                <a:solidFill>
                  <a:srgbClr val="FFFFFF"/>
                </a:solidFill>
                <a:latin typeface="Cambria"/>
                <a:cs typeface="Cambria"/>
              </a:rPr>
              <a:t>hasta</a:t>
            </a:r>
            <a:r>
              <a:rPr sz="1800" b="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b="0" spc="4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95" dirty="0">
                <a:solidFill>
                  <a:srgbClr val="FFFFFF"/>
                </a:solidFill>
                <a:latin typeface="Cambria"/>
                <a:cs typeface="Cambria"/>
              </a:rPr>
              <a:t>encontremos </a:t>
            </a:r>
            <a:r>
              <a:rPr sz="1800" b="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b="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0" spc="130" dirty="0">
                <a:solidFill>
                  <a:srgbClr val="FFFFFF"/>
                </a:solidFill>
                <a:latin typeface="Cambria"/>
                <a:cs typeface="Cambria"/>
              </a:rPr>
              <a:t>hueco.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0821" y="467690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587" y="5547296"/>
            <a:ext cx="6254750" cy="1164590"/>
            <a:chOff x="-1587" y="5547296"/>
            <a:chExt cx="6254750" cy="1164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48884"/>
              <a:ext cx="603504" cy="1161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548884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5" h="1161415">
                  <a:moveTo>
                    <a:pt x="0" y="0"/>
                  </a:moveTo>
                  <a:lnTo>
                    <a:pt x="562991" y="0"/>
                  </a:lnTo>
                  <a:lnTo>
                    <a:pt x="578761" y="4167"/>
                  </a:lnTo>
                  <a:lnTo>
                    <a:pt x="591639" y="15525"/>
                  </a:lnTo>
                  <a:lnTo>
                    <a:pt x="600320" y="32361"/>
                  </a:lnTo>
                  <a:lnTo>
                    <a:pt x="603504" y="52958"/>
                  </a:lnTo>
                  <a:lnTo>
                    <a:pt x="603504" y="1108328"/>
                  </a:lnTo>
                  <a:lnTo>
                    <a:pt x="600320" y="1128942"/>
                  </a:lnTo>
                  <a:lnTo>
                    <a:pt x="591639" y="1145776"/>
                  </a:lnTo>
                  <a:lnTo>
                    <a:pt x="578761" y="1157126"/>
                  </a:lnTo>
                  <a:lnTo>
                    <a:pt x="562991" y="1161287"/>
                  </a:lnTo>
                  <a:lnTo>
                    <a:pt x="0" y="11612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084" y="5589968"/>
              <a:ext cx="183007" cy="2500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20" y="6447980"/>
              <a:ext cx="199771" cy="2287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908" y="5843016"/>
              <a:ext cx="5841492" cy="6553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6908" y="5843016"/>
              <a:ext cx="5842000" cy="655320"/>
            </a:xfrm>
            <a:custGeom>
              <a:avLst/>
              <a:gdLst/>
              <a:ahLst/>
              <a:cxnLst/>
              <a:rect l="l" t="t" r="r" b="b"/>
              <a:pathLst>
                <a:path w="5842000" h="655320">
                  <a:moveTo>
                    <a:pt x="0" y="66090"/>
                  </a:moveTo>
                  <a:lnTo>
                    <a:pt x="5193" y="40365"/>
                  </a:lnTo>
                  <a:lnTo>
                    <a:pt x="19357" y="19357"/>
                  </a:lnTo>
                  <a:lnTo>
                    <a:pt x="40365" y="5193"/>
                  </a:lnTo>
                  <a:lnTo>
                    <a:pt x="66090" y="0"/>
                  </a:lnTo>
                  <a:lnTo>
                    <a:pt x="5775452" y="0"/>
                  </a:lnTo>
                  <a:lnTo>
                    <a:pt x="5801147" y="5193"/>
                  </a:lnTo>
                  <a:lnTo>
                    <a:pt x="5822140" y="19357"/>
                  </a:lnTo>
                  <a:lnTo>
                    <a:pt x="5836298" y="40365"/>
                  </a:lnTo>
                  <a:lnTo>
                    <a:pt x="5841492" y="66090"/>
                  </a:lnTo>
                  <a:lnTo>
                    <a:pt x="5841492" y="589229"/>
                  </a:lnTo>
                  <a:lnTo>
                    <a:pt x="5836298" y="614954"/>
                  </a:lnTo>
                  <a:lnTo>
                    <a:pt x="5822140" y="635962"/>
                  </a:lnTo>
                  <a:lnTo>
                    <a:pt x="5801147" y="650126"/>
                  </a:lnTo>
                  <a:lnTo>
                    <a:pt x="5775452" y="655320"/>
                  </a:lnTo>
                  <a:lnTo>
                    <a:pt x="66090" y="655320"/>
                  </a:lnTo>
                  <a:lnTo>
                    <a:pt x="40365" y="650126"/>
                  </a:lnTo>
                  <a:lnTo>
                    <a:pt x="19357" y="635962"/>
                  </a:lnTo>
                  <a:lnTo>
                    <a:pt x="5193" y="614954"/>
                  </a:lnTo>
                  <a:lnTo>
                    <a:pt x="0" y="589229"/>
                  </a:lnTo>
                  <a:lnTo>
                    <a:pt x="0" y="6609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3580" y="5876035"/>
            <a:ext cx="5244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1F1F1"/>
                </a:solidFill>
                <a:latin typeface="Corbel"/>
                <a:cs typeface="Corbel"/>
              </a:rPr>
              <a:t>OPERACIÓN</a:t>
            </a:r>
            <a:r>
              <a:rPr sz="4000" b="1" spc="-19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4000" b="1" spc="-10" dirty="0">
                <a:solidFill>
                  <a:srgbClr val="F1F1F1"/>
                </a:solidFill>
                <a:latin typeface="Corbel"/>
                <a:cs typeface="Corbel"/>
              </a:rPr>
              <a:t>INSERTAR</a:t>
            </a:r>
            <a:endParaRPr sz="4000">
              <a:latin typeface="Corbel"/>
              <a:cs typeface="Corbe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3176" y="2214372"/>
            <a:ext cx="3656076" cy="38359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8216" y="1074419"/>
            <a:ext cx="3366515" cy="35341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5732" y="2839211"/>
            <a:ext cx="1357884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0821" y="63698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58321" y="100520"/>
            <a:ext cx="7335520" cy="1164590"/>
            <a:chOff x="4858321" y="100520"/>
            <a:chExt cx="7335520" cy="1164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496" y="102107"/>
              <a:ext cx="603503" cy="1161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88496" y="102107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4" h="1161415">
                  <a:moveTo>
                    <a:pt x="603503" y="1161288"/>
                  </a:moveTo>
                  <a:lnTo>
                    <a:pt x="40512" y="1161288"/>
                  </a:lnTo>
                  <a:lnTo>
                    <a:pt x="24753" y="1157120"/>
                  </a:lnTo>
                  <a:lnTo>
                    <a:pt x="11874" y="1145762"/>
                  </a:lnTo>
                  <a:lnTo>
                    <a:pt x="3186" y="1128926"/>
                  </a:lnTo>
                  <a:lnTo>
                    <a:pt x="0" y="1108329"/>
                  </a:lnTo>
                  <a:lnTo>
                    <a:pt x="0" y="52959"/>
                  </a:lnTo>
                  <a:lnTo>
                    <a:pt x="3186" y="32361"/>
                  </a:lnTo>
                  <a:lnTo>
                    <a:pt x="11874" y="15525"/>
                  </a:lnTo>
                  <a:lnTo>
                    <a:pt x="24753" y="4167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1288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6908" y="972248"/>
              <a:ext cx="183006" cy="2500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908" y="135572"/>
              <a:ext cx="199771" cy="2287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3084" y="330707"/>
              <a:ext cx="6922008" cy="6553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63084" y="330707"/>
              <a:ext cx="6922134" cy="655320"/>
            </a:xfrm>
            <a:custGeom>
              <a:avLst/>
              <a:gdLst/>
              <a:ahLst/>
              <a:cxnLst/>
              <a:rect l="l" t="t" r="r" b="b"/>
              <a:pathLst>
                <a:path w="6922134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6855967" y="0"/>
                  </a:lnTo>
                  <a:lnTo>
                    <a:pt x="6881663" y="5193"/>
                  </a:lnTo>
                  <a:lnTo>
                    <a:pt x="6902656" y="19351"/>
                  </a:lnTo>
                  <a:lnTo>
                    <a:pt x="6916814" y="40344"/>
                  </a:lnTo>
                  <a:lnTo>
                    <a:pt x="6922008" y="66040"/>
                  </a:lnTo>
                  <a:lnTo>
                    <a:pt x="6922008" y="589280"/>
                  </a:lnTo>
                  <a:lnTo>
                    <a:pt x="6916814" y="614975"/>
                  </a:lnTo>
                  <a:lnTo>
                    <a:pt x="6902656" y="635968"/>
                  </a:lnTo>
                  <a:lnTo>
                    <a:pt x="6881663" y="650126"/>
                  </a:lnTo>
                  <a:lnTo>
                    <a:pt x="6855967" y="655320"/>
                  </a:lnTo>
                  <a:lnTo>
                    <a:pt x="66039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30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OPERACIÓN</a:t>
            </a:r>
            <a:r>
              <a:rPr spc="-135" dirty="0"/>
              <a:t> </a:t>
            </a:r>
            <a:r>
              <a:rPr spc="-10" dirty="0"/>
              <a:t>ELIMINACIÓN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0915" y="1487424"/>
            <a:ext cx="2750819" cy="4524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312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Cambria</vt:lpstr>
      <vt:lpstr>Corbel</vt:lpstr>
      <vt:lpstr>Times New Roman</vt:lpstr>
      <vt:lpstr>Wingdings</vt:lpstr>
      <vt:lpstr>Office Theme</vt:lpstr>
      <vt:lpstr>CARACTERÍSTICAS</vt:lpstr>
      <vt:lpstr>TABLAS HASH</vt:lpstr>
      <vt:lpstr>TIPOS TABLAS HASH</vt:lpstr>
      <vt:lpstr>Presentación de PowerPoint</vt:lpstr>
      <vt:lpstr>OPERACIÓN ELIMINACIÓN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cp:lastModifiedBy>Daniel Monterroso</cp:lastModifiedBy>
  <cp:revision>1</cp:revision>
  <dcterms:created xsi:type="dcterms:W3CDTF">2024-06-21T15:17:46Z</dcterms:created>
  <dcterms:modified xsi:type="dcterms:W3CDTF">2024-06-21T15:24:24Z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2024-06-21T00:00:00Z</vt:filetime>
  </property>
  <property fmtid="{D5CDD505-2E9C-101B-9397-08002B2CF9AE}" pid="5" name="Producer">
    <vt:lpwstr>Microsoft® PowerPoint® para Microsoft 365</vt:lpwstr>
  </property>
</Properties>
</file>