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08/09/2021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08/09/2021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08/09/2021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08/09/2021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08/09/2021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08/09/2021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08/09/2021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08/09/2021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08/09/2021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08/09/2021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08/09/2021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" y="13263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s-GT" sz="4400" dirty="0">
                <a:solidFill>
                  <a:schemeClr val="tx1"/>
                </a:solidFill>
              </a:rPr>
              <a:t>3ra. unidad</a:t>
            </a:r>
            <a:br>
              <a:rPr lang="es-GT" sz="4400" dirty="0">
                <a:solidFill>
                  <a:schemeClr val="tx1"/>
                </a:solidFill>
              </a:rPr>
            </a:br>
            <a:r>
              <a:rPr lang="es-GT" sz="4400" dirty="0">
                <a:solidFill>
                  <a:schemeClr val="tx1"/>
                </a:solidFill>
              </a:rPr>
              <a:t>conjuntos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GT" dirty="0">
                <a:solidFill>
                  <a:schemeClr val="tx1"/>
                </a:solidFill>
              </a:rPr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B677-398B-4372-A5F1-0063022B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95559"/>
          </a:xfrm>
        </p:spPr>
        <p:txBody>
          <a:bodyPr/>
          <a:lstStyle/>
          <a:p>
            <a:r>
              <a:rPr lang="en-US" dirty="0"/>
              <a:t>Conjuntos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23BB-2CE3-40A0-B928-EFC746DD4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38400"/>
            <a:ext cx="5194767" cy="3422650"/>
          </a:xfrm>
        </p:spPr>
        <p:txBody>
          <a:bodyPr anchor="t"/>
          <a:lstStyle/>
          <a:p>
            <a:r>
              <a:rPr lang="es-GT" dirty="0"/>
              <a:t>Colección </a:t>
            </a:r>
            <a:r>
              <a:rPr lang="es-GT" b="1" dirty="0"/>
              <a:t>bien definida </a:t>
            </a:r>
            <a:r>
              <a:rPr lang="es-GT" dirty="0"/>
              <a:t>de objetos.</a:t>
            </a:r>
          </a:p>
          <a:p>
            <a:r>
              <a:rPr lang="es-GT" dirty="0"/>
              <a:t>Estos objetos son “miembros” del conjunto y se llaman </a:t>
            </a:r>
            <a:r>
              <a:rPr lang="es-GT" b="1" dirty="0">
                <a:solidFill>
                  <a:srgbClr val="FF0000"/>
                </a:solidFill>
              </a:rPr>
              <a:t>elementos</a:t>
            </a:r>
            <a:r>
              <a:rPr lang="es-GT" dirty="0"/>
              <a:t>.</a:t>
            </a:r>
          </a:p>
          <a:p>
            <a:r>
              <a:rPr lang="es-GT" dirty="0"/>
              <a:t>Los conjuntos se representan con letras mayúsculas (A, B, C,…).</a:t>
            </a:r>
          </a:p>
          <a:p>
            <a:r>
              <a:rPr lang="es-GT" dirty="0"/>
              <a:t>Los elementos se representan con letras minúsculas (a, b, c,…).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2F766-843C-488A-95F8-32B53A87B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9" y="2438400"/>
            <a:ext cx="5194769" cy="3422650"/>
          </a:xfrm>
        </p:spPr>
        <p:txBody>
          <a:bodyPr anchor="t"/>
          <a:lstStyle/>
          <a:p>
            <a:r>
              <a:rPr lang="es-GT" dirty="0"/>
              <a:t>Son todos los elementos a considerar, a partir de los cuales se forman conjuntos.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A92576-6581-46F5-B193-916F108092ED}"/>
              </a:ext>
            </a:extLst>
          </p:cNvPr>
          <p:cNvSpPr txBox="1">
            <a:spLocks/>
          </p:cNvSpPr>
          <p:nvPr/>
        </p:nvSpPr>
        <p:spPr>
          <a:xfrm>
            <a:off x="581192" y="1639859"/>
            <a:ext cx="4785938" cy="5955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Conjunto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F14C2F3D-2D09-42F6-92CA-A4BE73579E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6039" y="1662953"/>
                <a:ext cx="4785938" cy="59555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0" kern="1200" cap="all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s-GT" sz="2400" dirty="0"/>
                  <a:t>UNIVERSO (</a:t>
                </a:r>
                <a14:m>
                  <m:oMath xmlns:m="http://schemas.openxmlformats.org/officeDocument/2006/math">
                    <m:r>
                      <a:rPr lang="es-G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r>
                  <a:rPr lang="es-GT" sz="2400" dirty="0"/>
                  <a:t>)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F14C2F3D-2D09-42F6-92CA-A4BE73579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039" y="1662953"/>
                <a:ext cx="4785938" cy="595559"/>
              </a:xfrm>
              <a:prstGeom prst="rect">
                <a:avLst/>
              </a:prstGeom>
              <a:blipFill>
                <a:blip r:embed="rId2"/>
                <a:stretch>
                  <a:fillRect l="-1908" b="-24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09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B677-398B-4372-A5F1-0063022B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95559"/>
          </a:xfrm>
        </p:spPr>
        <p:txBody>
          <a:bodyPr/>
          <a:lstStyle/>
          <a:p>
            <a:r>
              <a:rPr lang="es-GT"/>
              <a:t>Ejemplo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A92576-6581-46F5-B193-916F108092ED}"/>
              </a:ext>
            </a:extLst>
          </p:cNvPr>
          <p:cNvSpPr txBox="1">
            <a:spLocks/>
          </p:cNvSpPr>
          <p:nvPr/>
        </p:nvSpPr>
        <p:spPr>
          <a:xfrm>
            <a:off x="581193" y="2455561"/>
            <a:ext cx="4785938" cy="5955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sz="2400" dirty="0"/>
              <a:t>Conjunto finito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4C2F3D-2D09-42F6-92CA-A4BE73579EE1}"/>
              </a:ext>
            </a:extLst>
          </p:cNvPr>
          <p:cNvSpPr txBox="1">
            <a:spLocks/>
          </p:cNvSpPr>
          <p:nvPr/>
        </p:nvSpPr>
        <p:spPr>
          <a:xfrm>
            <a:off x="6310843" y="2455561"/>
            <a:ext cx="4785938" cy="5955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sz="2400" dirty="0"/>
              <a:t>Conjunto infinito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609C8-0552-4467-BC2D-E296BFD32565}"/>
              </a:ext>
            </a:extLst>
          </p:cNvPr>
          <p:cNvSpPr txBox="1"/>
          <p:nvPr/>
        </p:nvSpPr>
        <p:spPr>
          <a:xfrm>
            <a:off x="1709531" y="1540962"/>
            <a:ext cx="503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/>
              <a:t>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E281D1-476D-415F-B12D-D3E275F2B9B5}"/>
                  </a:ext>
                </a:extLst>
              </p:cNvPr>
              <p:cNvSpPr txBox="1"/>
              <p:nvPr/>
            </p:nvSpPr>
            <p:spPr>
              <a:xfrm>
                <a:off x="2338597" y="1587128"/>
                <a:ext cx="20634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2, 3, 4,…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E281D1-476D-415F-B12D-D3E275F2B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597" y="1587128"/>
                <a:ext cx="2063470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03FAA911-A743-445C-8A61-360C491653FA}"/>
              </a:ext>
            </a:extLst>
          </p:cNvPr>
          <p:cNvSpPr/>
          <p:nvPr/>
        </p:nvSpPr>
        <p:spPr>
          <a:xfrm>
            <a:off x="4402067" y="1416106"/>
            <a:ext cx="45719" cy="617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BC7048-2BD3-4579-9233-AEBC468D8D9C}"/>
                  </a:ext>
                </a:extLst>
              </p:cNvPr>
              <p:cNvSpPr txBox="1"/>
              <p:nvPr/>
            </p:nvSpPr>
            <p:spPr>
              <a:xfrm>
                <a:off x="4669867" y="1540962"/>
                <a:ext cx="23540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GT"/>
                  <a:t>Conjunto de los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s-GT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BC7048-2BD3-4579-9233-AEBC468D8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867" y="1540962"/>
                <a:ext cx="2354020" cy="369332"/>
              </a:xfrm>
              <a:prstGeom prst="rect">
                <a:avLst/>
              </a:prstGeom>
              <a:blipFill>
                <a:blip r:embed="rId3"/>
                <a:stretch>
                  <a:fillRect l="-207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10713F-110F-4637-B644-137FBDE1EF28}"/>
                  </a:ext>
                </a:extLst>
              </p:cNvPr>
              <p:cNvSpPr txBox="1"/>
              <p:nvPr/>
            </p:nvSpPr>
            <p:spPr>
              <a:xfrm>
                <a:off x="1291174" y="3365555"/>
                <a:ext cx="30669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1, 8, 27, 64,125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10713F-110F-4637-B644-137FBDE1E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174" y="3365555"/>
                <a:ext cx="3066941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EA3CD0-16D6-4941-89C0-79CF2EAC1A6B}"/>
                  </a:ext>
                </a:extLst>
              </p:cNvPr>
              <p:cNvSpPr txBox="1"/>
              <p:nvPr/>
            </p:nvSpPr>
            <p:spPr>
              <a:xfrm>
                <a:off x="1440691" y="4042964"/>
                <a:ext cx="30669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EA3CD0-16D6-4941-89C0-79CF2EAC1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91" y="4042964"/>
                <a:ext cx="3066941" cy="276999"/>
              </a:xfrm>
              <a:prstGeom prst="rect">
                <a:avLst/>
              </a:prstGeom>
              <a:blipFill>
                <a:blip r:embed="rId5"/>
                <a:stretch>
                  <a:fillRect t="-171739" b="-26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F39722-BA28-4FDA-98AF-8947187CD245}"/>
                  </a:ext>
                </a:extLst>
              </p:cNvPr>
              <p:cNvSpPr txBox="1"/>
              <p:nvPr/>
            </p:nvSpPr>
            <p:spPr>
              <a:xfrm>
                <a:off x="1440690" y="4581873"/>
                <a:ext cx="30669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 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F39722-BA28-4FDA-98AF-8947187CD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90" y="4581873"/>
                <a:ext cx="3066941" cy="276999"/>
              </a:xfrm>
              <a:prstGeom prst="rect">
                <a:avLst/>
              </a:prstGeom>
              <a:blipFill>
                <a:blip r:embed="rId6"/>
                <a:stretch>
                  <a:fillRect t="-177778" b="-26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50A9FF-3F66-4C59-819A-D52D20851C28}"/>
                  </a:ext>
                </a:extLst>
              </p:cNvPr>
              <p:cNvSpPr txBox="1"/>
              <p:nvPr/>
            </p:nvSpPr>
            <p:spPr>
              <a:xfrm>
                <a:off x="1440690" y="5099221"/>
                <a:ext cx="30669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 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50A9FF-3F66-4C59-819A-D52D20851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90" y="5099221"/>
                <a:ext cx="3066941" cy="276999"/>
              </a:xfrm>
              <a:prstGeom prst="rect">
                <a:avLst/>
              </a:prstGeom>
              <a:blipFill>
                <a:blip r:embed="rId7"/>
                <a:stretch>
                  <a:fillRect t="-171739" b="-26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2CAAE7-F007-4C92-A1F6-F601CEAC8EDF}"/>
                  </a:ext>
                </a:extLst>
              </p:cNvPr>
              <p:cNvSpPr txBox="1"/>
              <p:nvPr/>
            </p:nvSpPr>
            <p:spPr>
              <a:xfrm>
                <a:off x="1440690" y="5659691"/>
                <a:ext cx="30669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2CAAE7-F007-4C92-A1F6-F601CEAC8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90" y="5659691"/>
                <a:ext cx="3066941" cy="276999"/>
              </a:xfrm>
              <a:prstGeom prst="rect">
                <a:avLst/>
              </a:prstGeom>
              <a:blipFill>
                <a:blip r:embed="rId8"/>
                <a:stretch>
                  <a:fillRect t="-171739" b="-26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45327D7-9DD7-4206-AFCF-57D5EEE240C6}"/>
                  </a:ext>
                </a:extLst>
              </p:cNvPr>
              <p:cNvSpPr txBox="1"/>
              <p:nvPr/>
            </p:nvSpPr>
            <p:spPr>
              <a:xfrm>
                <a:off x="6452545" y="3365554"/>
                <a:ext cx="30669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 5, 7, 9, 11,…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45327D7-9DD7-4206-AFCF-57D5EEE24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545" y="3365554"/>
                <a:ext cx="3066941" cy="276999"/>
              </a:xfrm>
              <a:prstGeom prst="rect">
                <a:avLst/>
              </a:prstGeom>
              <a:blipFill>
                <a:blip r:embed="rId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ABAD54-04AC-4E34-9391-7CAC11CFF301}"/>
                  </a:ext>
                </a:extLst>
              </p:cNvPr>
              <p:cNvSpPr txBox="1"/>
              <p:nvPr/>
            </p:nvSpPr>
            <p:spPr>
              <a:xfrm>
                <a:off x="6452545" y="3981245"/>
                <a:ext cx="30669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ABAD54-04AC-4E34-9391-7CAC11CFF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545" y="3981245"/>
                <a:ext cx="3066941" cy="276999"/>
              </a:xfrm>
              <a:prstGeom prst="rect">
                <a:avLst/>
              </a:prstGeom>
              <a:blipFill>
                <a:blip r:embed="rId10"/>
                <a:stretch>
                  <a:fillRect t="-171739" b="-26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32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E23BB-2CE3-40A0-B928-EFC746DD433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65008" y="2122810"/>
                <a:ext cx="5194767" cy="3422650"/>
              </a:xfrm>
            </p:spPr>
            <p:txBody>
              <a:bodyPr anchor="t">
                <a:normAutofit/>
              </a:bodyPr>
              <a:lstStyle/>
              <a:p>
                <a:r>
                  <a:rPr lang="es-GT" dirty="0"/>
                  <a:t>Es el número de elementos del conjunto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GT" dirty="0"/>
                  <a:t> y se denota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s-GT" dirty="0"/>
              </a:p>
              <a:p>
                <a:r>
                  <a:rPr lang="es-GT" dirty="0"/>
                  <a:t>Sea el conjunto:</a:t>
                </a:r>
              </a:p>
              <a:p>
                <a:endParaRPr lang="es-GT" dirty="0"/>
              </a:p>
              <a:p>
                <a:endParaRPr lang="es-G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E23BB-2CE3-40A0-B928-EFC746DD4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65008" y="2122810"/>
                <a:ext cx="5194767" cy="3422650"/>
              </a:xfrm>
              <a:blipFill>
                <a:blip r:embed="rId2"/>
                <a:stretch>
                  <a:fillRect l="-352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D2F766-843C-488A-95F8-32B53A87B4A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99855" y="1532091"/>
                <a:ext cx="5194769" cy="4668412"/>
              </a:xfrm>
            </p:spPr>
            <p:txBody>
              <a:bodyPr anchor="t">
                <a:normAutofit/>
              </a:bodyPr>
              <a:lstStyle/>
              <a:p>
                <a:r>
                  <a:rPr lang="es-GT" dirty="0"/>
                  <a:t>Si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GT" dirty="0"/>
                  <a:t> y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GT" dirty="0"/>
                  <a:t> son conjuntos del universo </a:t>
                </a:r>
                <a14:m>
                  <m:oMath xmlns:m="http://schemas.openxmlformats.org/officeDocument/2006/math"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r>
                  <a:rPr lang="es-GT" dirty="0"/>
                  <a:t>, se dice que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GT" dirty="0"/>
                  <a:t> es un subconjunto de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GT" dirty="0"/>
                  <a:t> si cada elemento de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GT" dirty="0"/>
                  <a:t> es un elemento de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GT" dirty="0"/>
                  <a:t>. Se denota de la siguiente manera: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s-GT" dirty="0"/>
              </a:p>
              <a:p>
                <a:pPr marL="0" indent="0" algn="ctr">
                  <a:buNone/>
                </a:pPr>
                <a:r>
                  <a:rPr lang="es-GT" dirty="0"/>
                  <a:t>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GT" dirty="0"/>
              </a:p>
              <a:p>
                <a:r>
                  <a:rPr lang="es-GT" dirty="0"/>
                  <a:t>Si además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GT" dirty="0"/>
                  <a:t> contiene al menos un elemento que no está en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GT" dirty="0"/>
                  <a:t>, entonces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GT" dirty="0"/>
                  <a:t> es un subconjunto propio de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GT" dirty="0"/>
                  <a:t>  y se representa así: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s-GT" dirty="0"/>
              </a:p>
              <a:p>
                <a:pPr marL="0" indent="0" algn="ctr">
                  <a:buNone/>
                </a:pPr>
                <a:r>
                  <a:rPr lang="es-GT" dirty="0"/>
                  <a:t>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D2F766-843C-488A-95F8-32B53A87B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99855" y="1532091"/>
                <a:ext cx="5194769" cy="4668412"/>
              </a:xfrm>
              <a:blipFill>
                <a:blip r:embed="rId3"/>
                <a:stretch>
                  <a:fillRect l="-352" t="-131" r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6EA92576-6581-46F5-B193-916F108092ED}"/>
              </a:ext>
            </a:extLst>
          </p:cNvPr>
          <p:cNvSpPr txBox="1">
            <a:spLocks/>
          </p:cNvSpPr>
          <p:nvPr/>
        </p:nvSpPr>
        <p:spPr>
          <a:xfrm>
            <a:off x="565008" y="733551"/>
            <a:ext cx="4785938" cy="7985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sz="2400" dirty="0"/>
              <a:t>Cardinal o tamaño de un conjunto finito 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4C2F3D-2D09-42F6-92CA-A4BE73579EE1}"/>
              </a:ext>
            </a:extLst>
          </p:cNvPr>
          <p:cNvSpPr txBox="1">
            <a:spLocks/>
          </p:cNvSpPr>
          <p:nvPr/>
        </p:nvSpPr>
        <p:spPr>
          <a:xfrm>
            <a:off x="6399855" y="756645"/>
            <a:ext cx="4785938" cy="5955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sz="2400" dirty="0"/>
              <a:t>subconjunto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6CE113-DBF9-43F1-9AD7-703839F67542}"/>
                  </a:ext>
                </a:extLst>
              </p:cNvPr>
              <p:cNvSpPr txBox="1"/>
              <p:nvPr/>
            </p:nvSpPr>
            <p:spPr>
              <a:xfrm>
                <a:off x="1628920" y="3695635"/>
                <a:ext cx="30669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1, 8, 27, 64,125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6CE113-DBF9-43F1-9AD7-703839F67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920" y="3695635"/>
                <a:ext cx="3066941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49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E23BB-2CE3-40A0-B928-EFC746DD433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65008" y="2122810"/>
                <a:ext cx="5194767" cy="3422650"/>
              </a:xfrm>
            </p:spPr>
            <p:txBody>
              <a:bodyPr anchor="t">
                <a:normAutofit/>
              </a:bodyPr>
              <a:lstStyle/>
              <a:p>
                <a:r>
                  <a:rPr lang="es-GT" dirty="0"/>
                  <a:t>Para un universo </a:t>
                </a:r>
                <a14:m>
                  <m:oMath xmlns:m="http://schemas.openxmlformats.org/officeDocument/2006/math"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r>
                  <a:rPr lang="es-GT" dirty="0"/>
                  <a:t>, los conjuntos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GT" dirty="0"/>
                  <a:t> y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GT" dirty="0"/>
                  <a:t> son iguales si se cumple lo siguiente: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GT" dirty="0"/>
                  <a:t>   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s-GT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s-GT" dirty="0"/>
              </a:p>
              <a:p>
                <a:pPr marL="0" indent="0">
                  <a:buNone/>
                </a:pPr>
                <a:endParaRPr lang="es-GT" dirty="0"/>
              </a:p>
              <a:p>
                <a:r>
                  <a:rPr lang="es-GT" dirty="0"/>
                  <a:t>Y se escribe que:</a:t>
                </a:r>
              </a:p>
              <a:p>
                <a:endParaRPr lang="es-G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E23BB-2CE3-40A0-B928-EFC746DD4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65008" y="2122810"/>
                <a:ext cx="5194767" cy="3422650"/>
              </a:xfrm>
              <a:blipFill>
                <a:blip r:embed="rId2"/>
                <a:stretch>
                  <a:fillRect l="-352" t="-178" r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6EA92576-6581-46F5-B193-916F108092ED}"/>
              </a:ext>
            </a:extLst>
          </p:cNvPr>
          <p:cNvSpPr txBox="1">
            <a:spLocks/>
          </p:cNvSpPr>
          <p:nvPr/>
        </p:nvSpPr>
        <p:spPr>
          <a:xfrm>
            <a:off x="565008" y="733551"/>
            <a:ext cx="4785938" cy="798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sz="2400" dirty="0"/>
              <a:t>Igualdad de conjuntos</a:t>
            </a:r>
          </a:p>
        </p:txBody>
      </p:sp>
    </p:spTree>
    <p:extLst>
      <p:ext uri="{BB962C8B-B14F-4D97-AF65-F5344CB8AC3E}">
        <p14:creationId xmlns:p14="http://schemas.microsoft.com/office/powerpoint/2010/main" val="169790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B677-398B-4372-A5F1-0063022B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95559"/>
          </a:xfrm>
        </p:spPr>
        <p:txBody>
          <a:bodyPr/>
          <a:lstStyle/>
          <a:p>
            <a:r>
              <a:rPr lang="es-GT" dirty="0"/>
              <a:t>Ejemplo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609C8-0552-4467-BC2D-E296BFD32565}"/>
              </a:ext>
            </a:extLst>
          </p:cNvPr>
          <p:cNvSpPr txBox="1"/>
          <p:nvPr/>
        </p:nvSpPr>
        <p:spPr>
          <a:xfrm>
            <a:off x="1709530" y="1540962"/>
            <a:ext cx="2412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Sean los conjuntos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E281D1-476D-415F-B12D-D3E275F2B9B5}"/>
                  </a:ext>
                </a:extLst>
              </p:cNvPr>
              <p:cNvSpPr txBox="1"/>
              <p:nvPr/>
            </p:nvSpPr>
            <p:spPr>
              <a:xfrm>
                <a:off x="4507631" y="1565566"/>
                <a:ext cx="20634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2,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E281D1-476D-415F-B12D-D3E275F2B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631" y="1565566"/>
                <a:ext cx="2063470" cy="276999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10713F-110F-4637-B644-137FBDE1EF28}"/>
                  </a:ext>
                </a:extLst>
              </p:cNvPr>
              <p:cNvSpPr txBox="1"/>
              <p:nvPr/>
            </p:nvSpPr>
            <p:spPr>
              <a:xfrm>
                <a:off x="2457450" y="4189577"/>
                <a:ext cx="1000125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10713F-110F-4637-B644-137FBDE1E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4189577"/>
                <a:ext cx="1000125" cy="276999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55714C-EAAE-4812-8B32-DF0CC2C916D7}"/>
                  </a:ext>
                </a:extLst>
              </p:cNvPr>
              <p:cNvSpPr txBox="1"/>
              <p:nvPr/>
            </p:nvSpPr>
            <p:spPr>
              <a:xfrm>
                <a:off x="4507631" y="2265967"/>
                <a:ext cx="20634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1,2, 3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2,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55714C-EAAE-4812-8B32-DF0CC2C91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631" y="2265967"/>
                <a:ext cx="2063470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56E43F6-3CB5-4C6C-B9A1-5C0EC293518E}"/>
              </a:ext>
            </a:extLst>
          </p:cNvPr>
          <p:cNvSpPr txBox="1"/>
          <p:nvPr/>
        </p:nvSpPr>
        <p:spPr>
          <a:xfrm>
            <a:off x="981076" y="3255947"/>
            <a:ext cx="4720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95192E-B75F-4733-BBBF-B7769D31A87B}"/>
                  </a:ext>
                </a:extLst>
              </p:cNvPr>
              <p:cNvSpPr txBox="1"/>
              <p:nvPr/>
            </p:nvSpPr>
            <p:spPr>
              <a:xfrm>
                <a:off x="1602616" y="3244334"/>
                <a:ext cx="31694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GT" dirty="0"/>
                  <a:t>Cardinal del conjunto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95192E-B75F-4733-BBBF-B7769D31A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16" y="3244334"/>
                <a:ext cx="3169409" cy="369332"/>
              </a:xfrm>
              <a:prstGeom prst="rect">
                <a:avLst/>
              </a:prstGeom>
              <a:blipFill>
                <a:blip r:embed="rId5"/>
                <a:stretch>
                  <a:fillRect l="-173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645C97-BF43-42F5-A3B4-175FC5BFA771}"/>
                  </a:ext>
                </a:extLst>
              </p:cNvPr>
              <p:cNvSpPr txBox="1"/>
              <p:nvPr/>
            </p:nvSpPr>
            <p:spPr>
              <a:xfrm>
                <a:off x="2457450" y="5987730"/>
                <a:ext cx="1000125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645C97-BF43-42F5-A3B4-175FC5BF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5987730"/>
                <a:ext cx="1000125" cy="276999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F8720AA-5480-41F2-BD4B-016AE838D900}"/>
              </a:ext>
            </a:extLst>
          </p:cNvPr>
          <p:cNvSpPr txBox="1"/>
          <p:nvPr/>
        </p:nvSpPr>
        <p:spPr>
          <a:xfrm>
            <a:off x="981076" y="5054100"/>
            <a:ext cx="4720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3344CE-C7BF-4317-904D-F25847DB75EA}"/>
                  </a:ext>
                </a:extLst>
              </p:cNvPr>
              <p:cNvSpPr txBox="1"/>
              <p:nvPr/>
            </p:nvSpPr>
            <p:spPr>
              <a:xfrm>
                <a:off x="1602616" y="5042487"/>
                <a:ext cx="31694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GT" dirty="0"/>
                  <a:t>Cardinal del conjunto </a:t>
                </a:r>
                <a14:m>
                  <m:oMath xmlns:m="http://schemas.openxmlformats.org/officeDocument/2006/math">
                    <m:r>
                      <a:rPr lang="es-GT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3344CE-C7BF-4317-904D-F25847DB7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16" y="5042487"/>
                <a:ext cx="3169409" cy="369332"/>
              </a:xfrm>
              <a:prstGeom prst="rect">
                <a:avLst/>
              </a:prstGeom>
              <a:blipFill>
                <a:blip r:embed="rId7"/>
                <a:stretch>
                  <a:fillRect l="-173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42F811C4-A548-4510-B153-556FCADF7E2C}"/>
              </a:ext>
            </a:extLst>
          </p:cNvPr>
          <p:cNvSpPr/>
          <p:nvPr/>
        </p:nvSpPr>
        <p:spPr>
          <a:xfrm>
            <a:off x="6688689" y="1553953"/>
            <a:ext cx="74061" cy="1227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93285-2CB8-48EC-BB15-1347CF952EAF}"/>
              </a:ext>
            </a:extLst>
          </p:cNvPr>
          <p:cNvSpPr txBox="1"/>
          <p:nvPr/>
        </p:nvSpPr>
        <p:spPr>
          <a:xfrm>
            <a:off x="6975176" y="1689652"/>
            <a:ext cx="2354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El orden y la repetición no importan.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3B55F04-3937-460F-ADF8-3E1C43367A9C}"/>
              </a:ext>
            </a:extLst>
          </p:cNvPr>
          <p:cNvCxnSpPr/>
          <p:nvPr/>
        </p:nvCxnSpPr>
        <p:spPr>
          <a:xfrm>
            <a:off x="5162550" y="3255947"/>
            <a:ext cx="0" cy="300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8C745F-528E-4B6F-B007-E142E8EB860E}"/>
                  </a:ext>
                </a:extLst>
              </p:cNvPr>
              <p:cNvSpPr txBox="1"/>
              <p:nvPr/>
            </p:nvSpPr>
            <p:spPr>
              <a:xfrm>
                <a:off x="7218214" y="4301021"/>
                <a:ext cx="1000125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8C745F-528E-4B6F-B007-E142E8EB8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214" y="4301021"/>
                <a:ext cx="1000125" cy="276999"/>
              </a:xfrm>
              <a:prstGeom prst="rect">
                <a:avLst/>
              </a:prstGeom>
              <a:blipFill>
                <a:blip r:embed="rId8"/>
                <a:stretch>
                  <a:fillRect b="-63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23A28F3-56B4-4330-8341-6DB67728B046}"/>
              </a:ext>
            </a:extLst>
          </p:cNvPr>
          <p:cNvSpPr txBox="1"/>
          <p:nvPr/>
        </p:nvSpPr>
        <p:spPr>
          <a:xfrm>
            <a:off x="5949561" y="3255947"/>
            <a:ext cx="4720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DFADFC-CEB2-4D59-8A36-2D099833D37B}"/>
              </a:ext>
            </a:extLst>
          </p:cNvPr>
          <p:cNvSpPr txBox="1"/>
          <p:nvPr/>
        </p:nvSpPr>
        <p:spPr>
          <a:xfrm>
            <a:off x="5943601" y="4963151"/>
            <a:ext cx="4720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17731D0-6DF8-4EB9-9A48-32FAB86BA1C6}"/>
                  </a:ext>
                </a:extLst>
              </p:cNvPr>
              <p:cNvSpPr txBox="1"/>
              <p:nvPr/>
            </p:nvSpPr>
            <p:spPr>
              <a:xfrm>
                <a:off x="6565141" y="4951538"/>
                <a:ext cx="31694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GT" dirty="0"/>
                  <a:t>Dado el conjunto </a:t>
                </a:r>
                <a14:m>
                  <m:oMath xmlns:m="http://schemas.openxmlformats.org/officeDocument/2006/math">
                    <m:r>
                      <a:rPr lang="es-GT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17731D0-6DF8-4EB9-9A48-32FAB86BA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141" y="4951538"/>
                <a:ext cx="3169409" cy="369332"/>
              </a:xfrm>
              <a:prstGeom prst="rect">
                <a:avLst/>
              </a:prstGeom>
              <a:blipFill>
                <a:blip r:embed="rId9"/>
                <a:stretch>
                  <a:fillRect l="-173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6865594-5B3D-4061-8BCB-93C708B21DB5}"/>
                  </a:ext>
                </a:extLst>
              </p:cNvPr>
              <p:cNvSpPr txBox="1"/>
              <p:nvPr/>
            </p:nvSpPr>
            <p:spPr>
              <a:xfrm>
                <a:off x="6538301" y="5380484"/>
                <a:ext cx="20634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6865594-5B3D-4061-8BCB-93C708B21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301" y="5380484"/>
                <a:ext cx="2063470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EF840D4-8C58-4019-8F06-D7DC899C8240}"/>
                  </a:ext>
                </a:extLst>
              </p:cNvPr>
              <p:cNvSpPr txBox="1"/>
              <p:nvPr/>
            </p:nvSpPr>
            <p:spPr>
              <a:xfrm>
                <a:off x="7258540" y="5789451"/>
                <a:ext cx="655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EF840D4-8C58-4019-8F06-D7DC899C8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540" y="5789451"/>
                <a:ext cx="655179" cy="276999"/>
              </a:xfrm>
              <a:prstGeom prst="rect">
                <a:avLst/>
              </a:prstGeom>
              <a:blipFill>
                <a:blip r:embed="rId11"/>
                <a:stretch>
                  <a:fillRect l="-8411" r="-747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C2C029D-F764-4DEF-8573-E3E0097ECFEF}"/>
                  </a:ext>
                </a:extLst>
              </p:cNvPr>
              <p:cNvSpPr txBox="1"/>
              <p:nvPr/>
            </p:nvSpPr>
            <p:spPr>
              <a:xfrm>
                <a:off x="7258540" y="6193268"/>
                <a:ext cx="655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C2C029D-F764-4DEF-8573-E3E0097EC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540" y="6193268"/>
                <a:ext cx="655179" cy="276999"/>
              </a:xfrm>
              <a:prstGeom prst="rect">
                <a:avLst/>
              </a:prstGeom>
              <a:blipFill>
                <a:blip r:embed="rId12"/>
                <a:stretch>
                  <a:fillRect l="-8411" r="-747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60CAD1C-FDAB-492A-BA13-C30E6D72482B}"/>
                  </a:ext>
                </a:extLst>
              </p:cNvPr>
              <p:cNvSpPr txBox="1"/>
              <p:nvPr/>
            </p:nvSpPr>
            <p:spPr>
              <a:xfrm>
                <a:off x="8792102" y="5789451"/>
                <a:ext cx="665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60CAD1C-FDAB-492A-BA13-C30E6D72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02" y="5789451"/>
                <a:ext cx="665567" cy="276999"/>
              </a:xfrm>
              <a:prstGeom prst="rect">
                <a:avLst/>
              </a:prstGeom>
              <a:blipFill>
                <a:blip r:embed="rId13"/>
                <a:stretch>
                  <a:fillRect l="-7339" r="-733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1E3523-9C20-4272-9F64-8630AC7EDC30}"/>
                  </a:ext>
                </a:extLst>
              </p:cNvPr>
              <p:cNvSpPr txBox="1"/>
              <p:nvPr/>
            </p:nvSpPr>
            <p:spPr>
              <a:xfrm>
                <a:off x="8792102" y="6193268"/>
                <a:ext cx="665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1E3523-9C20-4272-9F64-8630AC7ED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02" y="6193268"/>
                <a:ext cx="665567" cy="276999"/>
              </a:xfrm>
              <a:prstGeom prst="rect">
                <a:avLst/>
              </a:prstGeom>
              <a:blipFill>
                <a:blip r:embed="rId14"/>
                <a:stretch>
                  <a:fillRect l="-7339" r="-733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88790A-5483-4A83-89D4-C02C837DDD38}"/>
                  </a:ext>
                </a:extLst>
              </p:cNvPr>
              <p:cNvSpPr txBox="1"/>
              <p:nvPr/>
            </p:nvSpPr>
            <p:spPr>
              <a:xfrm>
                <a:off x="6752003" y="3743966"/>
                <a:ext cx="665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88790A-5483-4A83-89D4-C02C837DD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003" y="3743966"/>
                <a:ext cx="665695" cy="276999"/>
              </a:xfrm>
              <a:prstGeom prst="rect">
                <a:avLst/>
              </a:prstGeom>
              <a:blipFill>
                <a:blip r:embed="rId15"/>
                <a:stretch>
                  <a:fillRect l="-8257" r="-64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FEE9D87-B9A7-40BD-8B43-0E7CD2A8FF0A}"/>
                  </a:ext>
                </a:extLst>
              </p:cNvPr>
              <p:cNvSpPr txBox="1"/>
              <p:nvPr/>
            </p:nvSpPr>
            <p:spPr>
              <a:xfrm>
                <a:off x="8048710" y="3776097"/>
                <a:ext cx="665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FEE9D87-B9A7-40BD-8B43-0E7CD2A8F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710" y="3776097"/>
                <a:ext cx="665695" cy="276999"/>
              </a:xfrm>
              <a:prstGeom prst="rect">
                <a:avLst/>
              </a:prstGeom>
              <a:blipFill>
                <a:blip r:embed="rId16"/>
                <a:stretch>
                  <a:fillRect l="-7273" r="-727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5ADAB7B-13F4-4EA3-B3FC-1EA506575594}"/>
                  </a:ext>
                </a:extLst>
              </p:cNvPr>
              <p:cNvSpPr txBox="1"/>
              <p:nvPr/>
            </p:nvSpPr>
            <p:spPr>
              <a:xfrm>
                <a:off x="7621295" y="372632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5ADAB7B-13F4-4EA3-B3FC-1EA506575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295" y="3726323"/>
                <a:ext cx="193964" cy="276999"/>
              </a:xfrm>
              <a:prstGeom prst="rect">
                <a:avLst/>
              </a:prstGeom>
              <a:blipFill>
                <a:blip r:embed="rId17"/>
                <a:stretch>
                  <a:fillRect l="-18750" r="-218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8B96E0-3812-45A4-890D-D97DADA6E056}"/>
                  </a:ext>
                </a:extLst>
              </p:cNvPr>
              <p:cNvSpPr txBox="1"/>
              <p:nvPr/>
            </p:nvSpPr>
            <p:spPr>
              <a:xfrm>
                <a:off x="6641977" y="3257742"/>
                <a:ext cx="31694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GT" dirty="0"/>
                  <a:t>¿Es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GT" dirty="0"/>
                  <a:t> igual a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GT" dirty="0"/>
                  <a:t>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8B96E0-3812-45A4-890D-D97DADA6E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77" y="3257742"/>
                <a:ext cx="3169409" cy="369332"/>
              </a:xfrm>
              <a:prstGeom prst="rect">
                <a:avLst/>
              </a:prstGeom>
              <a:blipFill>
                <a:blip r:embed="rId18"/>
                <a:stretch>
                  <a:fillRect l="-173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81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6" grpId="0"/>
      <p:bldP spid="10" grpId="0" animBg="1"/>
      <p:bldP spid="12" grpId="0" animBg="1"/>
      <p:bldP spid="14" grpId="0"/>
      <p:bldP spid="15" grpId="0" animBg="1"/>
      <p:bldP spid="18" grpId="0"/>
      <p:bldP spid="34" grpId="0" animBg="1"/>
      <p:bldP spid="36" grpId="0" animBg="1"/>
      <p:bldP spid="42" grpId="0" animBg="1"/>
      <p:bldP spid="44" grpId="0"/>
      <p:bldP spid="46" grpId="0"/>
      <p:bldP spid="47" grpId="0"/>
      <p:bldP spid="49" grpId="0"/>
      <p:bldP spid="51" grpId="0"/>
      <p:bldP spid="53" grpId="0"/>
      <p:bldP spid="55" grpId="0"/>
      <p:bldP spid="57" grpId="0"/>
      <p:bldP spid="58" grpId="0"/>
      <p:bldP spid="5" grpId="0"/>
    </p:bldLst>
  </p:timing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{691EB988-A27E-4206-BBA3-59A8EE0B64B0}tf56535239_win32</Template>
  <TotalTime>172</TotalTime>
  <Words>333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Cambria Math</vt:lpstr>
      <vt:lpstr>Franklin Gothic Book</vt:lpstr>
      <vt:lpstr>Franklin Gothic Demi</vt:lpstr>
      <vt:lpstr>Wingdings 2</vt:lpstr>
      <vt:lpstr>DividendVTI</vt:lpstr>
      <vt:lpstr>3ra. unidad conjuntos</vt:lpstr>
      <vt:lpstr>Conjuntos</vt:lpstr>
      <vt:lpstr>Ejemplo 1</vt:lpstr>
      <vt:lpstr>PowerPoint Presentation</vt:lpstr>
      <vt:lpstr>PowerPoint Presentation</vt:lpstr>
      <vt:lpstr>Ejemplo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3ra unidad conjuntos</dc:title>
  <dc:creator>Mario Gustavo Lopez Hernandez</dc:creator>
  <cp:lastModifiedBy>Mario Gustavo Lopez Hernandez</cp:lastModifiedBy>
  <cp:revision>19</cp:revision>
  <dcterms:created xsi:type="dcterms:W3CDTF">2020-09-29T00:37:41Z</dcterms:created>
  <dcterms:modified xsi:type="dcterms:W3CDTF">2021-09-08T21:43:49Z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