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66" r:id="rId6"/>
    <p:sldId id="267" r:id="rId7"/>
    <p:sldId id="268" r:id="rId8"/>
    <p:sldId id="269" r:id="rId9"/>
    <p:sldId id="270" r:id="rId10"/>
    <p:sldId id="271" r:id="rId11"/>
    <p:sldId id="274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940.png"/><Relationship Id="rId3" Type="http://schemas.openxmlformats.org/officeDocument/2006/relationships/image" Target="../media/image490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930.png"/><Relationship Id="rId2" Type="http://schemas.openxmlformats.org/officeDocument/2006/relationships/image" Target="../media/image480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0.png"/><Relationship Id="rId11" Type="http://schemas.openxmlformats.org/officeDocument/2006/relationships/image" Target="../media/image57.png"/><Relationship Id="rId24" Type="http://schemas.openxmlformats.org/officeDocument/2006/relationships/image" Target="../media/image920.png"/><Relationship Id="rId5" Type="http://schemas.openxmlformats.org/officeDocument/2006/relationships/image" Target="../media/image510.png"/><Relationship Id="rId15" Type="http://schemas.openxmlformats.org/officeDocument/2006/relationships/image" Target="../media/image61.png"/><Relationship Id="rId23" Type="http://schemas.openxmlformats.org/officeDocument/2006/relationships/image" Target="../media/image910.png"/><Relationship Id="rId28" Type="http://schemas.openxmlformats.org/officeDocument/2006/relationships/image" Target="../media/image960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9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8.png"/><Relationship Id="rId7" Type="http://schemas.openxmlformats.org/officeDocument/2006/relationships/image" Target="../media/image50.png"/><Relationship Id="rId12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50" Type="http://schemas.openxmlformats.org/officeDocument/2006/relationships/image" Target="../media/image96.png"/><Relationship Id="rId7" Type="http://schemas.openxmlformats.org/officeDocument/2006/relationships/image" Target="../media/image53.png"/><Relationship Id="rId2" Type="http://schemas.openxmlformats.org/officeDocument/2006/relationships/image" Target="../media/image480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0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49" Type="http://schemas.openxmlformats.org/officeDocument/2006/relationships/image" Target="../media/image95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51" Type="http://schemas.openxmlformats.org/officeDocument/2006/relationships/image" Target="../media/image97.png"/><Relationship Id="rId3" Type="http://schemas.openxmlformats.org/officeDocument/2006/relationships/image" Target="../media/image490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3273" y="0"/>
            <a:ext cx="8782072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s-GT" sz="3600" dirty="0">
                <a:solidFill>
                  <a:schemeClr val="tx1"/>
                </a:solidFill>
              </a:rPr>
              <a:t>Conjunto vacío,</a:t>
            </a:r>
            <a:br>
              <a:rPr lang="es-GT" sz="3600" dirty="0">
                <a:solidFill>
                  <a:schemeClr val="tx1"/>
                </a:solidFill>
              </a:rPr>
            </a:br>
            <a:r>
              <a:rPr lang="es-GT" sz="3600" dirty="0">
                <a:solidFill>
                  <a:schemeClr val="tx1"/>
                </a:solidFill>
              </a:rPr>
              <a:t>conjunto potencia y triángulo de Pascal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GT" sz="1600"/>
              <a:t>Ing. Mario López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32D7-69FB-46BD-A80B-5E5D1521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3200" dirty="0"/>
              <a:t>Triángulo de Pascal continuación…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898C0-05D9-4293-A332-160DF46EC42E}"/>
              </a:ext>
            </a:extLst>
          </p:cNvPr>
          <p:cNvSpPr txBox="1"/>
          <p:nvPr/>
        </p:nvSpPr>
        <p:spPr>
          <a:xfrm>
            <a:off x="1134603" y="210155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Demostraciones: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BA63A5-6622-4017-8A10-5D6D7610D5C8}"/>
                  </a:ext>
                </a:extLst>
              </p:cNvPr>
              <p:cNvSpPr txBox="1"/>
              <p:nvPr/>
            </p:nvSpPr>
            <p:spPr>
              <a:xfrm>
                <a:off x="1134603" y="3152001"/>
                <a:ext cx="624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BA63A5-6622-4017-8A10-5D6D7610D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03" y="3152001"/>
                <a:ext cx="624338" cy="276999"/>
              </a:xfrm>
              <a:prstGeom prst="rect">
                <a:avLst/>
              </a:prstGeom>
              <a:blipFill>
                <a:blip r:embed="rId2"/>
                <a:stretch>
                  <a:fillRect l="-4854" r="-77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72294-8D61-4596-B7DC-8AF7E2975C3C}"/>
                  </a:ext>
                </a:extLst>
              </p:cNvPr>
              <p:cNvSpPr txBox="1"/>
              <p:nvPr/>
            </p:nvSpPr>
            <p:spPr>
              <a:xfrm>
                <a:off x="3762375" y="3059539"/>
                <a:ext cx="41229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72294-8D61-4596-B7DC-8AF7E2975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75" y="3059539"/>
                <a:ext cx="412292" cy="4619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E928F-D9A4-4A1C-A98C-07439675E36A}"/>
                  </a:ext>
                </a:extLst>
              </p:cNvPr>
              <p:cNvSpPr txBox="1"/>
              <p:nvPr/>
            </p:nvSpPr>
            <p:spPr>
              <a:xfrm>
                <a:off x="1134603" y="3754555"/>
                <a:ext cx="624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E928F-D9A4-4A1C-A98C-07439675E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03" y="3754555"/>
                <a:ext cx="624338" cy="276999"/>
              </a:xfrm>
              <a:prstGeom prst="rect">
                <a:avLst/>
              </a:prstGeom>
              <a:blipFill>
                <a:blip r:embed="rId4"/>
                <a:stretch>
                  <a:fillRect l="-4854" r="-77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DB37CC-C74A-408A-AFC3-8B84179203BA}"/>
                  </a:ext>
                </a:extLst>
              </p:cNvPr>
              <p:cNvSpPr txBox="1"/>
              <p:nvPr/>
            </p:nvSpPr>
            <p:spPr>
              <a:xfrm>
                <a:off x="3350083" y="3648194"/>
                <a:ext cx="41229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DB37CC-C74A-408A-AFC3-8B8417920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083" y="3648194"/>
                <a:ext cx="412292" cy="461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13C6FB-FD61-4A5A-ADC7-31E0EC6CAD75}"/>
                  </a:ext>
                </a:extLst>
              </p:cNvPr>
              <p:cNvSpPr txBox="1"/>
              <p:nvPr/>
            </p:nvSpPr>
            <p:spPr>
              <a:xfrm>
                <a:off x="4174667" y="3662093"/>
                <a:ext cx="41229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13C6FB-FD61-4A5A-ADC7-31E0EC6C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667" y="3662093"/>
                <a:ext cx="412292" cy="460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26D54F-EB1B-4454-86FD-0289D6C81B01}"/>
                  </a:ext>
                </a:extLst>
              </p:cNvPr>
              <p:cNvSpPr txBox="1"/>
              <p:nvPr/>
            </p:nvSpPr>
            <p:spPr>
              <a:xfrm>
                <a:off x="1134603" y="4309274"/>
                <a:ext cx="624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26D54F-EB1B-4454-86FD-0289D6C81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03" y="4309274"/>
                <a:ext cx="624338" cy="276999"/>
              </a:xfrm>
              <a:prstGeom prst="rect">
                <a:avLst/>
              </a:prstGeom>
              <a:blipFill>
                <a:blip r:embed="rId7"/>
                <a:stretch>
                  <a:fillRect l="-4854" r="-77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966E85-3D20-417C-A88E-1B46A7B73E18}"/>
                  </a:ext>
                </a:extLst>
              </p:cNvPr>
              <p:cNvSpPr txBox="1"/>
              <p:nvPr/>
            </p:nvSpPr>
            <p:spPr>
              <a:xfrm>
                <a:off x="2937791" y="4194064"/>
                <a:ext cx="41229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966E85-3D20-417C-A88E-1B46A7B73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791" y="4194064"/>
                <a:ext cx="412292" cy="4619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6A7465-5D63-4916-A497-203685CFC886}"/>
                  </a:ext>
                </a:extLst>
              </p:cNvPr>
              <p:cNvSpPr txBox="1"/>
              <p:nvPr/>
            </p:nvSpPr>
            <p:spPr>
              <a:xfrm>
                <a:off x="3762375" y="4207963"/>
                <a:ext cx="41229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6A7465-5D63-4916-A497-203685CFC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75" y="4207963"/>
                <a:ext cx="412292" cy="460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80E744-3D64-4BC9-8558-0F931589BD65}"/>
                  </a:ext>
                </a:extLst>
              </p:cNvPr>
              <p:cNvSpPr txBox="1"/>
              <p:nvPr/>
            </p:nvSpPr>
            <p:spPr>
              <a:xfrm>
                <a:off x="4586959" y="4207963"/>
                <a:ext cx="41229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80E744-3D64-4BC9-8558-0F931589B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959" y="4207963"/>
                <a:ext cx="412292" cy="4601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D69D7E-E9F9-4F49-8AD8-36B9B2CB209B}"/>
                  </a:ext>
                </a:extLst>
              </p:cNvPr>
              <p:cNvSpPr txBox="1"/>
              <p:nvPr/>
            </p:nvSpPr>
            <p:spPr>
              <a:xfrm>
                <a:off x="1134603" y="4806863"/>
                <a:ext cx="624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D69D7E-E9F9-4F49-8AD8-36B9B2CB2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03" y="4806863"/>
                <a:ext cx="624338" cy="276999"/>
              </a:xfrm>
              <a:prstGeom prst="rect">
                <a:avLst/>
              </a:prstGeom>
              <a:blipFill>
                <a:blip r:embed="rId11"/>
                <a:stretch>
                  <a:fillRect l="-4854" r="-77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2371F11-F7BC-466E-8504-0942D43E0E53}"/>
                  </a:ext>
                </a:extLst>
              </p:cNvPr>
              <p:cNvSpPr txBox="1"/>
              <p:nvPr/>
            </p:nvSpPr>
            <p:spPr>
              <a:xfrm>
                <a:off x="2525499" y="4701400"/>
                <a:ext cx="41229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2371F11-F7BC-466E-8504-0942D43E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499" y="4701400"/>
                <a:ext cx="412292" cy="4619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E52C0F9-314F-46F4-80A6-34916BF78361}"/>
                  </a:ext>
                </a:extLst>
              </p:cNvPr>
              <p:cNvSpPr txBox="1"/>
              <p:nvPr/>
            </p:nvSpPr>
            <p:spPr>
              <a:xfrm>
                <a:off x="3350083" y="4715299"/>
                <a:ext cx="41229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E52C0F9-314F-46F4-80A6-34916BF7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083" y="4715299"/>
                <a:ext cx="412292" cy="4601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97C454-43DA-431A-B60E-343430985EA5}"/>
                  </a:ext>
                </a:extLst>
              </p:cNvPr>
              <p:cNvSpPr txBox="1"/>
              <p:nvPr/>
            </p:nvSpPr>
            <p:spPr>
              <a:xfrm>
                <a:off x="4174667" y="4715299"/>
                <a:ext cx="41229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97C454-43DA-431A-B60E-343430985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667" y="4715299"/>
                <a:ext cx="412292" cy="4601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7F1015-7AA2-458B-8744-63ED43952C58}"/>
                  </a:ext>
                </a:extLst>
              </p:cNvPr>
              <p:cNvSpPr txBox="1"/>
              <p:nvPr/>
            </p:nvSpPr>
            <p:spPr>
              <a:xfrm>
                <a:off x="4999251" y="4678038"/>
                <a:ext cx="41229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7F1015-7AA2-458B-8744-63ED4395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251" y="4678038"/>
                <a:ext cx="412292" cy="4619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3660B6-8F75-40B0-8D58-27025D9476EF}"/>
                  </a:ext>
                </a:extLst>
              </p:cNvPr>
              <p:cNvSpPr txBox="1"/>
              <p:nvPr/>
            </p:nvSpPr>
            <p:spPr>
              <a:xfrm>
                <a:off x="1134603" y="5378935"/>
                <a:ext cx="624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3660B6-8F75-40B0-8D58-27025D947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03" y="5378935"/>
                <a:ext cx="624338" cy="276999"/>
              </a:xfrm>
              <a:prstGeom prst="rect">
                <a:avLst/>
              </a:prstGeom>
              <a:blipFill>
                <a:blip r:embed="rId16"/>
                <a:stretch>
                  <a:fillRect l="-4854" r="-77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693A17-AF55-4A26-A967-80661BB19B0D}"/>
                  </a:ext>
                </a:extLst>
              </p:cNvPr>
              <p:cNvSpPr txBox="1"/>
              <p:nvPr/>
            </p:nvSpPr>
            <p:spPr>
              <a:xfrm>
                <a:off x="2113207" y="5264049"/>
                <a:ext cx="412292" cy="460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693A17-AF55-4A26-A967-80661BB19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207" y="5264049"/>
                <a:ext cx="412292" cy="46089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C786087-DAC2-4E46-8A19-E4707B1D6E86}"/>
                  </a:ext>
                </a:extLst>
              </p:cNvPr>
              <p:cNvSpPr txBox="1"/>
              <p:nvPr/>
            </p:nvSpPr>
            <p:spPr>
              <a:xfrm>
                <a:off x="2937791" y="5277948"/>
                <a:ext cx="412292" cy="459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C786087-DAC2-4E46-8A19-E4707B1D6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791" y="5277948"/>
                <a:ext cx="412292" cy="4591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338F08-3510-4BB1-A4AA-56D4AB8C0F82}"/>
                  </a:ext>
                </a:extLst>
              </p:cNvPr>
              <p:cNvSpPr txBox="1"/>
              <p:nvPr/>
            </p:nvSpPr>
            <p:spPr>
              <a:xfrm>
                <a:off x="3762375" y="5277948"/>
                <a:ext cx="412292" cy="459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338F08-3510-4BB1-A4AA-56D4AB8C0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75" y="5277948"/>
                <a:ext cx="412292" cy="4591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A76727-70A8-4E1F-B9FA-46DAA265D57D}"/>
                  </a:ext>
                </a:extLst>
              </p:cNvPr>
              <p:cNvSpPr txBox="1"/>
              <p:nvPr/>
            </p:nvSpPr>
            <p:spPr>
              <a:xfrm>
                <a:off x="4586959" y="5240687"/>
                <a:ext cx="412292" cy="460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A76727-70A8-4E1F-B9FA-46DAA265D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959" y="5240687"/>
                <a:ext cx="412292" cy="46089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2D62E4-6DDC-4339-A9C7-C651CE3AC309}"/>
                  </a:ext>
                </a:extLst>
              </p:cNvPr>
              <p:cNvSpPr txBox="1"/>
              <p:nvPr/>
            </p:nvSpPr>
            <p:spPr>
              <a:xfrm>
                <a:off x="5411543" y="5240687"/>
                <a:ext cx="412292" cy="459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2D62E4-6DDC-4339-A9C7-C651CE3AC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543" y="5240687"/>
                <a:ext cx="412292" cy="4591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54875D-EAE0-43FC-8885-BE3ED43DCCDF}"/>
                  </a:ext>
                </a:extLst>
              </p:cNvPr>
              <p:cNvSpPr txBox="1"/>
              <p:nvPr/>
            </p:nvSpPr>
            <p:spPr>
              <a:xfrm>
                <a:off x="3903599" y="5839571"/>
                <a:ext cx="129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54875D-EAE0-43FC-8885-BE3ED43DC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599" y="5839571"/>
                <a:ext cx="129844" cy="276999"/>
              </a:xfrm>
              <a:prstGeom prst="rect">
                <a:avLst/>
              </a:prstGeom>
              <a:blipFill>
                <a:blip r:embed="rId22"/>
                <a:stretch>
                  <a:fillRect l="-36364" r="-3636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4EDE7AC8-D614-495B-BB07-2AB9234187C9}"/>
              </a:ext>
            </a:extLst>
          </p:cNvPr>
          <p:cNvSpPr/>
          <p:nvPr/>
        </p:nvSpPr>
        <p:spPr>
          <a:xfrm rot="10800000">
            <a:off x="2705827" y="4194064"/>
            <a:ext cx="1731481" cy="112869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E7450310-8C57-41C8-BBFE-1CC1AE008F2F}"/>
              </a:ext>
            </a:extLst>
          </p:cNvPr>
          <p:cNvCxnSpPr>
            <a:endCxn id="27" idx="0"/>
          </p:cNvCxnSpPr>
          <p:nvPr/>
        </p:nvCxnSpPr>
        <p:spPr>
          <a:xfrm rot="10800000" flipV="1">
            <a:off x="3968521" y="3152001"/>
            <a:ext cx="1430036" cy="1055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52FF59D-5405-4B1A-8D4D-BBC5F9691290}"/>
                  </a:ext>
                </a:extLst>
              </p:cNvPr>
              <p:cNvSpPr txBox="1"/>
              <p:nvPr/>
            </p:nvSpPr>
            <p:spPr>
              <a:xfrm>
                <a:off x="5412563" y="2903879"/>
                <a:ext cx="610167" cy="4686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52FF59D-5405-4B1A-8D4D-BBC5F9691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563" y="2903879"/>
                <a:ext cx="610167" cy="4686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CBF668B-5E95-40D8-9B9A-A5520D9E6621}"/>
              </a:ext>
            </a:extLst>
          </p:cNvPr>
          <p:cNvSpPr txBox="1"/>
          <p:nvPr/>
        </p:nvSpPr>
        <p:spPr>
          <a:xfrm>
            <a:off x="7689856" y="3013501"/>
            <a:ext cx="26930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8D77E2-A742-4E0F-B7DE-57DB5412C973}"/>
                  </a:ext>
                </a:extLst>
              </p:cNvPr>
              <p:cNvSpPr txBox="1"/>
              <p:nvPr/>
            </p:nvSpPr>
            <p:spPr>
              <a:xfrm>
                <a:off x="8330021" y="2948684"/>
                <a:ext cx="2509854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8D77E2-A742-4E0F-B7DE-57DB5412C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021" y="2948684"/>
                <a:ext cx="2509854" cy="46012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025245-1359-40D9-A61E-F5B256D6D930}"/>
                  </a:ext>
                </a:extLst>
              </p:cNvPr>
              <p:cNvSpPr txBox="1"/>
              <p:nvPr/>
            </p:nvSpPr>
            <p:spPr>
              <a:xfrm>
                <a:off x="6350750" y="5834934"/>
                <a:ext cx="610167" cy="47057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025245-1359-40D9-A61E-F5B256D6D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750" y="5834934"/>
                <a:ext cx="610167" cy="47057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22FB36B-13A9-4904-9D7A-0EF286A9442A}"/>
              </a:ext>
            </a:extLst>
          </p:cNvPr>
          <p:cNvCxnSpPr>
            <a:cxnSpLocks/>
            <a:endCxn id="35" idx="2"/>
          </p:cNvCxnSpPr>
          <p:nvPr/>
        </p:nvCxnSpPr>
        <p:spPr>
          <a:xfrm rot="10800000">
            <a:off x="3556229" y="5175426"/>
            <a:ext cx="2679898" cy="9411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8A723C-C4A7-4DD4-A7E4-7CAB1BC7AFE9}"/>
              </a:ext>
            </a:extLst>
          </p:cNvPr>
          <p:cNvSpPr txBox="1"/>
          <p:nvPr/>
        </p:nvSpPr>
        <p:spPr>
          <a:xfrm>
            <a:off x="7689856" y="3970190"/>
            <a:ext cx="26930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BDFF28-3292-4994-B275-EC75A2D077AE}"/>
                  </a:ext>
                </a:extLst>
              </p:cNvPr>
              <p:cNvSpPr txBox="1"/>
              <p:nvPr/>
            </p:nvSpPr>
            <p:spPr>
              <a:xfrm>
                <a:off x="8330021" y="3905373"/>
                <a:ext cx="2509854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BDFF28-3292-4994-B275-EC75A2D07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021" y="3905373"/>
                <a:ext cx="2509854" cy="46012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A5FAD6-981D-43B2-B420-550604BB1D1D}"/>
                  </a:ext>
                </a:extLst>
              </p:cNvPr>
              <p:cNvSpPr txBox="1"/>
              <p:nvPr/>
            </p:nvSpPr>
            <p:spPr>
              <a:xfrm>
                <a:off x="2150490" y="2708169"/>
                <a:ext cx="684738" cy="4692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A5FAD6-981D-43B2-B420-550604BB1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490" y="2708169"/>
                <a:ext cx="684738" cy="46923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6B39096-5677-48ED-BE61-5079C4F5B5E4}"/>
              </a:ext>
            </a:extLst>
          </p:cNvPr>
          <p:cNvSpPr txBox="1"/>
          <p:nvPr/>
        </p:nvSpPr>
        <p:spPr>
          <a:xfrm>
            <a:off x="7689856" y="4879943"/>
            <a:ext cx="26930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7835CB-3BCE-45E1-B56B-3A6394B55291}"/>
                  </a:ext>
                </a:extLst>
              </p:cNvPr>
              <p:cNvSpPr txBox="1"/>
              <p:nvPr/>
            </p:nvSpPr>
            <p:spPr>
              <a:xfrm>
                <a:off x="8330021" y="4815126"/>
                <a:ext cx="2654637" cy="466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7835CB-3BCE-45E1-B56B-3A6394B55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021" y="4815126"/>
                <a:ext cx="2654637" cy="46653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AB91826-0424-449A-8CC4-FA3C866D657E}"/>
              </a:ext>
            </a:extLst>
          </p:cNvPr>
          <p:cNvCxnSpPr>
            <a:stCxn id="18" idx="3"/>
          </p:cNvCxnSpPr>
          <p:nvPr/>
        </p:nvCxnSpPr>
        <p:spPr>
          <a:xfrm>
            <a:off x="2835228" y="2942785"/>
            <a:ext cx="282890" cy="11794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4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4" grpId="0" animBg="1"/>
      <p:bldP spid="5" grpId="0"/>
      <p:bldP spid="9" grpId="0" animBg="1"/>
      <p:bldP spid="16" grpId="0" animBg="1"/>
      <p:bldP spid="17" grpId="0"/>
      <p:bldP spid="18" grpId="0" animBg="1"/>
      <p:bldP spid="19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E332D7-69FB-46BD-A80B-5E5D1521B4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GT" dirty="0"/>
                  <a:t>Conjunto vacío (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GT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E332D7-69FB-46BD-A80B-5E5D1521B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21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09898C0-05D9-4293-A332-160DF46EC42E}"/>
              </a:ext>
            </a:extLst>
          </p:cNvPr>
          <p:cNvSpPr txBox="1"/>
          <p:nvPr/>
        </p:nvSpPr>
        <p:spPr>
          <a:xfrm>
            <a:off x="1192696" y="2332383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Es el único conjunto que NO contiene elementos.</a:t>
            </a:r>
          </a:p>
          <a:p>
            <a:r>
              <a:rPr lang="es-GT" dirty="0"/>
              <a:t>Se denota con los siguientes símbolos: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F6151E-F676-41B9-A8C9-A2AF8A2CB9A9}"/>
                  </a:ext>
                </a:extLst>
              </p:cNvPr>
              <p:cNvSpPr txBox="1"/>
              <p:nvPr/>
            </p:nvSpPr>
            <p:spPr>
              <a:xfrm>
                <a:off x="4010025" y="3290500"/>
                <a:ext cx="20197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F6151E-F676-41B9-A8C9-A2AF8A2CB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025" y="3290500"/>
                <a:ext cx="201978" cy="276999"/>
              </a:xfrm>
              <a:prstGeom prst="rect">
                <a:avLst/>
              </a:prstGeom>
              <a:blipFill>
                <a:blip r:embed="rId3"/>
                <a:stretch>
                  <a:fillRect l="-28571" r="-28571" b="-1702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BE79B74-FD31-4AED-AACA-9A5642B9CA81}"/>
              </a:ext>
            </a:extLst>
          </p:cNvPr>
          <p:cNvSpPr txBox="1"/>
          <p:nvPr/>
        </p:nvSpPr>
        <p:spPr>
          <a:xfrm>
            <a:off x="4829175" y="329050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68472C-B50B-481C-9444-666B6239F88A}"/>
                  </a:ext>
                </a:extLst>
              </p:cNvPr>
              <p:cNvSpPr txBox="1"/>
              <p:nvPr/>
            </p:nvSpPr>
            <p:spPr>
              <a:xfrm>
                <a:off x="6019918" y="3297881"/>
                <a:ext cx="287771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68472C-B50B-481C-9444-666B6239F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918" y="3297881"/>
                <a:ext cx="28777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7EE796-4BA5-4DC2-BFA8-6E6528C37C32}"/>
                  </a:ext>
                </a:extLst>
              </p:cNvPr>
              <p:cNvSpPr txBox="1"/>
              <p:nvPr/>
            </p:nvSpPr>
            <p:spPr>
              <a:xfrm>
                <a:off x="4683237" y="4328725"/>
                <a:ext cx="7776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7EE796-4BA5-4DC2-BFA8-6E6528C3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237" y="4328725"/>
                <a:ext cx="777649" cy="276999"/>
              </a:xfrm>
              <a:prstGeom prst="rect">
                <a:avLst/>
              </a:prstGeom>
              <a:blipFill>
                <a:blip r:embed="rId5"/>
                <a:stretch>
                  <a:fillRect r="-6250" b="-195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595D3-3AAC-4255-9E0C-00915A4F68E5}"/>
                  </a:ext>
                </a:extLst>
              </p:cNvPr>
              <p:cNvSpPr txBox="1"/>
              <p:nvPr/>
            </p:nvSpPr>
            <p:spPr>
              <a:xfrm>
                <a:off x="4683236" y="4871343"/>
                <a:ext cx="81035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595D3-3AAC-4255-9E0C-00915A4F6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236" y="4871343"/>
                <a:ext cx="810350" cy="276999"/>
              </a:xfrm>
              <a:prstGeom prst="rect">
                <a:avLst/>
              </a:prstGeom>
              <a:blipFill>
                <a:blip r:embed="rId6"/>
                <a:stretch>
                  <a:fillRect l="-7519" b="-195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7835844-A730-4FA0-B9AD-A6B23040B488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 flipV="1">
            <a:off x="5493586" y="4605723"/>
            <a:ext cx="888164" cy="4041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242893-5311-4C0B-B3F8-FF22B7B38CC4}"/>
              </a:ext>
            </a:extLst>
          </p:cNvPr>
          <p:cNvSpPr txBox="1"/>
          <p:nvPr/>
        </p:nvSpPr>
        <p:spPr>
          <a:xfrm>
            <a:off x="6600824" y="4467224"/>
            <a:ext cx="441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Esto es un conjunto con el elemento cero.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BA4667-DC1F-4FBC-8F6D-58020CBF59E0}"/>
                  </a:ext>
                </a:extLst>
              </p:cNvPr>
              <p:cNvSpPr txBox="1"/>
              <p:nvPr/>
            </p:nvSpPr>
            <p:spPr>
              <a:xfrm>
                <a:off x="4683236" y="5552461"/>
                <a:ext cx="82638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BA4667-DC1F-4FBC-8F6D-58020CBF5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236" y="5552461"/>
                <a:ext cx="826380" cy="276999"/>
              </a:xfrm>
              <a:prstGeom prst="rect">
                <a:avLst/>
              </a:prstGeom>
              <a:blipFill>
                <a:blip r:embed="rId7"/>
                <a:stretch>
                  <a:fillRect l="-7353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50987F0-71EA-4AD6-AD86-39491D603A54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5509616" y="5286841"/>
            <a:ext cx="872134" cy="4041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38FA703-204E-41A6-9E4D-198CB3C8604E}"/>
              </a:ext>
            </a:extLst>
          </p:cNvPr>
          <p:cNvSpPr txBox="1"/>
          <p:nvPr/>
        </p:nvSpPr>
        <p:spPr>
          <a:xfrm>
            <a:off x="6600824" y="5183129"/>
            <a:ext cx="441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Esto es un conjunto con el elemento “conjunto vacío”.</a:t>
            </a:r>
          </a:p>
        </p:txBody>
      </p:sp>
    </p:spTree>
    <p:extLst>
      <p:ext uri="{BB962C8B-B14F-4D97-AF65-F5344CB8AC3E}">
        <p14:creationId xmlns:p14="http://schemas.microsoft.com/office/powerpoint/2010/main" val="269428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32D7-69FB-46BD-A80B-5E5D1521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Teorema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898C0-05D9-4293-A332-160DF46EC42E}"/>
              </a:ext>
            </a:extLst>
          </p:cNvPr>
          <p:cNvSpPr txBox="1"/>
          <p:nvPr/>
        </p:nvSpPr>
        <p:spPr>
          <a:xfrm>
            <a:off x="1830650" y="2898356"/>
            <a:ext cx="109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 1. 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7EE796-4BA5-4DC2-BFA8-6E6528C37C32}"/>
                  </a:ext>
                </a:extLst>
              </p:cNvPr>
              <p:cNvSpPr txBox="1"/>
              <p:nvPr/>
            </p:nvSpPr>
            <p:spPr>
              <a:xfrm>
                <a:off x="2764979" y="2973718"/>
                <a:ext cx="304762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∧  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→  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7EE796-4BA5-4DC2-BFA8-6E6528C3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979" y="2973718"/>
                <a:ext cx="3047629" cy="276999"/>
              </a:xfrm>
              <a:prstGeom prst="rect">
                <a:avLst/>
              </a:prstGeom>
              <a:blipFill>
                <a:blip r:embed="rId2"/>
                <a:stretch>
                  <a:fillRect l="-1400" r="-1000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877D8F1-F41E-4BA9-8DA9-83408D498D17}"/>
              </a:ext>
            </a:extLst>
          </p:cNvPr>
          <p:cNvSpPr txBox="1"/>
          <p:nvPr/>
        </p:nvSpPr>
        <p:spPr>
          <a:xfrm>
            <a:off x="1830650" y="3510350"/>
            <a:ext cx="109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 2. 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C7F77D-4956-40BC-B40E-B8BC5BDA05EB}"/>
                  </a:ext>
                </a:extLst>
              </p:cNvPr>
              <p:cNvSpPr txBox="1"/>
              <p:nvPr/>
            </p:nvSpPr>
            <p:spPr>
              <a:xfrm>
                <a:off x="2764979" y="3585712"/>
                <a:ext cx="304762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∧  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→  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C7F77D-4956-40BC-B40E-B8BC5BDA0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979" y="3585712"/>
                <a:ext cx="3047629" cy="276999"/>
              </a:xfrm>
              <a:prstGeom prst="rect">
                <a:avLst/>
              </a:prstGeom>
              <a:blipFill>
                <a:blip r:embed="rId3"/>
                <a:stretch>
                  <a:fillRect l="-1400" r="-1000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DF67AAA-C6CF-4E07-A435-8F120923F9C3}"/>
              </a:ext>
            </a:extLst>
          </p:cNvPr>
          <p:cNvSpPr txBox="1"/>
          <p:nvPr/>
        </p:nvSpPr>
        <p:spPr>
          <a:xfrm>
            <a:off x="1830650" y="4139315"/>
            <a:ext cx="109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 3. 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119D64-DF4B-4B1C-AC41-77E576A84E10}"/>
                  </a:ext>
                </a:extLst>
              </p:cNvPr>
              <p:cNvSpPr txBox="1"/>
              <p:nvPr/>
            </p:nvSpPr>
            <p:spPr>
              <a:xfrm>
                <a:off x="2764979" y="4214677"/>
                <a:ext cx="304762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∧  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→  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119D64-DF4B-4B1C-AC41-77E576A84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979" y="4214677"/>
                <a:ext cx="3047629" cy="276999"/>
              </a:xfrm>
              <a:prstGeom prst="rect">
                <a:avLst/>
              </a:prstGeom>
              <a:blipFill>
                <a:blip r:embed="rId4"/>
                <a:stretch>
                  <a:fillRect l="-1400" r="-1000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C39B139-3F1E-4064-B508-164C1AC73866}"/>
              </a:ext>
            </a:extLst>
          </p:cNvPr>
          <p:cNvSpPr txBox="1"/>
          <p:nvPr/>
        </p:nvSpPr>
        <p:spPr>
          <a:xfrm>
            <a:off x="1830650" y="4751309"/>
            <a:ext cx="109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 4. 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A80D4B-401A-4C39-967F-C2EF18CBDBFD}"/>
                  </a:ext>
                </a:extLst>
              </p:cNvPr>
              <p:cNvSpPr txBox="1"/>
              <p:nvPr/>
            </p:nvSpPr>
            <p:spPr>
              <a:xfrm>
                <a:off x="2764979" y="4826671"/>
                <a:ext cx="304762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∧  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→  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A80D4B-401A-4C39-967F-C2EF18CBD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979" y="4826671"/>
                <a:ext cx="3047629" cy="276999"/>
              </a:xfrm>
              <a:prstGeom prst="rect">
                <a:avLst/>
              </a:prstGeom>
              <a:blipFill>
                <a:blip r:embed="rId5"/>
                <a:stretch>
                  <a:fillRect l="-1400" r="-1000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60EA62-6543-4282-8817-447155BEFDDC}"/>
                  </a:ext>
                </a:extLst>
              </p:cNvPr>
              <p:cNvSpPr txBox="1"/>
              <p:nvPr/>
            </p:nvSpPr>
            <p:spPr>
              <a:xfrm>
                <a:off x="1192696" y="2332383"/>
                <a:ext cx="7908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Sean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GT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s-G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r>
                  <a:rPr lang="es-GT" dirty="0"/>
                  <a:t>   entonces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60EA62-6543-4282-8817-447155BEF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96" y="2332383"/>
                <a:ext cx="7908774" cy="369332"/>
              </a:xfrm>
              <a:prstGeom prst="rect">
                <a:avLst/>
              </a:prstGeom>
              <a:blipFill>
                <a:blip r:embed="rId6"/>
                <a:stretch>
                  <a:fillRect l="-69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58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32D7-69FB-46BD-A80B-5E5D1521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Teorema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898C0-05D9-4293-A332-160DF46EC42E}"/>
                  </a:ext>
                </a:extLst>
              </p:cNvPr>
              <p:cNvSpPr txBox="1"/>
              <p:nvPr/>
            </p:nvSpPr>
            <p:spPr>
              <a:xfrm>
                <a:off x="1192696" y="2332383"/>
                <a:ext cx="7908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Para cualquier universo </a:t>
                </a:r>
                <a14:m>
                  <m:oMath xmlns:m="http://schemas.openxmlformats.org/officeDocument/2006/math">
                    <m:r>
                      <a:rPr lang="es-G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r>
                  <a:rPr lang="es-GT" dirty="0"/>
                  <a:t> sea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s-G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r>
                  <a:rPr lang="es-GT" dirty="0"/>
                  <a:t>  entonces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898C0-05D9-4293-A332-160DF46E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96" y="2332383"/>
                <a:ext cx="7908774" cy="369332"/>
              </a:xfrm>
              <a:prstGeom prst="rect">
                <a:avLst/>
              </a:prstGeom>
              <a:blipFill>
                <a:blip r:embed="rId2"/>
                <a:stretch>
                  <a:fillRect l="-69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7EE796-4BA5-4DC2-BFA8-6E6528C37C32}"/>
                  </a:ext>
                </a:extLst>
              </p:cNvPr>
              <p:cNvSpPr txBox="1"/>
              <p:nvPr/>
            </p:nvSpPr>
            <p:spPr>
              <a:xfrm>
                <a:off x="3920980" y="3158238"/>
                <a:ext cx="651460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7EE796-4BA5-4DC2-BFA8-6E6528C3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980" y="3158238"/>
                <a:ext cx="651460" cy="276999"/>
              </a:xfrm>
              <a:prstGeom prst="rect">
                <a:avLst/>
              </a:prstGeom>
              <a:blipFill>
                <a:blip r:embed="rId3"/>
                <a:stretch>
                  <a:fillRect l="-8257" r="-7339" b="-1666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50A1B4-6F16-49A2-AC96-083E6B57EE8C}"/>
                  </a:ext>
                </a:extLst>
              </p:cNvPr>
              <p:cNvSpPr txBox="1"/>
              <p:nvPr/>
            </p:nvSpPr>
            <p:spPr>
              <a:xfrm>
                <a:off x="2418985" y="3891760"/>
                <a:ext cx="7908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Y si </a:t>
                </a:r>
                <a14:m>
                  <m:oMath xmlns:m="http://schemas.openxmlformats.org/officeDocument/2006/math">
                    <m:r>
                      <a:rPr lang="es-GT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s-GT" dirty="0"/>
                  <a:t>   entonces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50A1B4-6F16-49A2-AC96-083E6B57E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85" y="3891760"/>
                <a:ext cx="7908774" cy="369332"/>
              </a:xfrm>
              <a:prstGeom prst="rect">
                <a:avLst/>
              </a:prstGeom>
              <a:blipFill>
                <a:blip r:embed="rId4"/>
                <a:stretch>
                  <a:fillRect l="-6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5C9609-EF76-4D7C-B85D-7FA1D00E3F62}"/>
                  </a:ext>
                </a:extLst>
              </p:cNvPr>
              <p:cNvSpPr txBox="1"/>
              <p:nvPr/>
            </p:nvSpPr>
            <p:spPr>
              <a:xfrm>
                <a:off x="3920980" y="4625926"/>
                <a:ext cx="651460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5C9609-EF76-4D7C-B85D-7FA1D00E3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980" y="4625926"/>
                <a:ext cx="651460" cy="276999"/>
              </a:xfrm>
              <a:prstGeom prst="rect">
                <a:avLst/>
              </a:prstGeom>
              <a:blipFill>
                <a:blip r:embed="rId5"/>
                <a:stretch>
                  <a:fillRect l="-8257" r="-7339" b="-1702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18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E332D7-69FB-46BD-A80B-5E5D1521B4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97280" y="609600"/>
                <a:ext cx="10058400" cy="1142152"/>
              </a:xfrm>
            </p:spPr>
            <p:txBody>
              <a:bodyPr>
                <a:normAutofit fontScale="90000"/>
              </a:bodyPr>
              <a:lstStyle/>
              <a:p>
                <a:r>
                  <a:rPr lang="es-GT" sz="4000" dirty="0"/>
                  <a:t>Conjunto potencia del conjunto </a:t>
                </a:r>
                <a14:m>
                  <m:oMath xmlns:m="http://schemas.openxmlformats.org/officeDocument/2006/math">
                    <m:r>
                      <a:rPr lang="es-GT" sz="4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s-GT" sz="4000" dirty="0"/>
                </a:br>
                <a:r>
                  <a:rPr lang="es-GT" sz="4000" dirty="0"/>
                  <a:t> </a:t>
                </a:r>
                <a:r>
                  <a:rPr lang="en-US" sz="4000" dirty="0"/>
                  <a:t>[</a:t>
                </a:r>
                <a14:m>
                  <m:oMath xmlns:m="http://schemas.openxmlformats.org/officeDocument/2006/math">
                    <m:r>
                      <a:rPr lang="es-GT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4000" dirty="0"/>
                  <a:t>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E332D7-69FB-46BD-A80B-5E5D1521B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7280" y="609600"/>
                <a:ext cx="10058400" cy="1142152"/>
              </a:xfrm>
              <a:blipFill>
                <a:blip r:embed="rId2"/>
                <a:stretch>
                  <a:fillRect l="-1818" t="-7487" b="-20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898C0-05D9-4293-A332-160DF46EC42E}"/>
                  </a:ext>
                </a:extLst>
              </p:cNvPr>
              <p:cNvSpPr txBox="1"/>
              <p:nvPr/>
            </p:nvSpPr>
            <p:spPr>
              <a:xfrm>
                <a:off x="1192696" y="2027587"/>
                <a:ext cx="10058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Sea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GT" dirty="0"/>
                  <a:t> un conjunto del universo </a:t>
                </a:r>
                <a14:m>
                  <m:oMath xmlns:m="http://schemas.openxmlformats.org/officeDocument/2006/math">
                    <m:r>
                      <a:rPr lang="es-G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r>
                  <a:rPr lang="es-GT" dirty="0"/>
                  <a:t>.</a:t>
                </a:r>
              </a:p>
              <a:p>
                <a:r>
                  <a:rPr lang="es-GT" dirty="0"/>
                  <a:t>El conjunto potencia de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GT" dirty="0"/>
                  <a:t>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dirty="0"/>
                  <a:t>]  es la colección o conjunto de todos los subconjuntos de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GT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898C0-05D9-4293-A332-160DF46E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96" y="2027587"/>
                <a:ext cx="10058400" cy="646331"/>
              </a:xfrm>
              <a:prstGeom prst="rect">
                <a:avLst/>
              </a:prstGeom>
              <a:blipFill>
                <a:blip r:embed="rId3"/>
                <a:stretch>
                  <a:fillRect l="-54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30AB939-8541-4FBC-9636-9662EC3E7627}"/>
              </a:ext>
            </a:extLst>
          </p:cNvPr>
          <p:cNvSpPr txBox="1"/>
          <p:nvPr/>
        </p:nvSpPr>
        <p:spPr>
          <a:xfrm>
            <a:off x="1192696" y="2807004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/>
              <a:t>EJEMPLO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0922BF-4B8F-45D0-8628-2031968BB34B}"/>
                  </a:ext>
                </a:extLst>
              </p:cNvPr>
              <p:cNvSpPr txBox="1"/>
              <p:nvPr/>
            </p:nvSpPr>
            <p:spPr>
              <a:xfrm>
                <a:off x="1192696" y="3434803"/>
                <a:ext cx="1005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Determinar el conjunto potencia del conjunto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GT" dirty="0"/>
                  <a:t> que se muestra a continuación: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0922BF-4B8F-45D0-8628-2031968BB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96" y="3434803"/>
                <a:ext cx="10058400" cy="369332"/>
              </a:xfrm>
              <a:prstGeom prst="rect">
                <a:avLst/>
              </a:prstGeom>
              <a:blipFill>
                <a:blip r:embed="rId4"/>
                <a:stretch>
                  <a:fillRect l="-54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C35300-36FE-4182-AA76-D165B28ED1AD}"/>
                  </a:ext>
                </a:extLst>
              </p:cNvPr>
              <p:cNvSpPr txBox="1"/>
              <p:nvPr/>
            </p:nvSpPr>
            <p:spPr>
              <a:xfrm>
                <a:off x="4106092" y="4079969"/>
                <a:ext cx="14689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1, 2, 3, 4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C35300-36FE-4182-AA76-D165B28ED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092" y="4079969"/>
                <a:ext cx="1468992" cy="276999"/>
              </a:xfrm>
              <a:prstGeom prst="rect">
                <a:avLst/>
              </a:prstGeom>
              <a:blipFill>
                <a:blip r:embed="rId5"/>
                <a:stretch>
                  <a:fillRect l="-332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1903D9-9510-439C-BDE1-29A3B4E6B5FA}"/>
                  </a:ext>
                </a:extLst>
              </p:cNvPr>
              <p:cNvSpPr txBox="1"/>
              <p:nvPr/>
            </p:nvSpPr>
            <p:spPr>
              <a:xfrm>
                <a:off x="1341120" y="4632802"/>
                <a:ext cx="6644640" cy="635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1,4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2,3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2,4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3,4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1,2,3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2,3,4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1,3,4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1,2,4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1,2,3,4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1903D9-9510-439C-BDE1-29A3B4E6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20" y="4632802"/>
                <a:ext cx="6644640" cy="6357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39924B-2F09-4C7B-A2C3-190CCA619F17}"/>
                  </a:ext>
                </a:extLst>
              </p:cNvPr>
              <p:cNvSpPr txBox="1"/>
              <p:nvPr/>
            </p:nvSpPr>
            <p:spPr>
              <a:xfrm>
                <a:off x="1341120" y="5467200"/>
                <a:ext cx="4580709" cy="5082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℘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39924B-2F09-4C7B-A2C3-190CCA619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20" y="5467200"/>
                <a:ext cx="4580709" cy="508216"/>
              </a:xfrm>
              <a:prstGeom prst="rect">
                <a:avLst/>
              </a:prstGeom>
              <a:blipFill>
                <a:blip r:embed="rId7"/>
                <a:stretch>
                  <a:fillRect b="-470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FB5F67-1BCF-460D-9DB6-672CDA54B90D}"/>
                  </a:ext>
                </a:extLst>
              </p:cNvPr>
              <p:cNvSpPr txBox="1"/>
              <p:nvPr/>
            </p:nvSpPr>
            <p:spPr>
              <a:xfrm>
                <a:off x="8508274" y="4766011"/>
                <a:ext cx="1959429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℘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FB5F67-1BCF-460D-9DB6-672CDA54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274" y="4766011"/>
                <a:ext cx="1959429" cy="369332"/>
              </a:xfrm>
              <a:prstGeom prst="rect">
                <a:avLst/>
              </a:prstGeom>
              <a:blipFill>
                <a:blip r:embed="rId8"/>
                <a:stretch>
                  <a:fillRect b="-806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D2FF76-D19F-4FCC-8F94-FA615AA71E5C}"/>
                  </a:ext>
                </a:extLst>
              </p:cNvPr>
              <p:cNvSpPr txBox="1"/>
              <p:nvPr/>
            </p:nvSpPr>
            <p:spPr>
              <a:xfrm>
                <a:off x="7480663" y="3997528"/>
                <a:ext cx="1095684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D2FF76-D19F-4FCC-8F94-FA615AA7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63" y="3997528"/>
                <a:ext cx="10956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685C73-749A-4640-B2C0-F68E245628AA}"/>
                  </a:ext>
                </a:extLst>
              </p:cNvPr>
              <p:cNvSpPr txBox="1"/>
              <p:nvPr/>
            </p:nvSpPr>
            <p:spPr>
              <a:xfrm>
                <a:off x="6200503" y="5428920"/>
                <a:ext cx="42798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sz="1600" dirty="0"/>
                  <a:t>Cardinal del conjunto potencia de un conjunto finito </a:t>
                </a:r>
                <a14:m>
                  <m:oMath xmlns:m="http://schemas.openxmlformats.org/officeDocument/2006/math">
                    <m:r>
                      <a:rPr lang="es-GT" sz="16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GT" sz="1600" dirty="0"/>
                  <a:t> con: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685C73-749A-4640-B2C0-F68E24562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03" y="5428920"/>
                <a:ext cx="4279885" cy="584775"/>
              </a:xfrm>
              <a:prstGeom prst="rect">
                <a:avLst/>
              </a:prstGeom>
              <a:blipFill>
                <a:blip r:embed="rId10"/>
                <a:stretch>
                  <a:fillRect l="-712" t="-3158" b="-1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>
            <a:extLst>
              <a:ext uri="{FF2B5EF4-FFF2-40B4-BE49-F238E27FC236}">
                <a16:creationId xmlns:a16="http://schemas.microsoft.com/office/drawing/2014/main" id="{21DED4E7-267E-4C4D-BD6F-A9BBC4036AAF}"/>
              </a:ext>
            </a:extLst>
          </p:cNvPr>
          <p:cNvSpPr/>
          <p:nvPr/>
        </p:nvSpPr>
        <p:spPr>
          <a:xfrm>
            <a:off x="6096000" y="5398142"/>
            <a:ext cx="104503" cy="5772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6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32D7-69FB-46BD-A80B-5E5D1521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3200" b="1" dirty="0"/>
              <a:t>EJEMPLO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898C0-05D9-4293-A332-160DF46EC42E}"/>
                  </a:ext>
                </a:extLst>
              </p:cNvPr>
              <p:cNvSpPr txBox="1"/>
              <p:nvPr/>
            </p:nvSpPr>
            <p:spPr>
              <a:xfrm>
                <a:off x="1192696" y="1923303"/>
                <a:ext cx="7733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Dado el universo </a:t>
                </a:r>
                <a14:m>
                  <m:oMath xmlns:m="http://schemas.openxmlformats.org/officeDocument/2006/math">
                    <m:r>
                      <a:rPr lang="es-G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r>
                  <a:rPr lang="es-GT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898C0-05D9-4293-A332-160DF46E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96" y="1923303"/>
                <a:ext cx="7733590" cy="369332"/>
              </a:xfrm>
              <a:prstGeom prst="rect">
                <a:avLst/>
              </a:prstGeom>
              <a:blipFill>
                <a:blip r:embed="rId2"/>
                <a:stretch>
                  <a:fillRect l="-71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1903D9-9510-439C-BDE1-29A3B4E6B5FA}"/>
                  </a:ext>
                </a:extLst>
              </p:cNvPr>
              <p:cNvSpPr txBox="1"/>
              <p:nvPr/>
            </p:nvSpPr>
            <p:spPr>
              <a:xfrm>
                <a:off x="2346959" y="2273364"/>
                <a:ext cx="6644640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1,2,3,4,5,6, 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1,2,3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1,2,3,4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1903D9-9510-439C-BDE1-29A3B4E6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59" y="2273364"/>
                <a:ext cx="6644640" cy="403637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0C76D-C8C7-4A87-94F8-D57FD84B44A4}"/>
                  </a:ext>
                </a:extLst>
              </p:cNvPr>
              <p:cNvSpPr txBox="1"/>
              <p:nvPr/>
            </p:nvSpPr>
            <p:spPr>
              <a:xfrm>
                <a:off x="4776651" y="2791317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0C76D-C8C7-4A87-94F8-D57FD84B4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651" y="2791317"/>
                <a:ext cx="13498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F7B25F7-ADE1-4800-A9F5-293BD4983172}"/>
              </a:ext>
            </a:extLst>
          </p:cNvPr>
          <p:cNvSpPr txBox="1"/>
          <p:nvPr/>
        </p:nvSpPr>
        <p:spPr>
          <a:xfrm>
            <a:off x="1376756" y="3382834"/>
            <a:ext cx="3744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7ABE7-95DB-4615-8F91-BAF9CA5A248A}"/>
              </a:ext>
            </a:extLst>
          </p:cNvPr>
          <p:cNvSpPr txBox="1"/>
          <p:nvPr/>
        </p:nvSpPr>
        <p:spPr>
          <a:xfrm>
            <a:off x="1942813" y="3401792"/>
            <a:ext cx="12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6B7456-D707-45EE-9F43-7BAA871BF1AB}"/>
                  </a:ext>
                </a:extLst>
              </p:cNvPr>
              <p:cNvSpPr txBox="1"/>
              <p:nvPr/>
            </p:nvSpPr>
            <p:spPr>
              <a:xfrm>
                <a:off x="2579073" y="3429000"/>
                <a:ext cx="2480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3,4,1,2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6B7456-D707-45EE-9F43-7BAA871BF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73" y="3429000"/>
                <a:ext cx="2480551" cy="276999"/>
              </a:xfrm>
              <a:prstGeom prst="rect">
                <a:avLst/>
              </a:prstGeom>
              <a:blipFill>
                <a:blip r:embed="rId5"/>
                <a:stretch>
                  <a:fillRect l="-147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18F235-E316-425B-80CA-AB5B092AF6C2}"/>
                  </a:ext>
                </a:extLst>
              </p:cNvPr>
              <p:cNvSpPr txBox="1"/>
              <p:nvPr/>
            </p:nvSpPr>
            <p:spPr>
              <a:xfrm>
                <a:off x="2822379" y="3945009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18F235-E316-425B-80CA-AB5B092AF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379" y="3945009"/>
                <a:ext cx="13498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EA5E9DC-28FB-4A7E-9123-28E0869B904C}"/>
              </a:ext>
            </a:extLst>
          </p:cNvPr>
          <p:cNvSpPr txBox="1"/>
          <p:nvPr/>
        </p:nvSpPr>
        <p:spPr>
          <a:xfrm>
            <a:off x="2286801" y="3943469"/>
            <a:ext cx="5355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1.1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AF0D11-92B5-49E3-938C-5A12E99CAA57}"/>
                  </a:ext>
                </a:extLst>
              </p:cNvPr>
              <p:cNvSpPr txBox="1"/>
              <p:nvPr/>
            </p:nvSpPr>
            <p:spPr>
              <a:xfrm>
                <a:off x="2841364" y="4525024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AF0D11-92B5-49E3-938C-5A12E99CA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64" y="4525024"/>
                <a:ext cx="13498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652DB11-E205-467F-9E3F-6B517E646468}"/>
              </a:ext>
            </a:extLst>
          </p:cNvPr>
          <p:cNvSpPr txBox="1"/>
          <p:nvPr/>
        </p:nvSpPr>
        <p:spPr>
          <a:xfrm>
            <a:off x="2305786" y="4523484"/>
            <a:ext cx="5355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1.2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DA1E0B-58A1-44DA-A12F-C519EA597EF2}"/>
                  </a:ext>
                </a:extLst>
              </p:cNvPr>
              <p:cNvSpPr txBox="1"/>
              <p:nvPr/>
            </p:nvSpPr>
            <p:spPr>
              <a:xfrm>
                <a:off x="2822379" y="5081572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DA1E0B-58A1-44DA-A12F-C519EA597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379" y="5081572"/>
                <a:ext cx="13498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5F884B4-1069-40FE-BFD8-5AB8B62C459F}"/>
              </a:ext>
            </a:extLst>
          </p:cNvPr>
          <p:cNvSpPr txBox="1"/>
          <p:nvPr/>
        </p:nvSpPr>
        <p:spPr>
          <a:xfrm>
            <a:off x="2286801" y="5080032"/>
            <a:ext cx="5355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1.3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8ED897-7CB2-4B61-B111-F7C7E217AF24}"/>
                  </a:ext>
                </a:extLst>
              </p:cNvPr>
              <p:cNvSpPr txBox="1"/>
              <p:nvPr/>
            </p:nvSpPr>
            <p:spPr>
              <a:xfrm>
                <a:off x="2822379" y="5696137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∈</m:t>
                      </m:r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8ED897-7CB2-4B61-B111-F7C7E217A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379" y="5696137"/>
                <a:ext cx="134982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8A89287-2DC8-4719-814E-AF52323391E1}"/>
              </a:ext>
            </a:extLst>
          </p:cNvPr>
          <p:cNvSpPr txBox="1"/>
          <p:nvPr/>
        </p:nvSpPr>
        <p:spPr>
          <a:xfrm>
            <a:off x="2286801" y="5694597"/>
            <a:ext cx="5355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1.4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6309C2-EC40-4D74-BF4E-F08F67FE744B}"/>
                  </a:ext>
                </a:extLst>
              </p:cNvPr>
              <p:cNvSpPr txBox="1"/>
              <p:nvPr/>
            </p:nvSpPr>
            <p:spPr>
              <a:xfrm>
                <a:off x="6096000" y="4128135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6309C2-EC40-4D74-BF4E-F08F67FE7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28135"/>
                <a:ext cx="13498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9E0ADFC-606E-4573-BEBF-20DFA6801392}"/>
              </a:ext>
            </a:extLst>
          </p:cNvPr>
          <p:cNvSpPr txBox="1"/>
          <p:nvPr/>
        </p:nvSpPr>
        <p:spPr>
          <a:xfrm>
            <a:off x="5560422" y="4126595"/>
            <a:ext cx="5355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1.5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FB1EF-0BF9-4B58-ACA7-9B113C8CDC65}"/>
                  </a:ext>
                </a:extLst>
              </p:cNvPr>
              <p:cNvSpPr txBox="1"/>
              <p:nvPr/>
            </p:nvSpPr>
            <p:spPr>
              <a:xfrm>
                <a:off x="6077015" y="4684683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FB1EF-0BF9-4B58-ACA7-9B113C8CD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015" y="4684683"/>
                <a:ext cx="134982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D37B050-A7F6-4678-A71B-0D1540F1BA75}"/>
              </a:ext>
            </a:extLst>
          </p:cNvPr>
          <p:cNvSpPr txBox="1"/>
          <p:nvPr/>
        </p:nvSpPr>
        <p:spPr>
          <a:xfrm>
            <a:off x="5541437" y="4683143"/>
            <a:ext cx="5355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1.6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815493-2B6F-40B2-BA93-ACDA9D75E583}"/>
                  </a:ext>
                </a:extLst>
              </p:cNvPr>
              <p:cNvSpPr txBox="1"/>
              <p:nvPr/>
            </p:nvSpPr>
            <p:spPr>
              <a:xfrm>
                <a:off x="6077015" y="5299248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∉</m:t>
                      </m:r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815493-2B6F-40B2-BA93-ACDA9D75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015" y="5299248"/>
                <a:ext cx="134982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A767FB0B-9610-470C-B1AC-335BFB722A7B}"/>
              </a:ext>
            </a:extLst>
          </p:cNvPr>
          <p:cNvSpPr txBox="1"/>
          <p:nvPr/>
        </p:nvSpPr>
        <p:spPr>
          <a:xfrm>
            <a:off x="5541437" y="5297708"/>
            <a:ext cx="5355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1.7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C88064-D4D2-410A-A54C-8059C9A4A956}"/>
              </a:ext>
            </a:extLst>
          </p:cNvPr>
          <p:cNvSpPr/>
          <p:nvPr/>
        </p:nvSpPr>
        <p:spPr>
          <a:xfrm>
            <a:off x="6286500" y="5295201"/>
            <a:ext cx="438150" cy="3693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22CFDB-9F57-4642-98F3-39D3883DB17E}"/>
              </a:ext>
            </a:extLst>
          </p:cNvPr>
          <p:cNvSpPr/>
          <p:nvPr/>
        </p:nvSpPr>
        <p:spPr>
          <a:xfrm>
            <a:off x="2993128" y="5689317"/>
            <a:ext cx="438150" cy="3693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2" grpId="0" animBg="1"/>
      <p:bldP spid="16" grpId="0"/>
      <p:bldP spid="18" grpId="0" animBg="1"/>
      <p:bldP spid="22" grpId="0"/>
      <p:bldP spid="24" grpId="0" animBg="1"/>
      <p:bldP spid="26" grpId="0"/>
      <p:bldP spid="28" grpId="0" animBg="1"/>
      <p:bldP spid="30" grpId="0"/>
      <p:bldP spid="32" grpId="0" animBg="1"/>
      <p:bldP spid="34" grpId="0"/>
      <p:bldP spid="36" grpId="0" animBg="1"/>
      <p:bldP spid="9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32D7-69FB-46BD-A80B-5E5D1521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3200" b="1" dirty="0"/>
              <a:t>EJEMPLO 2 continuación…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B25F7-ADE1-4800-A9F5-293BD4983172}"/>
              </a:ext>
            </a:extLst>
          </p:cNvPr>
          <p:cNvSpPr txBox="1"/>
          <p:nvPr/>
        </p:nvSpPr>
        <p:spPr>
          <a:xfrm>
            <a:off x="1390008" y="2335912"/>
            <a:ext cx="3744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7ABE7-95DB-4615-8F91-BAF9CA5A248A}"/>
              </a:ext>
            </a:extLst>
          </p:cNvPr>
          <p:cNvSpPr txBox="1"/>
          <p:nvPr/>
        </p:nvSpPr>
        <p:spPr>
          <a:xfrm>
            <a:off x="1956065" y="2354870"/>
            <a:ext cx="12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6B7456-D707-45EE-9F43-7BAA871BF1AB}"/>
                  </a:ext>
                </a:extLst>
              </p:cNvPr>
              <p:cNvSpPr txBox="1"/>
              <p:nvPr/>
            </p:nvSpPr>
            <p:spPr>
              <a:xfrm>
                <a:off x="2592325" y="2382078"/>
                <a:ext cx="1672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6B7456-D707-45EE-9F43-7BAA871BF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25" y="2382078"/>
                <a:ext cx="1672957" cy="276999"/>
              </a:xfrm>
              <a:prstGeom prst="rect">
                <a:avLst/>
              </a:prstGeom>
              <a:blipFill>
                <a:blip r:embed="rId2"/>
                <a:stretch>
                  <a:fillRect l="-254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18F235-E316-425B-80CA-AB5B092AF6C2}"/>
                  </a:ext>
                </a:extLst>
              </p:cNvPr>
              <p:cNvSpPr txBox="1"/>
              <p:nvPr/>
            </p:nvSpPr>
            <p:spPr>
              <a:xfrm>
                <a:off x="2835631" y="2898087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18F235-E316-425B-80CA-AB5B092AF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631" y="2898087"/>
                <a:ext cx="13498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EA5E9DC-28FB-4A7E-9123-28E0869B904C}"/>
              </a:ext>
            </a:extLst>
          </p:cNvPr>
          <p:cNvSpPr txBox="1"/>
          <p:nvPr/>
        </p:nvSpPr>
        <p:spPr>
          <a:xfrm>
            <a:off x="2300053" y="2896547"/>
            <a:ext cx="5355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2.1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AF0D11-92B5-49E3-938C-5A12E99CAA57}"/>
                  </a:ext>
                </a:extLst>
              </p:cNvPr>
              <p:cNvSpPr txBox="1"/>
              <p:nvPr/>
            </p:nvSpPr>
            <p:spPr>
              <a:xfrm>
                <a:off x="2854616" y="3478102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AF0D11-92B5-49E3-938C-5A12E99CA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16" y="3478102"/>
                <a:ext cx="13498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652DB11-E205-467F-9E3F-6B517E646468}"/>
              </a:ext>
            </a:extLst>
          </p:cNvPr>
          <p:cNvSpPr txBox="1"/>
          <p:nvPr/>
        </p:nvSpPr>
        <p:spPr>
          <a:xfrm>
            <a:off x="2319038" y="3476562"/>
            <a:ext cx="53557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2.2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DA1E0B-58A1-44DA-A12F-C519EA597EF2}"/>
                  </a:ext>
                </a:extLst>
              </p:cNvPr>
              <p:cNvSpPr txBox="1"/>
              <p:nvPr/>
            </p:nvSpPr>
            <p:spPr>
              <a:xfrm>
                <a:off x="2835631" y="4034650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⊄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DA1E0B-58A1-44DA-A12F-C519EA597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631" y="4034650"/>
                <a:ext cx="13498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5F884B4-1069-40FE-BFD8-5AB8B62C459F}"/>
              </a:ext>
            </a:extLst>
          </p:cNvPr>
          <p:cNvSpPr txBox="1"/>
          <p:nvPr/>
        </p:nvSpPr>
        <p:spPr>
          <a:xfrm>
            <a:off x="2300053" y="4033110"/>
            <a:ext cx="53557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2.3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8ED897-7CB2-4B61-B111-F7C7E217AF24}"/>
                  </a:ext>
                </a:extLst>
              </p:cNvPr>
              <p:cNvSpPr txBox="1"/>
              <p:nvPr/>
            </p:nvSpPr>
            <p:spPr>
              <a:xfrm>
                <a:off x="2835631" y="4649215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∈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8ED897-7CB2-4B61-B111-F7C7E217A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631" y="4649215"/>
                <a:ext cx="13498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8A89287-2DC8-4719-814E-AF52323391E1}"/>
              </a:ext>
            </a:extLst>
          </p:cNvPr>
          <p:cNvSpPr txBox="1"/>
          <p:nvPr/>
        </p:nvSpPr>
        <p:spPr>
          <a:xfrm>
            <a:off x="2300053" y="4647675"/>
            <a:ext cx="5355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2.4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6309C2-EC40-4D74-BF4E-F08F67FE744B}"/>
                  </a:ext>
                </a:extLst>
              </p:cNvPr>
              <p:cNvSpPr txBox="1"/>
              <p:nvPr/>
            </p:nvSpPr>
            <p:spPr>
              <a:xfrm>
                <a:off x="6109252" y="3081213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6309C2-EC40-4D74-BF4E-F08F67FE7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252" y="3081213"/>
                <a:ext cx="13498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9E0ADFC-606E-4573-BEBF-20DFA6801392}"/>
              </a:ext>
            </a:extLst>
          </p:cNvPr>
          <p:cNvSpPr txBox="1"/>
          <p:nvPr/>
        </p:nvSpPr>
        <p:spPr>
          <a:xfrm>
            <a:off x="5573674" y="3079673"/>
            <a:ext cx="53557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2.5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FB1EF-0BF9-4B58-ACA7-9B113C8CDC65}"/>
                  </a:ext>
                </a:extLst>
              </p:cNvPr>
              <p:cNvSpPr txBox="1"/>
              <p:nvPr/>
            </p:nvSpPr>
            <p:spPr>
              <a:xfrm>
                <a:off x="6090267" y="3637761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FB1EF-0BF9-4B58-ACA7-9B113C8CD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7" y="3637761"/>
                <a:ext cx="13498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D37B050-A7F6-4678-A71B-0D1540F1BA75}"/>
              </a:ext>
            </a:extLst>
          </p:cNvPr>
          <p:cNvSpPr txBox="1"/>
          <p:nvPr/>
        </p:nvSpPr>
        <p:spPr>
          <a:xfrm>
            <a:off x="5554689" y="3636221"/>
            <a:ext cx="53557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2.6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815493-2B6F-40B2-BA93-ACDA9D75E583}"/>
                  </a:ext>
                </a:extLst>
              </p:cNvPr>
              <p:cNvSpPr txBox="1"/>
              <p:nvPr/>
            </p:nvSpPr>
            <p:spPr>
              <a:xfrm>
                <a:off x="6090267" y="4252326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∉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815493-2B6F-40B2-BA93-ACDA9D75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7" y="4252326"/>
                <a:ext cx="1349829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A767FB0B-9610-470C-B1AC-335BFB722A7B}"/>
              </a:ext>
            </a:extLst>
          </p:cNvPr>
          <p:cNvSpPr txBox="1"/>
          <p:nvPr/>
        </p:nvSpPr>
        <p:spPr>
          <a:xfrm>
            <a:off x="5554689" y="4250786"/>
            <a:ext cx="5355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2.7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4B9668-FE13-48B8-8562-CC076C510F3A}"/>
                  </a:ext>
                </a:extLst>
              </p:cNvPr>
              <p:cNvSpPr txBox="1"/>
              <p:nvPr/>
            </p:nvSpPr>
            <p:spPr>
              <a:xfrm>
                <a:off x="5042263" y="1913761"/>
                <a:ext cx="4602478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1,2,3,4,5,6, 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1,2,3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1,2,3,4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4B9668-FE13-48B8-8562-CC076C51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63" y="1913761"/>
                <a:ext cx="4602478" cy="403637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BCA11-1D7E-4CA6-814C-28F157125B8E}"/>
                  </a:ext>
                </a:extLst>
              </p:cNvPr>
              <p:cNvSpPr txBox="1"/>
              <p:nvPr/>
            </p:nvSpPr>
            <p:spPr>
              <a:xfrm>
                <a:off x="5150884" y="2318168"/>
                <a:ext cx="1343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3,4,1,2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BCA11-1D7E-4CA6-814C-28F157125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18168"/>
                <a:ext cx="1343188" cy="276999"/>
              </a:xfrm>
              <a:prstGeom prst="rect">
                <a:avLst/>
              </a:prstGeom>
              <a:blipFill>
                <a:blip r:embed="rId11"/>
                <a:stretch>
                  <a:fillRect l="-363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5D0C871-EB6C-4B9A-90C1-734CC0E829DD}"/>
              </a:ext>
            </a:extLst>
          </p:cNvPr>
          <p:cNvCxnSpPr/>
          <p:nvPr/>
        </p:nvCxnSpPr>
        <p:spPr>
          <a:xfrm rot="5400000">
            <a:off x="8852264" y="1563188"/>
            <a:ext cx="574765" cy="2699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7FCEBD-FB85-4F14-9D39-0EED2C228EBD}"/>
                  </a:ext>
                </a:extLst>
              </p:cNvPr>
              <p:cNvSpPr txBox="1"/>
              <p:nvPr/>
            </p:nvSpPr>
            <p:spPr>
              <a:xfrm>
                <a:off x="9171717" y="1149946"/>
                <a:ext cx="205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7FCEBD-FB85-4F14-9D39-0EED2C228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717" y="1149946"/>
                <a:ext cx="205826" cy="276999"/>
              </a:xfrm>
              <a:prstGeom prst="rect">
                <a:avLst/>
              </a:prstGeom>
              <a:blipFill>
                <a:blip r:embed="rId12"/>
                <a:stretch>
                  <a:fillRect l="-27273" r="-2727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7ABC1A2F-3CF5-4CD8-ADBA-605E683CDC91}"/>
              </a:ext>
            </a:extLst>
          </p:cNvPr>
          <p:cNvSpPr/>
          <p:nvPr/>
        </p:nvSpPr>
        <p:spPr>
          <a:xfrm>
            <a:off x="2970590" y="4647675"/>
            <a:ext cx="438150" cy="3693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172492D-1395-41C6-838A-2A5AC682ACE0}"/>
              </a:ext>
            </a:extLst>
          </p:cNvPr>
          <p:cNvSpPr/>
          <p:nvPr/>
        </p:nvSpPr>
        <p:spPr>
          <a:xfrm>
            <a:off x="6205312" y="4260311"/>
            <a:ext cx="438150" cy="3693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2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2" grpId="0" animBg="1"/>
      <p:bldP spid="16" grpId="0"/>
      <p:bldP spid="18" grpId="0" animBg="1"/>
      <p:bldP spid="22" grpId="0"/>
      <p:bldP spid="24" grpId="0" animBg="1"/>
      <p:bldP spid="26" grpId="0"/>
      <p:bldP spid="28" grpId="0" animBg="1"/>
      <p:bldP spid="30" grpId="0"/>
      <p:bldP spid="32" grpId="0" animBg="1"/>
      <p:bldP spid="34" grpId="0"/>
      <p:bldP spid="36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32D7-69FB-46BD-A80B-5E5D1521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3200" b="1" dirty="0"/>
              <a:t>EJEMPLO 2 continuación…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B25F7-ADE1-4800-A9F5-293BD4983172}"/>
              </a:ext>
            </a:extLst>
          </p:cNvPr>
          <p:cNvSpPr txBox="1"/>
          <p:nvPr/>
        </p:nvSpPr>
        <p:spPr>
          <a:xfrm>
            <a:off x="1390008" y="2335912"/>
            <a:ext cx="3744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7ABE7-95DB-4615-8F91-BAF9CA5A248A}"/>
              </a:ext>
            </a:extLst>
          </p:cNvPr>
          <p:cNvSpPr txBox="1"/>
          <p:nvPr/>
        </p:nvSpPr>
        <p:spPr>
          <a:xfrm>
            <a:off x="1956065" y="2354870"/>
            <a:ext cx="12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6B7456-D707-45EE-9F43-7BAA871BF1AB}"/>
                  </a:ext>
                </a:extLst>
              </p:cNvPr>
              <p:cNvSpPr txBox="1"/>
              <p:nvPr/>
            </p:nvSpPr>
            <p:spPr>
              <a:xfrm>
                <a:off x="2592325" y="2382078"/>
                <a:ext cx="1851725" cy="311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6B7456-D707-45EE-9F43-7BAA871BF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25" y="2382078"/>
                <a:ext cx="1851725" cy="311304"/>
              </a:xfrm>
              <a:prstGeom prst="rect">
                <a:avLst/>
              </a:prstGeom>
              <a:blipFill>
                <a:blip r:embed="rId2"/>
                <a:stretch>
                  <a:fillRect l="-2303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18F235-E316-425B-80CA-AB5B092AF6C2}"/>
                  </a:ext>
                </a:extLst>
              </p:cNvPr>
              <p:cNvSpPr txBox="1"/>
              <p:nvPr/>
            </p:nvSpPr>
            <p:spPr>
              <a:xfrm>
                <a:off x="2835631" y="2898087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18F235-E316-425B-80CA-AB5B092AF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631" y="2898087"/>
                <a:ext cx="13498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EA5E9DC-28FB-4A7E-9123-28E0869B904C}"/>
              </a:ext>
            </a:extLst>
          </p:cNvPr>
          <p:cNvSpPr txBox="1"/>
          <p:nvPr/>
        </p:nvSpPr>
        <p:spPr>
          <a:xfrm>
            <a:off x="2300053" y="2896547"/>
            <a:ext cx="5355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3.1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AF0D11-92B5-49E3-938C-5A12E99CAA57}"/>
                  </a:ext>
                </a:extLst>
              </p:cNvPr>
              <p:cNvSpPr txBox="1"/>
              <p:nvPr/>
            </p:nvSpPr>
            <p:spPr>
              <a:xfrm>
                <a:off x="2854616" y="3478102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AF0D11-92B5-49E3-938C-5A12E99CA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16" y="3478102"/>
                <a:ext cx="13498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652DB11-E205-467F-9E3F-6B517E646468}"/>
              </a:ext>
            </a:extLst>
          </p:cNvPr>
          <p:cNvSpPr txBox="1"/>
          <p:nvPr/>
        </p:nvSpPr>
        <p:spPr>
          <a:xfrm>
            <a:off x="2319038" y="3476562"/>
            <a:ext cx="53557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3.2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DA1E0B-58A1-44DA-A12F-C519EA597EF2}"/>
                  </a:ext>
                </a:extLst>
              </p:cNvPr>
              <p:cNvSpPr txBox="1"/>
              <p:nvPr/>
            </p:nvSpPr>
            <p:spPr>
              <a:xfrm>
                <a:off x="2835631" y="4034650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⊄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DA1E0B-58A1-44DA-A12F-C519EA597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631" y="4034650"/>
                <a:ext cx="13498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5F884B4-1069-40FE-BFD8-5AB8B62C459F}"/>
              </a:ext>
            </a:extLst>
          </p:cNvPr>
          <p:cNvSpPr txBox="1"/>
          <p:nvPr/>
        </p:nvSpPr>
        <p:spPr>
          <a:xfrm>
            <a:off x="2300053" y="4033110"/>
            <a:ext cx="53557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3.3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8ED897-7CB2-4B61-B111-F7C7E217AF24}"/>
                  </a:ext>
                </a:extLst>
              </p:cNvPr>
              <p:cNvSpPr txBox="1"/>
              <p:nvPr/>
            </p:nvSpPr>
            <p:spPr>
              <a:xfrm>
                <a:off x="2835631" y="4649215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∉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8ED897-7CB2-4B61-B111-F7C7E217A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631" y="4649215"/>
                <a:ext cx="1349829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8A89287-2DC8-4719-814E-AF52323391E1}"/>
              </a:ext>
            </a:extLst>
          </p:cNvPr>
          <p:cNvSpPr txBox="1"/>
          <p:nvPr/>
        </p:nvSpPr>
        <p:spPr>
          <a:xfrm>
            <a:off x="2300053" y="4647675"/>
            <a:ext cx="5355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3.4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6309C2-EC40-4D74-BF4E-F08F67FE744B}"/>
                  </a:ext>
                </a:extLst>
              </p:cNvPr>
              <p:cNvSpPr txBox="1"/>
              <p:nvPr/>
            </p:nvSpPr>
            <p:spPr>
              <a:xfrm>
                <a:off x="6109252" y="3081213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6309C2-EC40-4D74-BF4E-F08F67FE7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252" y="3081213"/>
                <a:ext cx="13498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9E0ADFC-606E-4573-BEBF-20DFA6801392}"/>
              </a:ext>
            </a:extLst>
          </p:cNvPr>
          <p:cNvSpPr txBox="1"/>
          <p:nvPr/>
        </p:nvSpPr>
        <p:spPr>
          <a:xfrm>
            <a:off x="5573674" y="3079673"/>
            <a:ext cx="53557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3.5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FB1EF-0BF9-4B58-ACA7-9B113C8CDC65}"/>
                  </a:ext>
                </a:extLst>
              </p:cNvPr>
              <p:cNvSpPr txBox="1"/>
              <p:nvPr/>
            </p:nvSpPr>
            <p:spPr>
              <a:xfrm>
                <a:off x="6090267" y="3637761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⊄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FB1EF-0BF9-4B58-ACA7-9B113C8CD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7" y="3637761"/>
                <a:ext cx="13498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D37B050-A7F6-4678-A71B-0D1540F1BA75}"/>
              </a:ext>
            </a:extLst>
          </p:cNvPr>
          <p:cNvSpPr txBox="1"/>
          <p:nvPr/>
        </p:nvSpPr>
        <p:spPr>
          <a:xfrm>
            <a:off x="5554689" y="3636221"/>
            <a:ext cx="53557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3.6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815493-2B6F-40B2-BA93-ACDA9D75E583}"/>
                  </a:ext>
                </a:extLst>
              </p:cNvPr>
              <p:cNvSpPr txBox="1"/>
              <p:nvPr/>
            </p:nvSpPr>
            <p:spPr>
              <a:xfrm>
                <a:off x="6090267" y="4252326"/>
                <a:ext cx="1349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815493-2B6F-40B2-BA93-ACDA9D75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7" y="4252326"/>
                <a:ext cx="134982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A767FB0B-9610-470C-B1AC-335BFB722A7B}"/>
              </a:ext>
            </a:extLst>
          </p:cNvPr>
          <p:cNvSpPr txBox="1"/>
          <p:nvPr/>
        </p:nvSpPr>
        <p:spPr>
          <a:xfrm>
            <a:off x="5554689" y="4250786"/>
            <a:ext cx="5355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3.7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4B9668-FE13-48B8-8562-CC076C510F3A}"/>
                  </a:ext>
                </a:extLst>
              </p:cNvPr>
              <p:cNvSpPr txBox="1"/>
              <p:nvPr/>
            </p:nvSpPr>
            <p:spPr>
              <a:xfrm>
                <a:off x="5042263" y="1913761"/>
                <a:ext cx="4602478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1,2,3,4,5,6, 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1,2,3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1,2,3,4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4B9668-FE13-48B8-8562-CC076C51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63" y="1913761"/>
                <a:ext cx="4602478" cy="403637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BCA11-1D7E-4CA6-814C-28F157125B8E}"/>
                  </a:ext>
                </a:extLst>
              </p:cNvPr>
              <p:cNvSpPr txBox="1"/>
              <p:nvPr/>
            </p:nvSpPr>
            <p:spPr>
              <a:xfrm>
                <a:off x="5150884" y="2318168"/>
                <a:ext cx="1343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3,4,1,2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BCA11-1D7E-4CA6-814C-28F157125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18168"/>
                <a:ext cx="1343188" cy="276999"/>
              </a:xfrm>
              <a:prstGeom prst="rect">
                <a:avLst/>
              </a:prstGeom>
              <a:blipFill>
                <a:blip r:embed="rId11"/>
                <a:stretch>
                  <a:fillRect l="-363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5D0C871-EB6C-4B9A-90C1-734CC0E829DD}"/>
              </a:ext>
            </a:extLst>
          </p:cNvPr>
          <p:cNvCxnSpPr/>
          <p:nvPr/>
        </p:nvCxnSpPr>
        <p:spPr>
          <a:xfrm rot="5400000">
            <a:off x="8852264" y="1563188"/>
            <a:ext cx="574765" cy="2699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7FCEBD-FB85-4F14-9D39-0EED2C228EBD}"/>
                  </a:ext>
                </a:extLst>
              </p:cNvPr>
              <p:cNvSpPr txBox="1"/>
              <p:nvPr/>
            </p:nvSpPr>
            <p:spPr>
              <a:xfrm>
                <a:off x="9171717" y="1149946"/>
                <a:ext cx="205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7FCEBD-FB85-4F14-9D39-0EED2C228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717" y="1149946"/>
                <a:ext cx="205826" cy="276999"/>
              </a:xfrm>
              <a:prstGeom prst="rect">
                <a:avLst/>
              </a:prstGeom>
              <a:blipFill>
                <a:blip r:embed="rId12"/>
                <a:stretch>
                  <a:fillRect l="-27273" r="-2727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7ABC1A2F-3CF5-4CD8-ADBA-605E683CDC91}"/>
              </a:ext>
            </a:extLst>
          </p:cNvPr>
          <p:cNvSpPr/>
          <p:nvPr/>
        </p:nvSpPr>
        <p:spPr>
          <a:xfrm>
            <a:off x="2970590" y="4647675"/>
            <a:ext cx="438150" cy="3693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172492D-1395-41C6-838A-2A5AC682ACE0}"/>
              </a:ext>
            </a:extLst>
          </p:cNvPr>
          <p:cNvSpPr/>
          <p:nvPr/>
        </p:nvSpPr>
        <p:spPr>
          <a:xfrm>
            <a:off x="6241408" y="4260311"/>
            <a:ext cx="438150" cy="3693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2" grpId="0" animBg="1"/>
      <p:bldP spid="16" grpId="0"/>
      <p:bldP spid="18" grpId="0" animBg="1"/>
      <p:bldP spid="22" grpId="0"/>
      <p:bldP spid="24" grpId="0" animBg="1"/>
      <p:bldP spid="26" grpId="0"/>
      <p:bldP spid="28" grpId="0" animBg="1"/>
      <p:bldP spid="30" grpId="0"/>
      <p:bldP spid="32" grpId="0" animBg="1"/>
      <p:bldP spid="34" grpId="0"/>
      <p:bldP spid="36" grpId="0" animBg="1"/>
      <p:bldP spid="25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32D7-69FB-46BD-A80B-5E5D1521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Triángulo de Pascal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898C0-05D9-4293-A332-160DF46EC42E}"/>
              </a:ext>
            </a:extLst>
          </p:cNvPr>
          <p:cNvSpPr txBox="1"/>
          <p:nvPr/>
        </p:nvSpPr>
        <p:spPr>
          <a:xfrm>
            <a:off x="1134603" y="210155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Está formado por coeficientes binomiales y se estructura de la siguiente manera: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BA63A5-6622-4017-8A10-5D6D7610D5C8}"/>
                  </a:ext>
                </a:extLst>
              </p:cNvPr>
              <p:cNvSpPr txBox="1"/>
              <p:nvPr/>
            </p:nvSpPr>
            <p:spPr>
              <a:xfrm>
                <a:off x="1134603" y="3152001"/>
                <a:ext cx="624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BA63A5-6622-4017-8A10-5D6D7610D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03" y="3152001"/>
                <a:ext cx="624338" cy="276999"/>
              </a:xfrm>
              <a:prstGeom prst="rect">
                <a:avLst/>
              </a:prstGeom>
              <a:blipFill>
                <a:blip r:embed="rId2"/>
                <a:stretch>
                  <a:fillRect l="-4854" r="-77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72294-8D61-4596-B7DC-8AF7E2975C3C}"/>
                  </a:ext>
                </a:extLst>
              </p:cNvPr>
              <p:cNvSpPr txBox="1"/>
              <p:nvPr/>
            </p:nvSpPr>
            <p:spPr>
              <a:xfrm>
                <a:off x="3762375" y="3059539"/>
                <a:ext cx="41229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72294-8D61-4596-B7DC-8AF7E2975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75" y="3059539"/>
                <a:ext cx="412292" cy="4619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E928F-D9A4-4A1C-A98C-07439675E36A}"/>
                  </a:ext>
                </a:extLst>
              </p:cNvPr>
              <p:cNvSpPr txBox="1"/>
              <p:nvPr/>
            </p:nvSpPr>
            <p:spPr>
              <a:xfrm>
                <a:off x="1134603" y="3754555"/>
                <a:ext cx="624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E928F-D9A4-4A1C-A98C-07439675E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03" y="3754555"/>
                <a:ext cx="624338" cy="276999"/>
              </a:xfrm>
              <a:prstGeom prst="rect">
                <a:avLst/>
              </a:prstGeom>
              <a:blipFill>
                <a:blip r:embed="rId4"/>
                <a:stretch>
                  <a:fillRect l="-4854" r="-77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DB37CC-C74A-408A-AFC3-8B84179203BA}"/>
                  </a:ext>
                </a:extLst>
              </p:cNvPr>
              <p:cNvSpPr txBox="1"/>
              <p:nvPr/>
            </p:nvSpPr>
            <p:spPr>
              <a:xfrm>
                <a:off x="3350083" y="3648194"/>
                <a:ext cx="41229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DB37CC-C74A-408A-AFC3-8B8417920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083" y="3648194"/>
                <a:ext cx="412292" cy="461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13C6FB-FD61-4A5A-ADC7-31E0EC6CAD75}"/>
                  </a:ext>
                </a:extLst>
              </p:cNvPr>
              <p:cNvSpPr txBox="1"/>
              <p:nvPr/>
            </p:nvSpPr>
            <p:spPr>
              <a:xfrm>
                <a:off x="4174667" y="3662093"/>
                <a:ext cx="41229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13C6FB-FD61-4A5A-ADC7-31E0EC6C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667" y="3662093"/>
                <a:ext cx="412292" cy="460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26D54F-EB1B-4454-86FD-0289D6C81B01}"/>
                  </a:ext>
                </a:extLst>
              </p:cNvPr>
              <p:cNvSpPr txBox="1"/>
              <p:nvPr/>
            </p:nvSpPr>
            <p:spPr>
              <a:xfrm>
                <a:off x="1134603" y="4309274"/>
                <a:ext cx="624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26D54F-EB1B-4454-86FD-0289D6C81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03" y="4309274"/>
                <a:ext cx="624338" cy="276999"/>
              </a:xfrm>
              <a:prstGeom prst="rect">
                <a:avLst/>
              </a:prstGeom>
              <a:blipFill>
                <a:blip r:embed="rId7"/>
                <a:stretch>
                  <a:fillRect l="-4854" r="-77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966E85-3D20-417C-A88E-1B46A7B73E18}"/>
                  </a:ext>
                </a:extLst>
              </p:cNvPr>
              <p:cNvSpPr txBox="1"/>
              <p:nvPr/>
            </p:nvSpPr>
            <p:spPr>
              <a:xfrm>
                <a:off x="2937791" y="4194064"/>
                <a:ext cx="41229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966E85-3D20-417C-A88E-1B46A7B73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791" y="4194064"/>
                <a:ext cx="412292" cy="4619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6A7465-5D63-4916-A497-203685CFC886}"/>
                  </a:ext>
                </a:extLst>
              </p:cNvPr>
              <p:cNvSpPr txBox="1"/>
              <p:nvPr/>
            </p:nvSpPr>
            <p:spPr>
              <a:xfrm>
                <a:off x="3762375" y="4207963"/>
                <a:ext cx="41229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6A7465-5D63-4916-A497-203685CFC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75" y="4207963"/>
                <a:ext cx="412292" cy="460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80E744-3D64-4BC9-8558-0F931589BD65}"/>
                  </a:ext>
                </a:extLst>
              </p:cNvPr>
              <p:cNvSpPr txBox="1"/>
              <p:nvPr/>
            </p:nvSpPr>
            <p:spPr>
              <a:xfrm>
                <a:off x="4586959" y="4207963"/>
                <a:ext cx="41229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80E744-3D64-4BC9-8558-0F931589B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959" y="4207963"/>
                <a:ext cx="412292" cy="4601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D69D7E-E9F9-4F49-8AD8-36B9B2CB209B}"/>
                  </a:ext>
                </a:extLst>
              </p:cNvPr>
              <p:cNvSpPr txBox="1"/>
              <p:nvPr/>
            </p:nvSpPr>
            <p:spPr>
              <a:xfrm>
                <a:off x="1134603" y="4806863"/>
                <a:ext cx="624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D69D7E-E9F9-4F49-8AD8-36B9B2CB2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03" y="4806863"/>
                <a:ext cx="624338" cy="276999"/>
              </a:xfrm>
              <a:prstGeom prst="rect">
                <a:avLst/>
              </a:prstGeom>
              <a:blipFill>
                <a:blip r:embed="rId11"/>
                <a:stretch>
                  <a:fillRect l="-4854" r="-77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2371F11-F7BC-466E-8504-0942D43E0E53}"/>
                  </a:ext>
                </a:extLst>
              </p:cNvPr>
              <p:cNvSpPr txBox="1"/>
              <p:nvPr/>
            </p:nvSpPr>
            <p:spPr>
              <a:xfrm>
                <a:off x="2525499" y="4701400"/>
                <a:ext cx="41229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2371F11-F7BC-466E-8504-0942D43E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499" y="4701400"/>
                <a:ext cx="412292" cy="4619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E52C0F9-314F-46F4-80A6-34916BF78361}"/>
                  </a:ext>
                </a:extLst>
              </p:cNvPr>
              <p:cNvSpPr txBox="1"/>
              <p:nvPr/>
            </p:nvSpPr>
            <p:spPr>
              <a:xfrm>
                <a:off x="3350083" y="4715299"/>
                <a:ext cx="41229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E52C0F9-314F-46F4-80A6-34916BF7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083" y="4715299"/>
                <a:ext cx="412292" cy="4601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97C454-43DA-431A-B60E-343430985EA5}"/>
                  </a:ext>
                </a:extLst>
              </p:cNvPr>
              <p:cNvSpPr txBox="1"/>
              <p:nvPr/>
            </p:nvSpPr>
            <p:spPr>
              <a:xfrm>
                <a:off x="4174667" y="4715299"/>
                <a:ext cx="41229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97C454-43DA-431A-B60E-343430985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667" y="4715299"/>
                <a:ext cx="412292" cy="4601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7F1015-7AA2-458B-8744-63ED43952C58}"/>
                  </a:ext>
                </a:extLst>
              </p:cNvPr>
              <p:cNvSpPr txBox="1"/>
              <p:nvPr/>
            </p:nvSpPr>
            <p:spPr>
              <a:xfrm>
                <a:off x="4999251" y="4678038"/>
                <a:ext cx="41229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7F1015-7AA2-458B-8744-63ED4395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251" y="4678038"/>
                <a:ext cx="412292" cy="4619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3660B6-8F75-40B0-8D58-27025D9476EF}"/>
                  </a:ext>
                </a:extLst>
              </p:cNvPr>
              <p:cNvSpPr txBox="1"/>
              <p:nvPr/>
            </p:nvSpPr>
            <p:spPr>
              <a:xfrm>
                <a:off x="1134603" y="5378935"/>
                <a:ext cx="624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3660B6-8F75-40B0-8D58-27025D947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03" y="5378935"/>
                <a:ext cx="624338" cy="276999"/>
              </a:xfrm>
              <a:prstGeom prst="rect">
                <a:avLst/>
              </a:prstGeom>
              <a:blipFill>
                <a:blip r:embed="rId16"/>
                <a:stretch>
                  <a:fillRect l="-4854" r="-77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693A17-AF55-4A26-A967-80661BB19B0D}"/>
                  </a:ext>
                </a:extLst>
              </p:cNvPr>
              <p:cNvSpPr txBox="1"/>
              <p:nvPr/>
            </p:nvSpPr>
            <p:spPr>
              <a:xfrm>
                <a:off x="2113207" y="5264049"/>
                <a:ext cx="412292" cy="460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693A17-AF55-4A26-A967-80661BB19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207" y="5264049"/>
                <a:ext cx="412292" cy="46089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C786087-DAC2-4E46-8A19-E4707B1D6E86}"/>
                  </a:ext>
                </a:extLst>
              </p:cNvPr>
              <p:cNvSpPr txBox="1"/>
              <p:nvPr/>
            </p:nvSpPr>
            <p:spPr>
              <a:xfrm>
                <a:off x="2937791" y="5277948"/>
                <a:ext cx="412292" cy="459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C786087-DAC2-4E46-8A19-E4707B1D6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791" y="5277948"/>
                <a:ext cx="412292" cy="4591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338F08-3510-4BB1-A4AA-56D4AB8C0F82}"/>
                  </a:ext>
                </a:extLst>
              </p:cNvPr>
              <p:cNvSpPr txBox="1"/>
              <p:nvPr/>
            </p:nvSpPr>
            <p:spPr>
              <a:xfrm>
                <a:off x="3762375" y="5277948"/>
                <a:ext cx="412292" cy="459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338F08-3510-4BB1-A4AA-56D4AB8C0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75" y="5277948"/>
                <a:ext cx="412292" cy="4591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A76727-70A8-4E1F-B9FA-46DAA265D57D}"/>
                  </a:ext>
                </a:extLst>
              </p:cNvPr>
              <p:cNvSpPr txBox="1"/>
              <p:nvPr/>
            </p:nvSpPr>
            <p:spPr>
              <a:xfrm>
                <a:off x="4586959" y="5240687"/>
                <a:ext cx="412292" cy="460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A76727-70A8-4E1F-B9FA-46DAA265D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959" y="5240687"/>
                <a:ext cx="412292" cy="46089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2D62E4-6DDC-4339-A9C7-C651CE3AC309}"/>
                  </a:ext>
                </a:extLst>
              </p:cNvPr>
              <p:cNvSpPr txBox="1"/>
              <p:nvPr/>
            </p:nvSpPr>
            <p:spPr>
              <a:xfrm>
                <a:off x="5411543" y="5240687"/>
                <a:ext cx="412292" cy="459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2D62E4-6DDC-4339-A9C7-C651CE3AC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543" y="5240687"/>
                <a:ext cx="412292" cy="4591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D0420D0-DA98-4662-AEC3-32A59B55FC1B}"/>
              </a:ext>
            </a:extLst>
          </p:cNvPr>
          <p:cNvCxnSpPr>
            <a:cxnSpLocks/>
          </p:cNvCxnSpPr>
          <p:nvPr/>
        </p:nvCxnSpPr>
        <p:spPr>
          <a:xfrm>
            <a:off x="6052455" y="2739077"/>
            <a:ext cx="0" cy="333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54875D-EAE0-43FC-8885-BE3ED43DCCDF}"/>
                  </a:ext>
                </a:extLst>
              </p:cNvPr>
              <p:cNvSpPr txBox="1"/>
              <p:nvPr/>
            </p:nvSpPr>
            <p:spPr>
              <a:xfrm>
                <a:off x="3903599" y="5839571"/>
                <a:ext cx="129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54875D-EAE0-43FC-8885-BE3ED43DC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599" y="5839571"/>
                <a:ext cx="129844" cy="276999"/>
              </a:xfrm>
              <a:prstGeom prst="rect">
                <a:avLst/>
              </a:prstGeom>
              <a:blipFill>
                <a:blip r:embed="rId22"/>
                <a:stretch>
                  <a:fillRect l="-36364" r="-3636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05539EA-A19D-4E34-AB35-4C0C62E9921B}"/>
                  </a:ext>
                </a:extLst>
              </p:cNvPr>
              <p:cNvSpPr txBox="1"/>
              <p:nvPr/>
            </p:nvSpPr>
            <p:spPr>
              <a:xfrm>
                <a:off x="8564287" y="2510893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05539EA-A19D-4E34-AB35-4C0C62E9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287" y="2510893"/>
                <a:ext cx="185948" cy="276999"/>
              </a:xfrm>
              <a:prstGeom prst="rect">
                <a:avLst/>
              </a:prstGeom>
              <a:blipFill>
                <a:blip r:embed="rId23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2E121DB-F6A3-443A-BE0B-57B98A80A6FF}"/>
                  </a:ext>
                </a:extLst>
              </p:cNvPr>
              <p:cNvSpPr txBox="1"/>
              <p:nvPr/>
            </p:nvSpPr>
            <p:spPr>
              <a:xfrm>
                <a:off x="8151995" y="3099548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2E121DB-F6A3-443A-BE0B-57B98A80A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995" y="3099548"/>
                <a:ext cx="185948" cy="276999"/>
              </a:xfrm>
              <a:prstGeom prst="rect">
                <a:avLst/>
              </a:prstGeom>
              <a:blipFill>
                <a:blip r:embed="rId24"/>
                <a:stretch>
                  <a:fillRect l="-25806" r="-2903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FFD1CA7-CED5-4A4E-9D07-141EC02CC060}"/>
                  </a:ext>
                </a:extLst>
              </p:cNvPr>
              <p:cNvSpPr txBox="1"/>
              <p:nvPr/>
            </p:nvSpPr>
            <p:spPr>
              <a:xfrm>
                <a:off x="8976579" y="3113447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FFD1CA7-CED5-4A4E-9D07-141EC02CC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579" y="3113447"/>
                <a:ext cx="185948" cy="276999"/>
              </a:xfrm>
              <a:prstGeom prst="rect">
                <a:avLst/>
              </a:prstGeom>
              <a:blipFill>
                <a:blip r:embed="rId25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A1DAEC3-E17B-4A5E-BB35-82821E38798D}"/>
                  </a:ext>
                </a:extLst>
              </p:cNvPr>
              <p:cNvSpPr txBox="1"/>
              <p:nvPr/>
            </p:nvSpPr>
            <p:spPr>
              <a:xfrm>
                <a:off x="7739703" y="3645418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A1DAEC3-E17B-4A5E-BB35-82821E387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03" y="3645418"/>
                <a:ext cx="185948" cy="276999"/>
              </a:xfrm>
              <a:prstGeom prst="rect">
                <a:avLst/>
              </a:prstGeom>
              <a:blipFill>
                <a:blip r:embed="rId26"/>
                <a:stretch>
                  <a:fillRect l="-30000" r="-30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33B8DCA-7186-46ED-A8F6-D7669B9EEA4B}"/>
                  </a:ext>
                </a:extLst>
              </p:cNvPr>
              <p:cNvSpPr txBox="1"/>
              <p:nvPr/>
            </p:nvSpPr>
            <p:spPr>
              <a:xfrm>
                <a:off x="8564287" y="3659317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33B8DCA-7186-46ED-A8F6-D7669B9EE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287" y="3659317"/>
                <a:ext cx="185948" cy="276999"/>
              </a:xfrm>
              <a:prstGeom prst="rect">
                <a:avLst/>
              </a:prstGeom>
              <a:blipFill>
                <a:blip r:embed="rId27"/>
                <a:stretch>
                  <a:fillRect l="-30000" r="-3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4D4C325-78DF-48E6-A4D6-033BF6E7E814}"/>
                  </a:ext>
                </a:extLst>
              </p:cNvPr>
              <p:cNvSpPr txBox="1"/>
              <p:nvPr/>
            </p:nvSpPr>
            <p:spPr>
              <a:xfrm>
                <a:off x="9388871" y="3659317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4D4C325-78DF-48E6-A4D6-033BF6E7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871" y="3659317"/>
                <a:ext cx="185948" cy="276999"/>
              </a:xfrm>
              <a:prstGeom prst="rect">
                <a:avLst/>
              </a:prstGeom>
              <a:blipFill>
                <a:blip r:embed="rId28"/>
                <a:stretch>
                  <a:fillRect l="-25806" r="-2903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5B9631B-FE28-4772-9EAD-742B03928AC1}"/>
                  </a:ext>
                </a:extLst>
              </p:cNvPr>
              <p:cNvSpPr txBox="1"/>
              <p:nvPr/>
            </p:nvSpPr>
            <p:spPr>
              <a:xfrm>
                <a:off x="7327411" y="4152754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5B9631B-FE28-4772-9EAD-742B03928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411" y="4152754"/>
                <a:ext cx="185948" cy="276999"/>
              </a:xfrm>
              <a:prstGeom prst="rect">
                <a:avLst/>
              </a:prstGeom>
              <a:blipFill>
                <a:blip r:embed="rId29"/>
                <a:stretch>
                  <a:fillRect l="-25806" r="-2903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B54393A-1D25-486F-920E-F11E55D0490B}"/>
                  </a:ext>
                </a:extLst>
              </p:cNvPr>
              <p:cNvSpPr txBox="1"/>
              <p:nvPr/>
            </p:nvSpPr>
            <p:spPr>
              <a:xfrm>
                <a:off x="8151995" y="4166653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B54393A-1D25-486F-920E-F11E55D04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995" y="4166653"/>
                <a:ext cx="185948" cy="276999"/>
              </a:xfrm>
              <a:prstGeom prst="rect">
                <a:avLst/>
              </a:prstGeom>
              <a:blipFill>
                <a:blip r:embed="rId30"/>
                <a:stretch>
                  <a:fillRect l="-25806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7BD4889-3003-45CB-8806-B225788FC9D0}"/>
                  </a:ext>
                </a:extLst>
              </p:cNvPr>
              <p:cNvSpPr txBox="1"/>
              <p:nvPr/>
            </p:nvSpPr>
            <p:spPr>
              <a:xfrm>
                <a:off x="8976579" y="4166653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7BD4889-3003-45CB-8806-B225788FC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579" y="4166653"/>
                <a:ext cx="185948" cy="276999"/>
              </a:xfrm>
              <a:prstGeom prst="rect">
                <a:avLst/>
              </a:prstGeom>
              <a:blipFill>
                <a:blip r:embed="rId31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60326A-9546-45CF-A3DD-3D024BCA72D8}"/>
                  </a:ext>
                </a:extLst>
              </p:cNvPr>
              <p:cNvSpPr txBox="1"/>
              <p:nvPr/>
            </p:nvSpPr>
            <p:spPr>
              <a:xfrm>
                <a:off x="9801163" y="4129392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60326A-9546-45CF-A3DD-3D024BCA7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63" y="4129392"/>
                <a:ext cx="185948" cy="276999"/>
              </a:xfrm>
              <a:prstGeom prst="rect">
                <a:avLst/>
              </a:prstGeom>
              <a:blipFill>
                <a:blip r:embed="rId32"/>
                <a:stretch>
                  <a:fillRect l="-30000" r="-3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69FFC67-B7C3-40F8-A640-5BF388363AEC}"/>
                  </a:ext>
                </a:extLst>
              </p:cNvPr>
              <p:cNvSpPr txBox="1"/>
              <p:nvPr/>
            </p:nvSpPr>
            <p:spPr>
              <a:xfrm>
                <a:off x="6915119" y="4715403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69FFC67-B7C3-40F8-A640-5BF388363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19" y="4715403"/>
                <a:ext cx="185948" cy="276999"/>
              </a:xfrm>
              <a:prstGeom prst="rect">
                <a:avLst/>
              </a:prstGeom>
              <a:blipFill>
                <a:blip r:embed="rId33"/>
                <a:stretch>
                  <a:fillRect l="-25806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1C28992-4C3A-4E30-9608-23A436188D66}"/>
                  </a:ext>
                </a:extLst>
              </p:cNvPr>
              <p:cNvSpPr txBox="1"/>
              <p:nvPr/>
            </p:nvSpPr>
            <p:spPr>
              <a:xfrm>
                <a:off x="7739703" y="4729302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1C28992-4C3A-4E30-9608-23A436188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03" y="4729302"/>
                <a:ext cx="185948" cy="276999"/>
              </a:xfrm>
              <a:prstGeom prst="rect">
                <a:avLst/>
              </a:prstGeom>
              <a:blipFill>
                <a:blip r:embed="rId34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E3A2682-FA99-496E-BCD8-62871981C82C}"/>
                  </a:ext>
                </a:extLst>
              </p:cNvPr>
              <p:cNvSpPr txBox="1"/>
              <p:nvPr/>
            </p:nvSpPr>
            <p:spPr>
              <a:xfrm>
                <a:off x="8564287" y="4729302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E3A2682-FA99-496E-BCD8-62871981C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287" y="4729302"/>
                <a:ext cx="185948" cy="276999"/>
              </a:xfrm>
              <a:prstGeom prst="rect">
                <a:avLst/>
              </a:prstGeom>
              <a:blipFill>
                <a:blip r:embed="rId35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897B8B5-1484-4CAD-BA18-5FC8D5251FB3}"/>
                  </a:ext>
                </a:extLst>
              </p:cNvPr>
              <p:cNvSpPr txBox="1"/>
              <p:nvPr/>
            </p:nvSpPr>
            <p:spPr>
              <a:xfrm>
                <a:off x="9388871" y="4692041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897B8B5-1484-4CAD-BA18-5FC8D5251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871" y="4692041"/>
                <a:ext cx="185948" cy="276999"/>
              </a:xfrm>
              <a:prstGeom prst="rect">
                <a:avLst/>
              </a:prstGeom>
              <a:blipFill>
                <a:blip r:embed="rId36"/>
                <a:stretch>
                  <a:fillRect l="-25806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F8FB8E2-B3CB-4E85-8D60-C95A367A82B0}"/>
                  </a:ext>
                </a:extLst>
              </p:cNvPr>
              <p:cNvSpPr txBox="1"/>
              <p:nvPr/>
            </p:nvSpPr>
            <p:spPr>
              <a:xfrm>
                <a:off x="10213455" y="4692041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F8FB8E2-B3CB-4E85-8D60-C95A367A8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455" y="4692041"/>
                <a:ext cx="185948" cy="276999"/>
              </a:xfrm>
              <a:prstGeom prst="rect">
                <a:avLst/>
              </a:prstGeom>
              <a:blipFill>
                <a:blip r:embed="rId37"/>
                <a:stretch>
                  <a:fillRect l="-25806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5F87CE5-991F-4C6F-A709-8D90E518DE15}"/>
                  </a:ext>
                </a:extLst>
              </p:cNvPr>
              <p:cNvSpPr txBox="1"/>
              <p:nvPr/>
            </p:nvSpPr>
            <p:spPr>
              <a:xfrm>
                <a:off x="8657261" y="6015447"/>
                <a:ext cx="129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5F87CE5-991F-4C6F-A709-8D90E518D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61" y="6015447"/>
                <a:ext cx="129844" cy="276999"/>
              </a:xfrm>
              <a:prstGeom prst="rect">
                <a:avLst/>
              </a:prstGeom>
              <a:blipFill>
                <a:blip r:embed="rId38"/>
                <a:stretch>
                  <a:fillRect l="-38095" r="-4285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4792C793-CB26-4E23-9427-C1C18A268381}"/>
              </a:ext>
            </a:extLst>
          </p:cNvPr>
          <p:cNvSpPr/>
          <p:nvPr/>
        </p:nvSpPr>
        <p:spPr>
          <a:xfrm rot="10800000">
            <a:off x="7482180" y="3561469"/>
            <a:ext cx="1535635" cy="99906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1A1A3B33-8744-408B-8481-E8C1D8BF73C0}"/>
              </a:ext>
            </a:extLst>
          </p:cNvPr>
          <p:cNvSpPr/>
          <p:nvPr/>
        </p:nvSpPr>
        <p:spPr>
          <a:xfrm rot="10800000">
            <a:off x="8305728" y="4663789"/>
            <a:ext cx="1535635" cy="99906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C7FF2CA-2F09-40B3-9337-09B41E8748BD}"/>
                  </a:ext>
                </a:extLst>
              </p:cNvPr>
              <p:cNvSpPr txBox="1"/>
              <p:nvPr/>
            </p:nvSpPr>
            <p:spPr>
              <a:xfrm>
                <a:off x="6543027" y="5093290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C7FF2CA-2F09-40B3-9337-09B41E874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027" y="5093290"/>
                <a:ext cx="185948" cy="276999"/>
              </a:xfrm>
              <a:prstGeom prst="rect">
                <a:avLst/>
              </a:prstGeom>
              <a:blipFill>
                <a:blip r:embed="rId39"/>
                <a:stretch>
                  <a:fillRect l="-25806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9349384-242C-4E21-A9FF-4D3E0A00110C}"/>
                  </a:ext>
                </a:extLst>
              </p:cNvPr>
              <p:cNvSpPr txBox="1"/>
              <p:nvPr/>
            </p:nvSpPr>
            <p:spPr>
              <a:xfrm>
                <a:off x="7367611" y="5107189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9349384-242C-4E21-A9FF-4D3E0A001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611" y="5107189"/>
                <a:ext cx="185948" cy="276999"/>
              </a:xfrm>
              <a:prstGeom prst="rect">
                <a:avLst/>
              </a:prstGeom>
              <a:blipFill>
                <a:blip r:embed="rId40"/>
                <a:stretch>
                  <a:fillRect l="-30000" r="-3333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A71B2EE-1230-4D89-95A5-B3F193B836CC}"/>
                  </a:ext>
                </a:extLst>
              </p:cNvPr>
              <p:cNvSpPr txBox="1"/>
              <p:nvPr/>
            </p:nvSpPr>
            <p:spPr>
              <a:xfrm>
                <a:off x="8192195" y="5107189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A71B2EE-1230-4D89-95A5-B3F193B83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95" y="5107189"/>
                <a:ext cx="314189" cy="276999"/>
              </a:xfrm>
              <a:prstGeom prst="rect">
                <a:avLst/>
              </a:prstGeom>
              <a:blipFill>
                <a:blip r:embed="rId41"/>
                <a:stretch>
                  <a:fillRect l="-17647" r="-1764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E2B75A8-B873-479A-80D8-4BD6DC953310}"/>
                  </a:ext>
                </a:extLst>
              </p:cNvPr>
              <p:cNvSpPr txBox="1"/>
              <p:nvPr/>
            </p:nvSpPr>
            <p:spPr>
              <a:xfrm>
                <a:off x="9016779" y="5069928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E2B75A8-B873-479A-80D8-4BD6DC953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779" y="5069928"/>
                <a:ext cx="314189" cy="276999"/>
              </a:xfrm>
              <a:prstGeom prst="rect">
                <a:avLst/>
              </a:prstGeom>
              <a:blipFill>
                <a:blip r:embed="rId42"/>
                <a:stretch>
                  <a:fillRect l="-15385" r="-1730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A844F4F-74EA-4ACA-8007-1599F5C9C45B}"/>
                  </a:ext>
                </a:extLst>
              </p:cNvPr>
              <p:cNvSpPr txBox="1"/>
              <p:nvPr/>
            </p:nvSpPr>
            <p:spPr>
              <a:xfrm>
                <a:off x="9841363" y="5069928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A844F4F-74EA-4ACA-8007-1599F5C9C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363" y="5069928"/>
                <a:ext cx="185948" cy="276999"/>
              </a:xfrm>
              <a:prstGeom prst="rect">
                <a:avLst/>
              </a:prstGeom>
              <a:blipFill>
                <a:blip r:embed="rId43"/>
                <a:stretch>
                  <a:fillRect l="-29032" r="-2903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8A356C9-A18F-4B12-9A01-76071B1B0BF8}"/>
                  </a:ext>
                </a:extLst>
              </p:cNvPr>
              <p:cNvSpPr txBox="1"/>
              <p:nvPr/>
            </p:nvSpPr>
            <p:spPr>
              <a:xfrm>
                <a:off x="10613702" y="5069927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8A356C9-A18F-4B12-9A01-76071B1B0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702" y="5069927"/>
                <a:ext cx="185948" cy="276999"/>
              </a:xfrm>
              <a:prstGeom prst="rect">
                <a:avLst/>
              </a:prstGeom>
              <a:blipFill>
                <a:blip r:embed="rId44"/>
                <a:stretch>
                  <a:fillRect l="-25806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4EDE7AC8-D614-495B-BB07-2AB9234187C9}"/>
              </a:ext>
            </a:extLst>
          </p:cNvPr>
          <p:cNvSpPr/>
          <p:nvPr/>
        </p:nvSpPr>
        <p:spPr>
          <a:xfrm rot="10800000">
            <a:off x="2705827" y="4194064"/>
            <a:ext cx="1731481" cy="112869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46E2988-709F-4A4D-8CAD-A03600620424}"/>
                  </a:ext>
                </a:extLst>
              </p:cNvPr>
              <p:cNvSpPr txBox="1"/>
              <p:nvPr/>
            </p:nvSpPr>
            <p:spPr>
              <a:xfrm>
                <a:off x="6206178" y="5465787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46E2988-709F-4A4D-8CAD-A03600620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178" y="5465787"/>
                <a:ext cx="185948" cy="276999"/>
              </a:xfrm>
              <a:prstGeom prst="rect">
                <a:avLst/>
              </a:prstGeom>
              <a:blipFill>
                <a:blip r:embed="rId45"/>
                <a:stretch>
                  <a:fillRect l="-25806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C38AEB-A9AB-4DF9-BE58-2729B401A191}"/>
                  </a:ext>
                </a:extLst>
              </p:cNvPr>
              <p:cNvSpPr txBox="1"/>
              <p:nvPr/>
            </p:nvSpPr>
            <p:spPr>
              <a:xfrm>
                <a:off x="7030762" y="5479686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C38AEB-A9AB-4DF9-BE58-2729B401A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62" y="5479686"/>
                <a:ext cx="185948" cy="276999"/>
              </a:xfrm>
              <a:prstGeom prst="rect">
                <a:avLst/>
              </a:prstGeom>
              <a:blipFill>
                <a:blip r:embed="rId46"/>
                <a:stretch>
                  <a:fillRect l="-25806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688A641-8EAA-4AA9-AE01-CF184A3F764F}"/>
                  </a:ext>
                </a:extLst>
              </p:cNvPr>
              <p:cNvSpPr txBox="1"/>
              <p:nvPr/>
            </p:nvSpPr>
            <p:spPr>
              <a:xfrm>
                <a:off x="7855346" y="5479686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688A641-8EAA-4AA9-AE01-CF184A3F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346" y="5479686"/>
                <a:ext cx="314189" cy="276999"/>
              </a:xfrm>
              <a:prstGeom prst="rect">
                <a:avLst/>
              </a:prstGeom>
              <a:blipFill>
                <a:blip r:embed="rId47"/>
                <a:stretch>
                  <a:fillRect l="-17647" r="-1960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5AED15-7EA9-475C-9266-0ADC4707D7CD}"/>
                  </a:ext>
                </a:extLst>
              </p:cNvPr>
              <p:cNvSpPr txBox="1"/>
              <p:nvPr/>
            </p:nvSpPr>
            <p:spPr>
              <a:xfrm>
                <a:off x="8679930" y="5442425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5AED15-7EA9-475C-9266-0ADC4707D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930" y="5442425"/>
                <a:ext cx="314189" cy="276999"/>
              </a:xfrm>
              <a:prstGeom prst="rect">
                <a:avLst/>
              </a:prstGeom>
              <a:blipFill>
                <a:blip r:embed="rId48"/>
                <a:stretch>
                  <a:fillRect l="-17647" r="-1764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5C29A44-2F9F-4893-A555-A8A60531C820}"/>
                  </a:ext>
                </a:extLst>
              </p:cNvPr>
              <p:cNvSpPr txBox="1"/>
              <p:nvPr/>
            </p:nvSpPr>
            <p:spPr>
              <a:xfrm>
                <a:off x="9504514" y="5442425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5C29A44-2F9F-4893-A555-A8A60531C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514" y="5442425"/>
                <a:ext cx="314189" cy="276999"/>
              </a:xfrm>
              <a:prstGeom prst="rect">
                <a:avLst/>
              </a:prstGeom>
              <a:blipFill>
                <a:blip r:embed="rId49"/>
                <a:stretch>
                  <a:fillRect l="-15385" r="-1730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ACB1EF-F0D8-4AA0-AB9A-18BAD4C18549}"/>
                  </a:ext>
                </a:extLst>
              </p:cNvPr>
              <p:cNvSpPr txBox="1"/>
              <p:nvPr/>
            </p:nvSpPr>
            <p:spPr>
              <a:xfrm>
                <a:off x="10276853" y="5442424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ACB1EF-F0D8-4AA0-AB9A-18BAD4C18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853" y="5442424"/>
                <a:ext cx="185948" cy="276999"/>
              </a:xfrm>
              <a:prstGeom prst="rect">
                <a:avLst/>
              </a:prstGeom>
              <a:blipFill>
                <a:blip r:embed="rId50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FCE090-057F-4078-AD52-15E47739C031}"/>
                  </a:ext>
                </a:extLst>
              </p:cNvPr>
              <p:cNvSpPr txBox="1"/>
              <p:nvPr/>
            </p:nvSpPr>
            <p:spPr>
              <a:xfrm>
                <a:off x="10898291" y="5465786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FCE090-057F-4078-AD52-15E47739C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291" y="5465786"/>
                <a:ext cx="185948" cy="276999"/>
              </a:xfrm>
              <a:prstGeom prst="rect">
                <a:avLst/>
              </a:prstGeom>
              <a:blipFill>
                <a:blip r:embed="rId51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88393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{3EBAF4FB-8301-4F7E-8F61-3ED5848C0E8B}tf11429527_win32</Template>
  <TotalTime>275</TotalTime>
  <Words>529</Words>
  <Application>Microsoft Office PowerPoint</Application>
  <PresentationFormat>Widescreen</PresentationFormat>
  <Paragraphs>186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Cambria Math</vt:lpstr>
      <vt:lpstr>Franklin Gothic Book</vt:lpstr>
      <vt:lpstr>1_RetrospectVTI</vt:lpstr>
      <vt:lpstr>Conjunto vacío, conjunto potencia y triángulo de Pascal</vt:lpstr>
      <vt:lpstr>Conjunto vacío (∅)</vt:lpstr>
      <vt:lpstr>Teorema 1</vt:lpstr>
      <vt:lpstr>Teorema 2</vt:lpstr>
      <vt:lpstr>Conjunto potencia del conjunto A  [℘(A)]</vt:lpstr>
      <vt:lpstr>EJEMPLO 2</vt:lpstr>
      <vt:lpstr>EJEMPLO 2 continuación…</vt:lpstr>
      <vt:lpstr>EJEMPLO 2 continuación…</vt:lpstr>
      <vt:lpstr>Triángulo de Pascal</vt:lpstr>
      <vt:lpstr>Triángulo de Pascal continuación…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Conjunto vacío y conjunto potencia</dc:title>
  <dc:creator>Mario Gustavo Lopez Hernandez</dc:creator>
  <cp:lastModifiedBy>Mario Gustavo Lopez Hernandez</cp:lastModifiedBy>
  <cp:revision>34</cp:revision>
  <dcterms:created xsi:type="dcterms:W3CDTF">2020-10-02T21:00:18Z</dcterms:created>
  <dcterms:modified xsi:type="dcterms:W3CDTF">2022-09-12T17:38:43Z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