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8"/>
  </p:normalViewPr>
  <p:slideViewPr>
    <p:cSldViewPr snapToGrid="0" snapToObjects="1">
      <p:cViewPr>
        <p:scale>
          <a:sx n="110" d="100"/>
          <a:sy n="110" d="100"/>
        </p:scale>
        <p:origin x="-1806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64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20.png"/><Relationship Id="rId18" Type="http://schemas.openxmlformats.org/officeDocument/2006/relationships/image" Target="../media/image6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66.png"/><Relationship Id="rId2" Type="http://schemas.openxmlformats.org/officeDocument/2006/relationships/image" Target="../media/image37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6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6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72.png"/><Relationship Id="rId2" Type="http://schemas.openxmlformats.org/officeDocument/2006/relationships/image" Target="../media/image3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7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21" Type="http://schemas.openxmlformats.org/officeDocument/2006/relationships/image" Target="../media/image36.png"/><Relationship Id="rId7" Type="http://schemas.openxmlformats.org/officeDocument/2006/relationships/image" Target="../media/image27.png"/><Relationship Id="rId12" Type="http://schemas.openxmlformats.org/officeDocument/2006/relationships/image" Target="../media/image230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20.png"/><Relationship Id="rId15" Type="http://schemas.openxmlformats.org/officeDocument/2006/relationships/image" Target="../media/image28.png"/><Relationship Id="rId19" Type="http://schemas.openxmlformats.org/officeDocument/2006/relationships/image" Target="../media/image34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5.png"/><Relationship Id="rId2" Type="http://schemas.openxmlformats.org/officeDocument/2006/relationships/image" Target="../media/image37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8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2"/>
                </a:solidFill>
              </a:rPr>
              <a:t>Operaciones de conjuntos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2"/>
                </a:solidFill>
              </a:rPr>
              <a:t>Ing. Mario López</a:t>
            </a:r>
          </a:p>
          <a:p>
            <a:endParaRPr lang="es-G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5" y="1788296"/>
            <a:ext cx="4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las siguientes operaciones de conjuntos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7032618" y="1309145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/>
              <p:nvPr/>
            </p:nvSpPr>
            <p:spPr>
              <a:xfrm>
                <a:off x="2768882" y="2776594"/>
                <a:ext cx="253806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6,7,8,9,10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2776594"/>
                <a:ext cx="2538067" cy="277576"/>
              </a:xfrm>
              <a:prstGeom prst="rect">
                <a:avLst/>
              </a:prstGeom>
              <a:blipFill>
                <a:blip r:embed="rId13"/>
                <a:stretch>
                  <a:fillRect l="-1439" r="-14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AA88B-0AB2-4DB7-B5F3-63A9B3B1FC5A}"/>
                  </a:ext>
                </a:extLst>
              </p:cNvPr>
              <p:cNvSpPr txBox="1"/>
              <p:nvPr/>
            </p:nvSpPr>
            <p:spPr>
              <a:xfrm>
                <a:off x="2768882" y="3473521"/>
                <a:ext cx="255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1,2,8,9,10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AA88B-0AB2-4DB7-B5F3-63A9B3B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3473521"/>
                <a:ext cx="2558841" cy="276999"/>
              </a:xfrm>
              <a:prstGeom prst="rect">
                <a:avLst/>
              </a:prstGeom>
              <a:blipFill>
                <a:blip r:embed="rId14"/>
                <a:stretch>
                  <a:fillRect l="-1429" t="-4444" r="-14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B0EB8F-B980-4572-92A5-5CC54AC7D56A}"/>
                  </a:ext>
                </a:extLst>
              </p:cNvPr>
              <p:cNvSpPr txBox="1"/>
              <p:nvPr/>
            </p:nvSpPr>
            <p:spPr>
              <a:xfrm>
                <a:off x="2767838" y="4308718"/>
                <a:ext cx="289047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B0EB8F-B980-4572-92A5-5CC54AC7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38" y="4308718"/>
                <a:ext cx="2890470" cy="277576"/>
              </a:xfrm>
              <a:prstGeom prst="rect">
                <a:avLst/>
              </a:prstGeom>
              <a:blipFill>
                <a:blip r:embed="rId15"/>
                <a:stretch>
                  <a:fillRect l="-1266" t="-2222" r="-126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28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5" y="1788296"/>
            <a:ext cx="4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las siguientes operaciones de conjuntos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7032618" y="1309145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/>
              <p:nvPr/>
            </p:nvSpPr>
            <p:spPr>
              <a:xfrm>
                <a:off x="2768882" y="2419680"/>
                <a:ext cx="1424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2419680"/>
                <a:ext cx="1424749" cy="276999"/>
              </a:xfrm>
              <a:prstGeom prst="rect">
                <a:avLst/>
              </a:prstGeom>
              <a:blipFill>
                <a:blip r:embed="rId13"/>
                <a:stretch>
                  <a:fillRect l="-29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A0CCA-E663-46A8-9A95-ECAEDF1682D1}"/>
                  </a:ext>
                </a:extLst>
              </p:cNvPr>
              <p:cNvSpPr txBox="1"/>
              <p:nvPr/>
            </p:nvSpPr>
            <p:spPr>
              <a:xfrm>
                <a:off x="2768882" y="2915093"/>
                <a:ext cx="2392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A0CCA-E663-46A8-9A95-ECAEDF16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2915093"/>
                <a:ext cx="2392706" cy="276999"/>
              </a:xfrm>
              <a:prstGeom prst="rect">
                <a:avLst/>
              </a:prstGeom>
              <a:blipFill>
                <a:blip r:embed="rId14"/>
                <a:stretch>
                  <a:fillRect l="-1527" r="-17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221C7D-5587-4382-8481-2A796E9EC89E}"/>
                  </a:ext>
                </a:extLst>
              </p:cNvPr>
              <p:cNvSpPr txBox="1"/>
              <p:nvPr/>
            </p:nvSpPr>
            <p:spPr>
              <a:xfrm>
                <a:off x="2768882" y="3454144"/>
                <a:ext cx="1424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221C7D-5587-4382-8481-2A796E9EC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3454144"/>
                <a:ext cx="1424749" cy="276999"/>
              </a:xfrm>
              <a:prstGeom prst="rect">
                <a:avLst/>
              </a:prstGeom>
              <a:blipFill>
                <a:blip r:embed="rId15"/>
                <a:stretch>
                  <a:fillRect l="-29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5227D-5F35-485A-8372-C5928FEE3750}"/>
                  </a:ext>
                </a:extLst>
              </p:cNvPr>
              <p:cNvSpPr txBox="1"/>
              <p:nvPr/>
            </p:nvSpPr>
            <p:spPr>
              <a:xfrm>
                <a:off x="2768882" y="3949557"/>
                <a:ext cx="177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3,4,5,6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5227D-5F35-485A-8372-C5928FEE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3949557"/>
                <a:ext cx="1777281" cy="276999"/>
              </a:xfrm>
              <a:prstGeom prst="rect">
                <a:avLst/>
              </a:prstGeom>
              <a:blipFill>
                <a:blip r:embed="rId16"/>
                <a:stretch>
                  <a:fillRect l="-239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E55E7A-4B82-4B24-A979-079613550F04}"/>
                  </a:ext>
                </a:extLst>
              </p:cNvPr>
              <p:cNvSpPr txBox="1"/>
              <p:nvPr/>
            </p:nvSpPr>
            <p:spPr>
              <a:xfrm>
                <a:off x="2768882" y="4528721"/>
                <a:ext cx="2039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7,8,9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E55E7A-4B82-4B24-A979-07961355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4528721"/>
                <a:ext cx="2039917" cy="276999"/>
              </a:xfrm>
              <a:prstGeom prst="rect">
                <a:avLst/>
              </a:prstGeom>
              <a:blipFill>
                <a:blip r:embed="rId17"/>
                <a:stretch>
                  <a:fillRect l="-2090" r="-17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E4785-EC3D-4D75-A848-8D0E5FF92225}"/>
                  </a:ext>
                </a:extLst>
              </p:cNvPr>
              <p:cNvSpPr txBox="1"/>
              <p:nvPr/>
            </p:nvSpPr>
            <p:spPr>
              <a:xfrm>
                <a:off x="2768882" y="5024134"/>
                <a:ext cx="1424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8,9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E4785-EC3D-4D75-A848-8D0E5FF9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5024134"/>
                <a:ext cx="1424621" cy="276999"/>
              </a:xfrm>
              <a:prstGeom prst="rect">
                <a:avLst/>
              </a:prstGeom>
              <a:blipFill>
                <a:blip r:embed="rId18"/>
                <a:stretch>
                  <a:fillRect l="-29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59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5" y="1788296"/>
            <a:ext cx="4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las siguientes operaciones de conjuntos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7032618" y="1309145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/>
              <p:nvPr/>
            </p:nvSpPr>
            <p:spPr>
              <a:xfrm>
                <a:off x="2768882" y="2419680"/>
                <a:ext cx="1606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82" y="2419680"/>
                <a:ext cx="1606722" cy="276999"/>
              </a:xfrm>
              <a:prstGeom prst="rect">
                <a:avLst/>
              </a:prstGeom>
              <a:blipFill>
                <a:blip r:embed="rId13"/>
                <a:stretch>
                  <a:fillRect l="-2652" r="-37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9AC5AB-E398-46E5-A5A8-47D332ED988C}"/>
                  </a:ext>
                </a:extLst>
              </p:cNvPr>
              <p:cNvSpPr txBox="1"/>
              <p:nvPr/>
            </p:nvSpPr>
            <p:spPr>
              <a:xfrm>
                <a:off x="2728656" y="4207124"/>
                <a:ext cx="2958509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6,7,8,9,10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9AC5AB-E398-46E5-A5A8-47D332ED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56" y="4207124"/>
                <a:ext cx="2958509" cy="369909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B7F84-342A-4E49-B032-0D14C7B3421F}"/>
                  </a:ext>
                </a:extLst>
              </p:cNvPr>
              <p:cNvSpPr txBox="1"/>
              <p:nvPr/>
            </p:nvSpPr>
            <p:spPr>
              <a:xfrm>
                <a:off x="2747850" y="2972303"/>
                <a:ext cx="1627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B7F84-342A-4E49-B032-0D14C7B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850" y="2972303"/>
                <a:ext cx="1627497" cy="276999"/>
              </a:xfrm>
              <a:prstGeom prst="rect">
                <a:avLst/>
              </a:prstGeom>
              <a:blipFill>
                <a:blip r:embed="rId15"/>
                <a:stretch>
                  <a:fillRect l="-2996" r="-37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B08979-1073-4181-8477-0581603B68E4}"/>
                  </a:ext>
                </a:extLst>
              </p:cNvPr>
              <p:cNvSpPr txBox="1"/>
              <p:nvPr/>
            </p:nvSpPr>
            <p:spPr>
              <a:xfrm>
                <a:off x="2769139" y="3535626"/>
                <a:ext cx="1606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B08979-1073-4181-8477-0581603B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39" y="3535626"/>
                <a:ext cx="1606465" cy="276999"/>
              </a:xfrm>
              <a:prstGeom prst="rect">
                <a:avLst/>
              </a:prstGeom>
              <a:blipFill>
                <a:blip r:embed="rId16"/>
                <a:stretch>
                  <a:fillRect l="-2652" r="-37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6AB0EF-9BCC-4961-9622-22EAEC278EBA}"/>
                  </a:ext>
                </a:extLst>
              </p:cNvPr>
              <p:cNvSpPr txBox="1"/>
              <p:nvPr/>
            </p:nvSpPr>
            <p:spPr>
              <a:xfrm>
                <a:off x="2728655" y="4791887"/>
                <a:ext cx="2958509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1,2,8,9,10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6AB0EF-9BCC-4961-9622-22EAEC27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55" y="4791887"/>
                <a:ext cx="2958509" cy="3699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E4E4BE-89D8-449C-B40B-B107AFA6D8CE}"/>
                  </a:ext>
                </a:extLst>
              </p:cNvPr>
              <p:cNvSpPr txBox="1"/>
              <p:nvPr/>
            </p:nvSpPr>
            <p:spPr>
              <a:xfrm>
                <a:off x="2728656" y="5376650"/>
                <a:ext cx="3075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E4E4BE-89D8-449C-B40B-B107AFA6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56" y="5376650"/>
                <a:ext cx="3075796" cy="3699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8057"/>
          </a:xfrm>
        </p:spPr>
        <p:txBody>
          <a:bodyPr>
            <a:normAutofit/>
          </a:bodyPr>
          <a:lstStyle/>
          <a:p>
            <a:r>
              <a:rPr lang="es-GT" sz="4000" dirty="0"/>
              <a:t>Corolario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/>
              <p:nvPr/>
            </p:nvSpPr>
            <p:spPr>
              <a:xfrm>
                <a:off x="4667179" y="2384504"/>
                <a:ext cx="1073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94AB5-3159-4051-9E9B-8E9E43D8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79" y="2384504"/>
                <a:ext cx="1073755" cy="276999"/>
              </a:xfrm>
              <a:prstGeom prst="rect">
                <a:avLst/>
              </a:prstGeom>
              <a:blipFill>
                <a:blip r:embed="rId2"/>
                <a:stretch>
                  <a:fillRect l="-51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7B843BF8-18C4-4AA6-BDE3-FC583241EC4E}"/>
              </a:ext>
            </a:extLst>
          </p:cNvPr>
          <p:cNvSpPr/>
          <p:nvPr/>
        </p:nvSpPr>
        <p:spPr>
          <a:xfrm>
            <a:off x="6263011" y="2309105"/>
            <a:ext cx="505096" cy="42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30CB91-06CF-4527-957D-DB8D90A7D592}"/>
                  </a:ext>
                </a:extLst>
              </p:cNvPr>
              <p:cNvSpPr txBox="1"/>
              <p:nvPr/>
            </p:nvSpPr>
            <p:spPr>
              <a:xfrm>
                <a:off x="7111862" y="2354712"/>
                <a:ext cx="1083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30CB91-06CF-4527-957D-DB8D90A7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62" y="2354712"/>
                <a:ext cx="1083886" cy="276999"/>
              </a:xfrm>
              <a:prstGeom prst="rect">
                <a:avLst/>
              </a:prstGeom>
              <a:blipFill>
                <a:blip r:embed="rId3"/>
                <a:stretch>
                  <a:fillRect l="-5085" r="-39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2783C-59AA-4B2E-953D-B13D47157EE9}"/>
                  </a:ext>
                </a:extLst>
              </p:cNvPr>
              <p:cNvSpPr txBox="1"/>
              <p:nvPr/>
            </p:nvSpPr>
            <p:spPr>
              <a:xfrm>
                <a:off x="4428917" y="3423126"/>
                <a:ext cx="1481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2783C-59AA-4B2E-953D-B13D4715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17" y="3423126"/>
                <a:ext cx="1481559" cy="276999"/>
              </a:xfrm>
              <a:prstGeom prst="rect">
                <a:avLst/>
              </a:prstGeom>
              <a:blipFill>
                <a:blip r:embed="rId4"/>
                <a:stretch>
                  <a:fillRect l="-329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38097-03A1-43AF-8F95-1323A618719E}"/>
              </a:ext>
            </a:extLst>
          </p:cNvPr>
          <p:cNvSpPr/>
          <p:nvPr/>
        </p:nvSpPr>
        <p:spPr>
          <a:xfrm>
            <a:off x="6263011" y="3350796"/>
            <a:ext cx="505096" cy="42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9B1F02-54D6-48AF-B737-A6AD2D937588}"/>
                  </a:ext>
                </a:extLst>
              </p:cNvPr>
              <p:cNvSpPr txBox="1"/>
              <p:nvPr/>
            </p:nvSpPr>
            <p:spPr>
              <a:xfrm>
                <a:off x="7111862" y="3376959"/>
                <a:ext cx="108388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9B1F02-54D6-48AF-B737-A6AD2D93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62" y="3376959"/>
                <a:ext cx="1083886" cy="369909"/>
              </a:xfrm>
              <a:prstGeom prst="rect">
                <a:avLst/>
              </a:prstGeom>
              <a:blipFill>
                <a:blip r:embed="rId5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51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2"/>
                </a:solidFill>
              </a:rPr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2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89B8-863C-4BB1-B60A-137A324E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/>
          <a:lstStyle/>
          <a:p>
            <a:r>
              <a:rPr lang="es-GT" dirty="0"/>
              <a:t>Operaciones de conjuntos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20ABAB-59B8-4A17-8DB2-0EF0F6B9F47F}"/>
                  </a:ext>
                </a:extLst>
              </p:cNvPr>
              <p:cNvSpPr txBox="1"/>
              <p:nvPr/>
            </p:nvSpPr>
            <p:spPr>
              <a:xfrm>
                <a:off x="1371600" y="1815548"/>
                <a:ext cx="701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Para los conjuntos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20ABAB-59B8-4A17-8DB2-0EF0F6B9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548"/>
                <a:ext cx="7017026" cy="369332"/>
              </a:xfrm>
              <a:prstGeom prst="rect">
                <a:avLst/>
              </a:prstGeom>
              <a:blipFill>
                <a:blip r:embed="rId2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0C838-DFD9-44E2-B8BC-AC9F175AB279}"/>
                  </a:ext>
                </a:extLst>
              </p:cNvPr>
              <p:cNvSpPr txBox="1"/>
              <p:nvPr/>
            </p:nvSpPr>
            <p:spPr>
              <a:xfrm>
                <a:off x="4635137" y="2604645"/>
                <a:ext cx="2573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Unión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0C838-DFD9-44E2-B8BC-AC9F175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137" y="2604645"/>
                <a:ext cx="2573383" cy="369332"/>
              </a:xfrm>
              <a:prstGeom prst="rect">
                <a:avLst/>
              </a:prstGeom>
              <a:blipFill>
                <a:blip r:embed="rId3"/>
                <a:stretch>
                  <a:fillRect l="-18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4086497" y="2583524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304AC-D420-43FC-9191-C7DF6BDE60C3}"/>
                  </a:ext>
                </a:extLst>
              </p:cNvPr>
              <p:cNvSpPr txBox="1"/>
              <p:nvPr/>
            </p:nvSpPr>
            <p:spPr>
              <a:xfrm>
                <a:off x="4911134" y="3128698"/>
                <a:ext cx="281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∨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304AC-D420-43FC-9191-C7DF6BDE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34" y="3128698"/>
                <a:ext cx="2812821" cy="276999"/>
              </a:xfrm>
              <a:prstGeom prst="rect">
                <a:avLst/>
              </a:prstGeom>
              <a:blipFill>
                <a:blip r:embed="rId4"/>
                <a:stretch>
                  <a:fillRect l="-1518"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2D4F3-D584-404B-8903-1A8124781475}"/>
                  </a:ext>
                </a:extLst>
              </p:cNvPr>
              <p:cNvSpPr txBox="1"/>
              <p:nvPr/>
            </p:nvSpPr>
            <p:spPr>
              <a:xfrm>
                <a:off x="4635137" y="3845255"/>
                <a:ext cx="4001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Intersección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2D4F3-D584-404B-8903-1A812478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137" y="3845255"/>
                <a:ext cx="4001589" cy="369332"/>
              </a:xfrm>
              <a:prstGeom prst="rect">
                <a:avLst/>
              </a:prstGeom>
              <a:blipFill>
                <a:blip r:embed="rId5"/>
                <a:stretch>
                  <a:fillRect l="-12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91907F4-9974-4D5F-B22A-8FC9D48C9D8A}"/>
              </a:ext>
            </a:extLst>
          </p:cNvPr>
          <p:cNvSpPr txBox="1"/>
          <p:nvPr/>
        </p:nvSpPr>
        <p:spPr>
          <a:xfrm>
            <a:off x="4086497" y="3824134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B7249-77B4-4C18-9B23-CD3A091B4915}"/>
                  </a:ext>
                </a:extLst>
              </p:cNvPr>
              <p:cNvSpPr txBox="1"/>
              <p:nvPr/>
            </p:nvSpPr>
            <p:spPr>
              <a:xfrm>
                <a:off x="4911134" y="4369308"/>
                <a:ext cx="281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B7249-77B4-4C18-9B23-CD3A091B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34" y="4369308"/>
                <a:ext cx="2812821" cy="276999"/>
              </a:xfrm>
              <a:prstGeom prst="rect">
                <a:avLst/>
              </a:prstGeom>
              <a:blipFill>
                <a:blip r:embed="rId6"/>
                <a:stretch>
                  <a:fillRect l="-1518"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E54896-F3D7-4159-AF32-826A8479F588}"/>
                  </a:ext>
                </a:extLst>
              </p:cNvPr>
              <p:cNvSpPr txBox="1"/>
              <p:nvPr/>
            </p:nvSpPr>
            <p:spPr>
              <a:xfrm>
                <a:off x="4635137" y="5098039"/>
                <a:ext cx="4349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Diferencia simétrica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E54896-F3D7-4159-AF32-826A8479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137" y="5098039"/>
                <a:ext cx="4349931" cy="369332"/>
              </a:xfrm>
              <a:prstGeom prst="rect">
                <a:avLst/>
              </a:prstGeom>
              <a:blipFill>
                <a:blip r:embed="rId7"/>
                <a:stretch>
                  <a:fillRect l="-112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BC476D0-C12A-4AC6-9F10-D6BB6FD4A4EC}"/>
              </a:ext>
            </a:extLst>
          </p:cNvPr>
          <p:cNvSpPr txBox="1"/>
          <p:nvPr/>
        </p:nvSpPr>
        <p:spPr>
          <a:xfrm>
            <a:off x="4086497" y="5076918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1A54B0-3FD1-4549-92E7-685F75B13041}"/>
                  </a:ext>
                </a:extLst>
              </p:cNvPr>
              <p:cNvSpPr txBox="1"/>
              <p:nvPr/>
            </p:nvSpPr>
            <p:spPr>
              <a:xfrm>
                <a:off x="4911134" y="5622092"/>
                <a:ext cx="4005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1A54B0-3FD1-4549-92E7-685F75B13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34" y="5622092"/>
                <a:ext cx="4005968" cy="276999"/>
              </a:xfrm>
              <a:prstGeom prst="rect">
                <a:avLst/>
              </a:prstGeom>
              <a:blipFill>
                <a:blip r:embed="rId8"/>
                <a:stretch>
                  <a:fillRect l="-913"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6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89B8-863C-4BB1-B60A-137A324E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>
            <a:normAutofit fontScale="90000"/>
          </a:bodyPr>
          <a:lstStyle/>
          <a:p>
            <a:r>
              <a:rPr lang="es-GT" dirty="0"/>
              <a:t>Operaciones de conjuntos  continuación…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20ABAB-59B8-4A17-8DB2-0EF0F6B9F47F}"/>
                  </a:ext>
                </a:extLst>
              </p:cNvPr>
              <p:cNvSpPr txBox="1"/>
              <p:nvPr/>
            </p:nvSpPr>
            <p:spPr>
              <a:xfrm>
                <a:off x="1371600" y="1815548"/>
                <a:ext cx="701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Para los conjuntos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20ABAB-59B8-4A17-8DB2-0EF0F6B9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548"/>
                <a:ext cx="7017026" cy="369332"/>
              </a:xfrm>
              <a:prstGeom prst="rect">
                <a:avLst/>
              </a:prstGeom>
              <a:blipFill>
                <a:blip r:embed="rId2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0C838-DFD9-44E2-B8BC-AC9F175AB279}"/>
                  </a:ext>
                </a:extLst>
              </p:cNvPr>
              <p:cNvSpPr txBox="1"/>
              <p:nvPr/>
            </p:nvSpPr>
            <p:spPr>
              <a:xfrm>
                <a:off x="4610295" y="2789311"/>
                <a:ext cx="485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Complemento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0C838-DFD9-44E2-B8BC-AC9F175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95" y="2789311"/>
                <a:ext cx="4855029" cy="369332"/>
              </a:xfrm>
              <a:prstGeom prst="rect">
                <a:avLst/>
              </a:prstGeom>
              <a:blipFill>
                <a:blip r:embed="rId3"/>
                <a:stretch>
                  <a:fillRect l="-100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4061655" y="2768190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304AC-D420-43FC-9191-C7DF6BDE60C3}"/>
                  </a:ext>
                </a:extLst>
              </p:cNvPr>
              <p:cNvSpPr txBox="1"/>
              <p:nvPr/>
            </p:nvSpPr>
            <p:spPr>
              <a:xfrm>
                <a:off x="4886292" y="3313364"/>
                <a:ext cx="2414058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304AC-D420-43FC-9191-C7DF6BDE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92" y="3313364"/>
                <a:ext cx="2414058" cy="309637"/>
              </a:xfrm>
              <a:prstGeom prst="rect">
                <a:avLst/>
              </a:prstGeom>
              <a:blipFill>
                <a:blip r:embed="rId4"/>
                <a:stretch>
                  <a:fillRect l="-1768" t="-148000" b="-2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2D4F3-D584-404B-8903-1A8124781475}"/>
                  </a:ext>
                </a:extLst>
              </p:cNvPr>
              <p:cNvSpPr txBox="1"/>
              <p:nvPr/>
            </p:nvSpPr>
            <p:spPr>
              <a:xfrm>
                <a:off x="4610295" y="4643176"/>
                <a:ext cx="4001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Complemento relativo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2D4F3-D584-404B-8903-1A812478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95" y="4643176"/>
                <a:ext cx="4001589" cy="369332"/>
              </a:xfrm>
              <a:prstGeom prst="rect">
                <a:avLst/>
              </a:prstGeom>
              <a:blipFill>
                <a:blip r:embed="rId5"/>
                <a:stretch>
                  <a:fillRect l="-12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91907F4-9974-4D5F-B22A-8FC9D48C9D8A}"/>
              </a:ext>
            </a:extLst>
          </p:cNvPr>
          <p:cNvSpPr txBox="1"/>
          <p:nvPr/>
        </p:nvSpPr>
        <p:spPr>
          <a:xfrm>
            <a:off x="4061655" y="462205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B7249-77B4-4C18-9B23-CD3A091B4915}"/>
                  </a:ext>
                </a:extLst>
              </p:cNvPr>
              <p:cNvSpPr txBox="1"/>
              <p:nvPr/>
            </p:nvSpPr>
            <p:spPr>
              <a:xfrm>
                <a:off x="4886292" y="5167229"/>
                <a:ext cx="2832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B7249-77B4-4C18-9B23-CD3A091B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92" y="5167229"/>
                <a:ext cx="2832057" cy="276999"/>
              </a:xfrm>
              <a:prstGeom prst="rect">
                <a:avLst/>
              </a:prstGeom>
              <a:blipFill>
                <a:blip r:embed="rId6"/>
                <a:stretch>
                  <a:fillRect l="-1509"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E1FD76-2F07-420F-B39F-D12A3C85DA27}"/>
                  </a:ext>
                </a:extLst>
              </p:cNvPr>
              <p:cNvSpPr txBox="1"/>
              <p:nvPr/>
            </p:nvSpPr>
            <p:spPr>
              <a:xfrm>
                <a:off x="5596041" y="3913774"/>
                <a:ext cx="2854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E1FD76-2F07-420F-B39F-D12A3C85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41" y="3913774"/>
                <a:ext cx="2854884" cy="276999"/>
              </a:xfrm>
              <a:prstGeom prst="rect">
                <a:avLst/>
              </a:prstGeom>
              <a:blipFill>
                <a:blip r:embed="rId7"/>
                <a:stretch>
                  <a:fillRect l="-641" t="-175556" b="-2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19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89B8-863C-4BB1-B60A-137A324E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>
            <a:normAutofit/>
          </a:bodyPr>
          <a:lstStyle/>
          <a:p>
            <a:r>
              <a:rPr lang="es-GT" dirty="0"/>
              <a:t>Conjuntos disjuntos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20ABAB-59B8-4A17-8DB2-0EF0F6B9F47F}"/>
                  </a:ext>
                </a:extLst>
              </p:cNvPr>
              <p:cNvSpPr txBox="1"/>
              <p:nvPr/>
            </p:nvSpPr>
            <p:spPr>
              <a:xfrm>
                <a:off x="1371600" y="1815548"/>
                <a:ext cx="701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los conjuntos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20ABAB-59B8-4A17-8DB2-0EF0F6B9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548"/>
                <a:ext cx="7017026" cy="369332"/>
              </a:xfrm>
              <a:prstGeom prst="rect">
                <a:avLst/>
              </a:prstGeom>
              <a:blipFill>
                <a:blip r:embed="rId2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0C838-DFD9-44E2-B8BC-AC9F175AB279}"/>
                  </a:ext>
                </a:extLst>
              </p:cNvPr>
              <p:cNvSpPr txBox="1"/>
              <p:nvPr/>
            </p:nvSpPr>
            <p:spPr>
              <a:xfrm>
                <a:off x="4160323" y="2634590"/>
                <a:ext cx="485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GT" dirty="0"/>
                  <a:t> son disjuntos si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0C838-DFD9-44E2-B8BC-AC9F175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23" y="2634590"/>
                <a:ext cx="485502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E43DE-36C6-4D4F-9216-6F39A35F2FAD}"/>
                  </a:ext>
                </a:extLst>
              </p:cNvPr>
              <p:cNvSpPr txBox="1"/>
              <p:nvPr/>
            </p:nvSpPr>
            <p:spPr>
              <a:xfrm>
                <a:off x="5368136" y="3344512"/>
                <a:ext cx="103227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E43DE-36C6-4D4F-9216-6F39A35F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36" y="3344512"/>
                <a:ext cx="1032270" cy="276999"/>
              </a:xfrm>
              <a:prstGeom prst="rect">
                <a:avLst/>
              </a:prstGeom>
              <a:blipFill>
                <a:blip r:embed="rId4"/>
                <a:stretch>
                  <a:fillRect l="-4678" r="-5263" b="-170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6945AC-7145-4715-A581-E6187C491F75}"/>
              </a:ext>
            </a:extLst>
          </p:cNvPr>
          <p:cNvSpPr txBox="1"/>
          <p:nvPr/>
        </p:nvSpPr>
        <p:spPr>
          <a:xfrm>
            <a:off x="4160323" y="4038745"/>
            <a:ext cx="485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También se pueden definir como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14DF8C-1FCF-485D-9EB7-888B58EAC997}"/>
                  </a:ext>
                </a:extLst>
              </p:cNvPr>
              <p:cNvSpPr txBox="1"/>
              <p:nvPr/>
            </p:nvSpPr>
            <p:spPr>
              <a:xfrm>
                <a:off x="5368136" y="4748667"/>
                <a:ext cx="1452192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14DF8C-1FCF-485D-9EB7-888B58EAC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36" y="4748667"/>
                <a:ext cx="1452192" cy="276999"/>
              </a:xfrm>
              <a:prstGeom prst="rect">
                <a:avLst/>
              </a:prstGeom>
              <a:blipFill>
                <a:blip r:embed="rId5"/>
                <a:stretch>
                  <a:fillRect l="-2917" r="-2500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0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89B8-863C-4BB1-B60A-137A324E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>
            <a:normAutofit/>
          </a:bodyPr>
          <a:lstStyle/>
          <a:p>
            <a:r>
              <a:rPr lang="es-GT" dirty="0"/>
              <a:t>Ejemplo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0ABAB-59B8-4A17-8DB2-0EF0F6B9F47F}"/>
              </a:ext>
            </a:extLst>
          </p:cNvPr>
          <p:cNvSpPr txBox="1"/>
          <p:nvPr/>
        </p:nvSpPr>
        <p:spPr>
          <a:xfrm>
            <a:off x="1371600" y="1815548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Sean los conjuntos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E43DE-36C6-4D4F-9216-6F39A35F2FAD}"/>
                  </a:ext>
                </a:extLst>
              </p:cNvPr>
              <p:cNvSpPr txBox="1"/>
              <p:nvPr/>
            </p:nvSpPr>
            <p:spPr>
              <a:xfrm>
                <a:off x="4026033" y="2368380"/>
                <a:ext cx="28926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1, 2, 3, 4, 5, 6, 7, 8, 9, 10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E43DE-36C6-4D4F-9216-6F39A35F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33" y="2368380"/>
                <a:ext cx="2892650" cy="276999"/>
              </a:xfrm>
              <a:prstGeom prst="rect">
                <a:avLst/>
              </a:prstGeom>
              <a:blipFill>
                <a:blip r:embed="rId2"/>
                <a:stretch>
                  <a:fillRect l="-1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B790-FC2E-4B8A-8E75-933E1BD2670E}"/>
                  </a:ext>
                </a:extLst>
              </p:cNvPr>
              <p:cNvSpPr txBox="1"/>
              <p:nvPr/>
            </p:nvSpPr>
            <p:spPr>
              <a:xfrm>
                <a:off x="4026033" y="2985354"/>
                <a:ext cx="16734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1, 2, 3, 4, 5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B790-FC2E-4B8A-8E75-933E1BD2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33" y="2985354"/>
                <a:ext cx="1673407" cy="276999"/>
              </a:xfrm>
              <a:prstGeom prst="rect">
                <a:avLst/>
              </a:prstGeom>
              <a:blipFill>
                <a:blip r:embed="rId3"/>
                <a:stretch>
                  <a:fillRect l="-254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4B0DD-112B-4A11-A57F-D9A2ACFFDD9C}"/>
                  </a:ext>
                </a:extLst>
              </p:cNvPr>
              <p:cNvSpPr txBox="1"/>
              <p:nvPr/>
            </p:nvSpPr>
            <p:spPr>
              <a:xfrm>
                <a:off x="4026032" y="3602328"/>
                <a:ext cx="173509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3, 4, 5, 6, 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4B0DD-112B-4A11-A57F-D9A2ACFF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32" y="3602328"/>
                <a:ext cx="1735090" cy="276999"/>
              </a:xfrm>
              <a:prstGeom prst="rect">
                <a:avLst/>
              </a:prstGeom>
              <a:blipFill>
                <a:blip r:embed="rId4"/>
                <a:stretch>
                  <a:fillRect l="-245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97BD6-9ACF-4EC3-8041-661BA09080C4}"/>
                  </a:ext>
                </a:extLst>
              </p:cNvPr>
              <p:cNvSpPr txBox="1"/>
              <p:nvPr/>
            </p:nvSpPr>
            <p:spPr>
              <a:xfrm>
                <a:off x="4026033" y="4219302"/>
                <a:ext cx="12436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7, 8, 9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97BD6-9ACF-4EC3-8041-661BA090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33" y="4219302"/>
                <a:ext cx="1243674" cy="276999"/>
              </a:xfrm>
              <a:prstGeom prst="rect">
                <a:avLst/>
              </a:prstGeom>
              <a:blipFill>
                <a:blip r:embed="rId5"/>
                <a:stretch>
                  <a:fillRect l="-3431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6" y="1788296"/>
            <a:ext cx="413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el diagrama de </a:t>
            </a:r>
            <a:r>
              <a:rPr lang="es-GT" dirty="0" err="1"/>
              <a:t>Venn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A7C88F-FFEA-4403-BB5F-28B2E70EE228}"/>
                  </a:ext>
                </a:extLst>
              </p:cNvPr>
              <p:cNvSpPr txBox="1"/>
              <p:nvPr/>
            </p:nvSpPr>
            <p:spPr>
              <a:xfrm>
                <a:off x="7594911" y="3566239"/>
                <a:ext cx="2397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</m:e>
                            </m:mr>
                          </m:m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A7C88F-FFEA-4403-BB5F-28B2E70E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11" y="3566239"/>
                <a:ext cx="2397964" cy="276999"/>
              </a:xfrm>
              <a:prstGeom prst="rect">
                <a:avLst/>
              </a:prstGeom>
              <a:blipFill>
                <a:blip r:embed="rId7"/>
                <a:stretch>
                  <a:fillRect l="-2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1A1407-65F0-4933-A8DD-B2051312525A}"/>
                  </a:ext>
                </a:extLst>
              </p:cNvPr>
              <p:cNvSpPr txBox="1"/>
              <p:nvPr/>
            </p:nvSpPr>
            <p:spPr>
              <a:xfrm>
                <a:off x="7594911" y="4152135"/>
                <a:ext cx="306558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</m:e>
                            </m:mr>
                          </m:m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5,</m:t>
                                </m:r>
                              </m:e>
                            </m:mr>
                          </m:m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6, 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1A1407-65F0-4933-A8DD-B2051312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11" y="4152135"/>
                <a:ext cx="3065583" cy="276999"/>
              </a:xfrm>
              <a:prstGeom prst="rect">
                <a:avLst/>
              </a:prstGeom>
              <a:blipFill>
                <a:blip r:embed="rId8"/>
                <a:stretch>
                  <a:fillRect l="-1392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EBF174-A1C6-4046-B06B-67F02C42266E}"/>
                  </a:ext>
                </a:extLst>
              </p:cNvPr>
              <p:cNvSpPr txBox="1"/>
              <p:nvPr/>
            </p:nvSpPr>
            <p:spPr>
              <a:xfrm>
                <a:off x="7571945" y="4769109"/>
                <a:ext cx="40681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7, </m:t>
                                </m:r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,,,,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8, </m:t>
                                </m:r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EBF174-A1C6-4046-B06B-67F02C422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945" y="4769109"/>
                <a:ext cx="4068165" cy="276999"/>
              </a:xfrm>
              <a:prstGeom prst="rect">
                <a:avLst/>
              </a:prstGeom>
              <a:blipFill>
                <a:blip r:embed="rId9"/>
                <a:stretch>
                  <a:fillRect l="-750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2510018" y="2429690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471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C135D5-2D8B-42DD-A397-BFD6C0D27287}"/>
                  </a:ext>
                </a:extLst>
              </p:cNvPr>
              <p:cNvSpPr txBox="1"/>
              <p:nvPr/>
            </p:nvSpPr>
            <p:spPr>
              <a:xfrm>
                <a:off x="7667740" y="2981947"/>
                <a:ext cx="451168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6,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8,    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C135D5-2D8B-42DD-A397-BFD6C0D2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40" y="2981947"/>
                <a:ext cx="4511683" cy="276999"/>
              </a:xfrm>
              <a:prstGeom prst="rect">
                <a:avLst/>
              </a:prstGeom>
              <a:blipFill>
                <a:blip r:embed="rId22"/>
                <a:stretch>
                  <a:fillRect l="-1351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5" y="1788296"/>
            <a:ext cx="4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las siguientes operaciones de conjuntos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7032618" y="1309145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BE34-B4FE-40B5-98E8-672B5B8CE1C6}"/>
                  </a:ext>
                </a:extLst>
              </p:cNvPr>
              <p:cNvSpPr txBox="1"/>
              <p:nvPr/>
            </p:nvSpPr>
            <p:spPr>
              <a:xfrm>
                <a:off x="2991361" y="2747021"/>
                <a:ext cx="2290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BE34-B4FE-40B5-98E8-672B5B8C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61" y="2747021"/>
                <a:ext cx="2290371" cy="276999"/>
              </a:xfrm>
              <a:prstGeom prst="rect">
                <a:avLst/>
              </a:prstGeom>
              <a:blipFill>
                <a:blip r:embed="rId13"/>
                <a:stretch>
                  <a:fillRect l="-21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172053-CE61-4585-9F6D-B648832361A4}"/>
                  </a:ext>
                </a:extLst>
              </p:cNvPr>
              <p:cNvSpPr txBox="1"/>
              <p:nvPr/>
            </p:nvSpPr>
            <p:spPr>
              <a:xfrm>
                <a:off x="2991360" y="3319020"/>
                <a:ext cx="1585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172053-CE61-4585-9F6D-B6488323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60" y="3319020"/>
                <a:ext cx="1585049" cy="276999"/>
              </a:xfrm>
              <a:prstGeom prst="rect">
                <a:avLst/>
              </a:prstGeom>
              <a:blipFill>
                <a:blip r:embed="rId14"/>
                <a:stretch>
                  <a:fillRect l="-307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30203-5642-4867-A3E8-8C7FB914B156}"/>
                  </a:ext>
                </a:extLst>
              </p:cNvPr>
              <p:cNvSpPr txBox="1"/>
              <p:nvPr/>
            </p:nvSpPr>
            <p:spPr>
              <a:xfrm>
                <a:off x="2949191" y="3898894"/>
                <a:ext cx="1796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30203-5642-4867-A3E8-8C7FB914B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91" y="3898894"/>
                <a:ext cx="1796646" cy="276999"/>
              </a:xfrm>
              <a:prstGeom prst="rect">
                <a:avLst/>
              </a:prstGeom>
              <a:blipFill>
                <a:blip r:embed="rId15"/>
                <a:stretch>
                  <a:fillRect l="-271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86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5" y="1788296"/>
            <a:ext cx="4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las siguientes operaciones de conjuntos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7032618" y="1309145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BE34-B4FE-40B5-98E8-672B5B8CE1C6}"/>
                  </a:ext>
                </a:extLst>
              </p:cNvPr>
              <p:cNvSpPr txBox="1"/>
              <p:nvPr/>
            </p:nvSpPr>
            <p:spPr>
              <a:xfrm>
                <a:off x="2991361" y="2747021"/>
                <a:ext cx="2456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1,2,3,4,5,7,8,9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BE34-B4FE-40B5-98E8-672B5B8C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61" y="2747021"/>
                <a:ext cx="2456185" cy="276999"/>
              </a:xfrm>
              <a:prstGeom prst="rect">
                <a:avLst/>
              </a:prstGeom>
              <a:blipFill>
                <a:blip r:embed="rId13"/>
                <a:stretch>
                  <a:fillRect l="-173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172053-CE61-4585-9F6D-B648832361A4}"/>
                  </a:ext>
                </a:extLst>
              </p:cNvPr>
              <p:cNvSpPr txBox="1"/>
              <p:nvPr/>
            </p:nvSpPr>
            <p:spPr>
              <a:xfrm>
                <a:off x="2991360" y="3319020"/>
                <a:ext cx="1590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172053-CE61-4585-9F6D-B6488323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60" y="3319020"/>
                <a:ext cx="1590564" cy="276999"/>
              </a:xfrm>
              <a:prstGeom prst="rect">
                <a:avLst/>
              </a:prstGeom>
              <a:blipFill>
                <a:blip r:embed="rId14"/>
                <a:stretch>
                  <a:fillRect l="-3065" r="-34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30203-5642-4867-A3E8-8C7FB914B156}"/>
                  </a:ext>
                </a:extLst>
              </p:cNvPr>
              <p:cNvSpPr txBox="1"/>
              <p:nvPr/>
            </p:nvSpPr>
            <p:spPr>
              <a:xfrm>
                <a:off x="2949191" y="3898894"/>
                <a:ext cx="2491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1,2,3,4,5,7,8,9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30203-5642-4867-A3E8-8C7FB914B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91" y="3898894"/>
                <a:ext cx="2491451" cy="276999"/>
              </a:xfrm>
              <a:prstGeom prst="rect">
                <a:avLst/>
              </a:prstGeom>
              <a:blipFill>
                <a:blip r:embed="rId15"/>
                <a:stretch>
                  <a:fillRect l="-17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916B13-E712-4694-B19B-C74FC50C840E}"/>
                  </a:ext>
                </a:extLst>
              </p:cNvPr>
              <p:cNvSpPr txBox="1"/>
              <p:nvPr/>
            </p:nvSpPr>
            <p:spPr>
              <a:xfrm>
                <a:off x="2966823" y="4486921"/>
                <a:ext cx="3348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1,2,3,4,5,7,8,9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916B13-E712-4694-B19B-C74FC50C8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823" y="4486921"/>
                <a:ext cx="3348609" cy="276999"/>
              </a:xfrm>
              <a:prstGeom prst="rect">
                <a:avLst/>
              </a:prstGeom>
              <a:blipFill>
                <a:blip r:embed="rId16"/>
                <a:stretch>
                  <a:fillRect l="-1275" r="-9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4B095356-561A-465B-8098-0271C57CA2E8}"/>
              </a:ext>
            </a:extLst>
          </p:cNvPr>
          <p:cNvSpPr/>
          <p:nvPr/>
        </p:nvSpPr>
        <p:spPr>
          <a:xfrm>
            <a:off x="2413591" y="5123500"/>
            <a:ext cx="535600" cy="49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ADF09F-7FFE-4F8E-8FB1-0FF1DA310918}"/>
                  </a:ext>
                </a:extLst>
              </p:cNvPr>
              <p:cNvSpPr txBox="1"/>
              <p:nvPr/>
            </p:nvSpPr>
            <p:spPr>
              <a:xfrm>
                <a:off x="3242929" y="5152619"/>
                <a:ext cx="8293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ADF09F-7FFE-4F8E-8FB1-0FF1DA31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929" y="5152619"/>
                <a:ext cx="8293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15C8EC2-10B2-4E31-A79F-89D0EBF7D352}"/>
              </a:ext>
            </a:extLst>
          </p:cNvPr>
          <p:cNvSpPr txBox="1"/>
          <p:nvPr/>
        </p:nvSpPr>
        <p:spPr>
          <a:xfrm>
            <a:off x="4179250" y="5168647"/>
            <a:ext cx="276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Son conjuntos disjuntos.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0C838-DFD9-44E2-B8BC-AC9F175AB279}"/>
              </a:ext>
            </a:extLst>
          </p:cNvPr>
          <p:cNvSpPr txBox="1"/>
          <p:nvPr/>
        </p:nvSpPr>
        <p:spPr>
          <a:xfrm>
            <a:off x="1964355" y="1788296"/>
            <a:ext cx="4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Realizar las siguientes operaciones de conjuntos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996F-2130-4D8C-954B-C969EC5D8D81}"/>
              </a:ext>
            </a:extLst>
          </p:cNvPr>
          <p:cNvSpPr txBox="1"/>
          <p:nvPr/>
        </p:nvSpPr>
        <p:spPr>
          <a:xfrm>
            <a:off x="1415716" y="1767175"/>
            <a:ext cx="505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484DB8-7817-499A-BB27-DA19CE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9935"/>
          </a:xfrm>
        </p:spPr>
        <p:txBody>
          <a:bodyPr>
            <a:normAutofit/>
          </a:bodyPr>
          <a:lstStyle/>
          <a:p>
            <a:r>
              <a:rPr lang="es-GT" sz="3200" dirty="0"/>
              <a:t>Ejemplo continuación…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971C-861E-4781-981D-B65200DC4308}"/>
              </a:ext>
            </a:extLst>
          </p:cNvPr>
          <p:cNvGrpSpPr/>
          <p:nvPr/>
        </p:nvGrpSpPr>
        <p:grpSpPr>
          <a:xfrm>
            <a:off x="7032618" y="1309145"/>
            <a:ext cx="4743027" cy="3814355"/>
            <a:chOff x="2510018" y="2429690"/>
            <a:chExt cx="4743027" cy="38143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A6B0F-27D5-498F-B552-190D76DAF348}"/>
                </a:ext>
              </a:extLst>
            </p:cNvPr>
            <p:cNvSpPr/>
            <p:nvPr/>
          </p:nvSpPr>
          <p:spPr>
            <a:xfrm>
              <a:off x="2879452" y="2429690"/>
              <a:ext cx="4373593" cy="3814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C8D81-7177-4C02-8FEC-FB48BF6E6067}"/>
                </a:ext>
              </a:extLst>
            </p:cNvPr>
            <p:cNvSpPr/>
            <p:nvPr/>
          </p:nvSpPr>
          <p:spPr>
            <a:xfrm>
              <a:off x="3357793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93673-50C4-4F56-BC53-1B53E28240BA}"/>
                </a:ext>
              </a:extLst>
            </p:cNvPr>
            <p:cNvSpPr/>
            <p:nvPr/>
          </p:nvSpPr>
          <p:spPr>
            <a:xfrm>
              <a:off x="4711976" y="2868789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44543B-BA19-4456-9E31-5140174A0488}"/>
                </a:ext>
              </a:extLst>
            </p:cNvPr>
            <p:cNvSpPr/>
            <p:nvPr/>
          </p:nvSpPr>
          <p:spPr>
            <a:xfrm>
              <a:off x="4034884" y="3848504"/>
              <a:ext cx="1973179" cy="1800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/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86B11E-AB47-4CE3-A341-732F9EB74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93" y="2810766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/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6C0E0E-6C8F-4219-B761-34D2B978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2810765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/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B42EDA-D5D0-4FFE-8644-A28859E72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355" y="5745966"/>
                  <a:ext cx="205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/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549845C-1D40-41B8-8E31-D9658A54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18" y="2470729"/>
                  <a:ext cx="2228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30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/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D6DF70-C7ED-40F8-BB1C-3D4A218B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06" y="3368040"/>
                  <a:ext cx="1184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/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4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364C8A-4021-4DA3-83DB-F3FE6BEEE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875" y="3251457"/>
                  <a:ext cx="5532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/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471939-EC34-4459-B3C1-C45B9A022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838" y="3527807"/>
                  <a:ext cx="5532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/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BFCC2B4-2DD5-4F7F-8E6A-05ED7084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838" y="3403857"/>
                  <a:ext cx="5532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/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B6E93-D4F4-4236-B612-6B57D9F0D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44" y="4122677"/>
                  <a:ext cx="5532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/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8, 9 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397130-BB39-4758-BA44-B5669C3A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29" y="4871091"/>
                  <a:ext cx="5532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/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A4F3B6-C30D-4C2B-8A28-8C030173A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329" y="5638840"/>
                  <a:ext cx="5532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BE34-B4FE-40B5-98E8-672B5B8CE1C6}"/>
                  </a:ext>
                </a:extLst>
              </p:cNvPr>
              <p:cNvSpPr txBox="1"/>
              <p:nvPr/>
            </p:nvSpPr>
            <p:spPr>
              <a:xfrm>
                <a:off x="2991361" y="2747021"/>
                <a:ext cx="2290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3,4,5,6,7,8,9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BE34-B4FE-40B5-98E8-672B5B8C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61" y="2747021"/>
                <a:ext cx="2290242" cy="276999"/>
              </a:xfrm>
              <a:prstGeom prst="rect">
                <a:avLst/>
              </a:prstGeom>
              <a:blipFill>
                <a:blip r:embed="rId13"/>
                <a:stretch>
                  <a:fillRect l="-21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172053-CE61-4585-9F6D-B648832361A4}"/>
                  </a:ext>
                </a:extLst>
              </p:cNvPr>
              <p:cNvSpPr txBox="1"/>
              <p:nvPr/>
            </p:nvSpPr>
            <p:spPr>
              <a:xfrm>
                <a:off x="2991360" y="3319020"/>
                <a:ext cx="1232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172053-CE61-4585-9F6D-B6488323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60" y="3319020"/>
                <a:ext cx="1232260" cy="276999"/>
              </a:xfrm>
              <a:prstGeom prst="rect">
                <a:avLst/>
              </a:prstGeom>
              <a:blipFill>
                <a:blip r:embed="rId14"/>
                <a:stretch>
                  <a:fillRect l="-396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30203-5642-4867-A3E8-8C7FB914B156}"/>
                  </a:ext>
                </a:extLst>
              </p:cNvPr>
              <p:cNvSpPr txBox="1"/>
              <p:nvPr/>
            </p:nvSpPr>
            <p:spPr>
              <a:xfrm>
                <a:off x="2949191" y="3898894"/>
                <a:ext cx="2149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3,4,5,6,8,9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30203-5642-4867-A3E8-8C7FB914B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91" y="3898894"/>
                <a:ext cx="2149178" cy="276999"/>
              </a:xfrm>
              <a:prstGeom prst="rect">
                <a:avLst/>
              </a:prstGeom>
              <a:blipFill>
                <a:blip r:embed="rId15"/>
                <a:stretch>
                  <a:fillRect l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0E893A-0F50-42F6-8BC0-9AE4354CBD4A}"/>
                  </a:ext>
                </a:extLst>
              </p:cNvPr>
              <p:cNvSpPr txBox="1"/>
              <p:nvPr/>
            </p:nvSpPr>
            <p:spPr>
              <a:xfrm>
                <a:off x="1930293" y="4625421"/>
                <a:ext cx="3359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3,4,5,6,8,9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0E893A-0F50-42F6-8BC0-9AE4354CB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93" y="4625421"/>
                <a:ext cx="3359766" cy="276999"/>
              </a:xfrm>
              <a:prstGeom prst="rect">
                <a:avLst/>
              </a:prstGeom>
              <a:blipFill>
                <a:blip r:embed="rId16"/>
                <a:stretch>
                  <a:fillRect l="-199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BFBB6-2AB3-4278-AEB5-92F3B2140DA0}"/>
                  </a:ext>
                </a:extLst>
              </p:cNvPr>
              <p:cNvSpPr txBox="1"/>
              <p:nvPr/>
            </p:nvSpPr>
            <p:spPr>
              <a:xfrm>
                <a:off x="1961341" y="5062817"/>
                <a:ext cx="244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BFBB6-2AB3-4278-AEB5-92F3B214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41" y="5062817"/>
                <a:ext cx="2442848" cy="276999"/>
              </a:xfrm>
              <a:prstGeom prst="rect">
                <a:avLst/>
              </a:prstGeom>
              <a:blipFill>
                <a:blip r:embed="rId17"/>
                <a:stretch>
                  <a:fillRect l="-2750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53C880-AAA3-4B88-9B9B-BF45AA567650}"/>
                  </a:ext>
                </a:extLst>
              </p:cNvPr>
              <p:cNvSpPr txBox="1"/>
              <p:nvPr/>
            </p:nvSpPr>
            <p:spPr>
              <a:xfrm>
                <a:off x="1964355" y="5488628"/>
                <a:ext cx="2845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53C880-AAA3-4B88-9B9B-BF45AA567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355" y="5488628"/>
                <a:ext cx="2845266" cy="276999"/>
              </a:xfrm>
              <a:prstGeom prst="rect">
                <a:avLst/>
              </a:prstGeom>
              <a:blipFill>
                <a:blip r:embed="rId18"/>
                <a:stretch>
                  <a:fillRect r="-192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59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{AB152703-D91D-4464-BE7A-19D63C18DFFE}tf33624404_win32</Template>
  <TotalTime>157</TotalTime>
  <Words>558</Words>
  <Application>Microsoft Office PowerPoint</Application>
  <PresentationFormat>Widescreen</PresentationFormat>
  <Paragraphs>175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Franklin Gothic Book</vt:lpstr>
      <vt:lpstr>Crop</vt:lpstr>
      <vt:lpstr>Operaciones de conjuntos</vt:lpstr>
      <vt:lpstr>Operaciones de conjuntos</vt:lpstr>
      <vt:lpstr>Operaciones de conjuntos  continuación…</vt:lpstr>
      <vt:lpstr>Conjuntos disjuntos</vt:lpstr>
      <vt:lpstr>Ejemplo</vt:lpstr>
      <vt:lpstr>Ejemplo continuación…</vt:lpstr>
      <vt:lpstr>Ejemplo continuación…</vt:lpstr>
      <vt:lpstr>Ejemplo continuación…</vt:lpstr>
      <vt:lpstr>Ejemplo continuación…</vt:lpstr>
      <vt:lpstr>Ejemplo continuación…</vt:lpstr>
      <vt:lpstr>Ejemplo continuación…</vt:lpstr>
      <vt:lpstr>Ejemplo continuación…</vt:lpstr>
      <vt:lpstr>Corolario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de conjuntos</dc:title>
  <dc:creator>Mario Gustavo Lopez Hernandez</dc:creator>
  <cp:lastModifiedBy>Mario Gustavo Lopez Hernandez</cp:lastModifiedBy>
  <cp:revision>27</cp:revision>
  <dcterms:created xsi:type="dcterms:W3CDTF">2020-10-12T20:59:22Z</dcterms:created>
  <dcterms:modified xsi:type="dcterms:W3CDTF">2022-09-16T18:56:39Z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