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480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pxhere.com/en/photo/77752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4.png"/><Relationship Id="rId5" Type="http://schemas.openxmlformats.org/officeDocument/2006/relationships/image" Target="../media/image390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14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3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0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0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2980413"/>
            <a:ext cx="3511233" cy="1663277"/>
          </a:xfrm>
        </p:spPr>
        <p:txBody>
          <a:bodyPr anchor="ctr">
            <a:normAutofit/>
          </a:bodyPr>
          <a:lstStyle/>
          <a:p>
            <a:r>
              <a:rPr lang="es-GT" sz="4000" dirty="0">
                <a:solidFill>
                  <a:schemeClr val="tx1"/>
                </a:solidFill>
              </a:rPr>
              <a:t>Producto</a:t>
            </a:r>
            <a:r>
              <a:rPr lang="es-GT" dirty="0">
                <a:solidFill>
                  <a:schemeClr val="tx1"/>
                </a:solidFill>
              </a:rPr>
              <a:t> cartesiano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5" y="464369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GT" sz="2000" dirty="0"/>
              <a:t>Ing. Mario López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25" r="16125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F8DB-4904-49EA-9727-1B98DAAD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95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sz="3600" dirty="0"/>
              <a:t>Solución: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F980C0-95D1-4A39-AD4A-A604C759396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1" y="1609717"/>
                <a:ext cx="6449729" cy="43864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457200" indent="-457200">
                  <a:buAutoNum type="alphaUcPeriod"/>
                </a:pPr>
                <a:r>
                  <a:rPr lang="es-GT" sz="2800" dirty="0"/>
                  <a:t>ESPACIO MUESTRAL</a:t>
                </a:r>
              </a:p>
              <a:p>
                <a:r>
                  <a:rPr lang="es-GT" sz="2000" dirty="0"/>
                  <a:t>1.] Para el dado hay 6 posibles resultados, por lo que se define el conjunto: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s-GT" sz="2000" dirty="0"/>
              </a:p>
              <a:p>
                <a:pPr>
                  <a:buFont typeface="Arial"/>
                  <a:buChar char="•"/>
                </a:pPr>
                <a:endParaRPr lang="es-GT" sz="2000" dirty="0"/>
              </a:p>
              <a:p>
                <a:pPr>
                  <a:buFont typeface="Arial"/>
                  <a:buChar char="•"/>
                </a:pPr>
                <a:endParaRPr lang="es-GT" sz="2000" dirty="0"/>
              </a:p>
              <a:p>
                <a:r>
                  <a:rPr lang="es-GT" sz="2000" dirty="0"/>
                  <a:t>2.] Para la moneda hay dos posibles resultados, por lo que se define el conjunto: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𝐶𝑎𝑟𝑎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G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𝐸𝑠𝑐𝑢𝑑𝑜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GT" sz="2000" dirty="0"/>
              </a:p>
              <a:p>
                <a:pPr>
                  <a:buFont typeface="Arial"/>
                  <a:buChar char="•"/>
                </a:pPr>
                <a:endParaRPr lang="es-GT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F980C0-95D1-4A39-AD4A-A604C7593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1" y="1609717"/>
                <a:ext cx="6449729" cy="4386455"/>
              </a:xfrm>
              <a:blipFill>
                <a:blip r:embed="rId2"/>
                <a:stretch>
                  <a:fillRect l="-1512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35A621-7BAA-4023-A182-43091BC56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4" r="1" b="6768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remote, indoor, game, control&#10;&#10;Description automatically generated">
            <a:extLst>
              <a:ext uri="{FF2B5EF4-FFF2-40B4-BE49-F238E27FC236}">
                <a16:creationId xmlns:a16="http://schemas.microsoft.com/office/drawing/2014/main" id="{C41DCCCA-5264-4EA6-8A92-529CDD55B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91" r="1" b="7328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4826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007-C14E-4FA3-B777-796935BA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7943"/>
          </a:xfrm>
        </p:spPr>
        <p:txBody>
          <a:bodyPr>
            <a:normAutofit/>
          </a:bodyPr>
          <a:lstStyle/>
          <a:p>
            <a:r>
              <a:rPr lang="es-GT" sz="2000" dirty="0"/>
              <a:t>3.] Diagrama de árbol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FD4C3-D2B7-4110-A279-08B4F17424E1}"/>
                  </a:ext>
                </a:extLst>
              </p:cNvPr>
              <p:cNvSpPr txBox="1"/>
              <p:nvPr/>
            </p:nvSpPr>
            <p:spPr>
              <a:xfrm>
                <a:off x="685801" y="1828800"/>
                <a:ext cx="7108370" cy="429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    Lanzamientos</a:t>
                </a:r>
              </a:p>
              <a:p>
                <a:pPr algn="ctr"/>
                <a:r>
                  <a:rPr lang="es-GT" dirty="0"/>
                  <a:t>     dado   moneda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6          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FD4C3-D2B7-4110-A279-08B4F174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828800"/>
                <a:ext cx="7108370" cy="4291559"/>
              </a:xfrm>
              <a:prstGeom prst="rect">
                <a:avLst/>
              </a:prstGeom>
              <a:blipFill>
                <a:blip r:embed="rId2"/>
                <a:stretch>
                  <a:fillRect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78FC2A-965B-4C81-88BD-E28353956F5D}"/>
              </a:ext>
            </a:extLst>
          </p:cNvPr>
          <p:cNvSpPr txBox="1"/>
          <p:nvPr/>
        </p:nvSpPr>
        <p:spPr>
          <a:xfrm>
            <a:off x="5751512" y="3471772"/>
            <a:ext cx="4423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Como se puede apreciar en este diagrama de árbol, y por la regla del producto, hay 12 posibles resultados, los cuales pueden ser representados como el producto cartesiano de A y B como se ve en el paso 4.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4EA0FD0-1BA1-4F02-A5DF-6FD173985EF1}"/>
              </a:ext>
            </a:extLst>
          </p:cNvPr>
          <p:cNvSpPr/>
          <p:nvPr/>
        </p:nvSpPr>
        <p:spPr>
          <a:xfrm>
            <a:off x="5138056" y="2686436"/>
            <a:ext cx="159658" cy="304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AD244D-EF24-4A65-99B6-F9838651C600}"/>
              </a:ext>
            </a:extLst>
          </p:cNvPr>
          <p:cNvCxnSpPr>
            <a:cxnSpLocks/>
          </p:cNvCxnSpPr>
          <p:nvPr/>
        </p:nvCxnSpPr>
        <p:spPr>
          <a:xfrm>
            <a:off x="4212077" y="2256817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9366EA-1FCC-49DF-B97C-5C8B124F1AA1}"/>
              </a:ext>
            </a:extLst>
          </p:cNvPr>
          <p:cNvCxnSpPr/>
          <p:nvPr/>
        </p:nvCxnSpPr>
        <p:spPr>
          <a:xfrm flipV="1">
            <a:off x="4037045" y="2761861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8CF862-374F-4D10-A5D3-78294B163BC9}"/>
              </a:ext>
            </a:extLst>
          </p:cNvPr>
          <p:cNvCxnSpPr>
            <a:cxnSpLocks/>
          </p:cNvCxnSpPr>
          <p:nvPr/>
        </p:nvCxnSpPr>
        <p:spPr>
          <a:xfrm>
            <a:off x="4037044" y="2855167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28BA1-E2B6-4A1A-B1FC-C65F56021725}"/>
              </a:ext>
            </a:extLst>
          </p:cNvPr>
          <p:cNvCxnSpPr/>
          <p:nvPr/>
        </p:nvCxnSpPr>
        <p:spPr>
          <a:xfrm flipV="1">
            <a:off x="4037044" y="3339168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CD0A6F-ABB4-47B2-AC13-46925824437C}"/>
              </a:ext>
            </a:extLst>
          </p:cNvPr>
          <p:cNvCxnSpPr>
            <a:cxnSpLocks/>
          </p:cNvCxnSpPr>
          <p:nvPr/>
        </p:nvCxnSpPr>
        <p:spPr>
          <a:xfrm>
            <a:off x="4037043" y="3432474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F1166A-EC3E-4C70-B23D-8602B31EF6D0}"/>
              </a:ext>
            </a:extLst>
          </p:cNvPr>
          <p:cNvCxnSpPr/>
          <p:nvPr/>
        </p:nvCxnSpPr>
        <p:spPr>
          <a:xfrm flipV="1">
            <a:off x="4012593" y="3890866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2559F-BE86-49ED-9F7A-FA4207DD34DE}"/>
              </a:ext>
            </a:extLst>
          </p:cNvPr>
          <p:cNvCxnSpPr>
            <a:cxnSpLocks/>
          </p:cNvCxnSpPr>
          <p:nvPr/>
        </p:nvCxnSpPr>
        <p:spPr>
          <a:xfrm>
            <a:off x="4012592" y="3984172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6D77CA-0A45-4F07-BD7E-4E4462039E81}"/>
              </a:ext>
            </a:extLst>
          </p:cNvPr>
          <p:cNvCxnSpPr/>
          <p:nvPr/>
        </p:nvCxnSpPr>
        <p:spPr>
          <a:xfrm flipV="1">
            <a:off x="4037043" y="4440181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E818C-6498-4AAD-A369-5D1AED8B2503}"/>
              </a:ext>
            </a:extLst>
          </p:cNvPr>
          <p:cNvCxnSpPr>
            <a:cxnSpLocks/>
          </p:cNvCxnSpPr>
          <p:nvPr/>
        </p:nvCxnSpPr>
        <p:spPr>
          <a:xfrm>
            <a:off x="4037042" y="4533487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D1A094-86CC-45FB-9441-56B7A635A08C}"/>
              </a:ext>
            </a:extLst>
          </p:cNvPr>
          <p:cNvCxnSpPr/>
          <p:nvPr/>
        </p:nvCxnSpPr>
        <p:spPr>
          <a:xfrm flipV="1">
            <a:off x="4037042" y="5017488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FCB513-F147-4E43-BC0E-34A63D38DB0F}"/>
              </a:ext>
            </a:extLst>
          </p:cNvPr>
          <p:cNvCxnSpPr>
            <a:cxnSpLocks/>
          </p:cNvCxnSpPr>
          <p:nvPr/>
        </p:nvCxnSpPr>
        <p:spPr>
          <a:xfrm>
            <a:off x="4037041" y="5110794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0C891A-9610-43AC-8E21-0C493CDD0189}"/>
              </a:ext>
            </a:extLst>
          </p:cNvPr>
          <p:cNvCxnSpPr/>
          <p:nvPr/>
        </p:nvCxnSpPr>
        <p:spPr>
          <a:xfrm flipV="1">
            <a:off x="4012591" y="5569186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95BD39-0105-4C74-B739-1195CA2C1CAB}"/>
              </a:ext>
            </a:extLst>
          </p:cNvPr>
          <p:cNvCxnSpPr>
            <a:cxnSpLocks/>
          </p:cNvCxnSpPr>
          <p:nvPr/>
        </p:nvCxnSpPr>
        <p:spPr>
          <a:xfrm>
            <a:off x="4012590" y="5662492"/>
            <a:ext cx="441649" cy="5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007-C14E-4FA3-B777-796935BA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2996"/>
            <a:ext cx="10131425" cy="783102"/>
          </a:xfrm>
        </p:spPr>
        <p:txBody>
          <a:bodyPr>
            <a:normAutofit/>
          </a:bodyPr>
          <a:lstStyle/>
          <a:p>
            <a:r>
              <a:rPr lang="es-GT" sz="2000" dirty="0"/>
              <a:t>4.] Producto cartesiano de a Y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/>
              <p:nvPr/>
            </p:nvSpPr>
            <p:spPr>
              <a:xfrm>
                <a:off x="1842187" y="1260610"/>
                <a:ext cx="7282316" cy="26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b="0" dirty="0"/>
                  <a:t>El espacio muestral del juego de azar es el producto cartesiano </a:t>
                </a:r>
                <a14:m>
                  <m:oMath xmlns:m="http://schemas.openxmlformats.org/officeDocument/2006/math">
                    <m:r>
                      <a:rPr lang="es-GT" sz="2000" b="0" i="1" dirty="0" smtClean="0">
                        <a:latin typeface="Cambria Math" panose="02040503050406030204" pitchFamily="18" charset="0"/>
                      </a:rPr>
                      <m:t>𝐴𝑥𝐵</m:t>
                    </m:r>
                  </m:oMath>
                </a14:m>
                <a:r>
                  <a:rPr lang="es-GT" sz="2000" b="0" dirty="0"/>
                  <a:t>:</a:t>
                </a:r>
              </a:p>
              <a:p>
                <a:endParaRPr lang="es-G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1, 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1, 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87" y="1260610"/>
                <a:ext cx="7282316" cy="2669770"/>
              </a:xfrm>
              <a:prstGeom prst="rect">
                <a:avLst/>
              </a:prstGeom>
              <a:blipFill>
                <a:blip r:embed="rId2"/>
                <a:stretch>
                  <a:fillRect l="-837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5325D79-66C9-4F3A-B199-F465066FFF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4084892"/>
                <a:ext cx="7449935" cy="136056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lphaUcPeriod" startAt="2"/>
                </a:pPr>
                <a:r>
                  <a:rPr lang="es-GT" sz="2800" dirty="0"/>
                  <a:t>PPROBABILIDAD DE OBTENER UN 3 Y CARA: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G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8.33%</m:t>
                      </m:r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5325D79-66C9-4F3A-B199-F465066F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4084892"/>
                <a:ext cx="7449935" cy="1360565"/>
              </a:xfrm>
              <a:prstGeom prst="rect">
                <a:avLst/>
              </a:prstGeom>
              <a:blipFill>
                <a:blip r:embed="rId3"/>
                <a:stretch>
                  <a:fillRect l="-1555"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A4E12-77BD-4086-B4AF-F024329B1102}"/>
                  </a:ext>
                </a:extLst>
              </p:cNvPr>
              <p:cNvSpPr txBox="1"/>
              <p:nvPr/>
            </p:nvSpPr>
            <p:spPr>
              <a:xfrm>
                <a:off x="8481391" y="816486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A4E12-77BD-4086-B4AF-F024329B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91" y="816486"/>
                <a:ext cx="2743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6A310-4E49-43A5-A032-F567B5584A94}"/>
                  </a:ext>
                </a:extLst>
              </p:cNvPr>
              <p:cNvSpPr txBox="1"/>
              <p:nvPr/>
            </p:nvSpPr>
            <p:spPr>
              <a:xfrm>
                <a:off x="8481391" y="1302855"/>
                <a:ext cx="31937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6A310-4E49-43A5-A032-F567B558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91" y="1302855"/>
                <a:ext cx="3193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3EA31B65-3F7B-4517-867C-B73807623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5445457"/>
                <a:ext cx="7449935" cy="136056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Clr>
                    <a:schemeClr val="accent1">
                      <a:lumMod val="75000"/>
                    </a:schemeClr>
                  </a:buClr>
                  <a:buFont typeface="+mj-lt"/>
                  <a:buAutoNum type="alphaUcPeriod" startAt="3"/>
                </a:pPr>
                <a:r>
                  <a:rPr lang="es-GT" sz="2800" dirty="0"/>
                  <a:t>PPROBABILIDAD DE OBTENER UN 4: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G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67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GT" sz="2000" dirty="0"/>
              </a:p>
              <a:p>
                <a:pPr marL="0" indent="0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3EA31B65-3F7B-4517-867C-B73807623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45457"/>
                <a:ext cx="7449935" cy="1360565"/>
              </a:xfrm>
              <a:prstGeom prst="rect">
                <a:avLst/>
              </a:prstGeom>
              <a:blipFill>
                <a:blip r:embed="rId6"/>
                <a:stretch>
                  <a:fillRect l="-1555"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8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07374"/>
          </a:xfrm>
        </p:spPr>
        <p:txBody>
          <a:bodyPr>
            <a:normAutofit/>
          </a:bodyPr>
          <a:lstStyle/>
          <a:p>
            <a:r>
              <a:rPr lang="es-GT" sz="3200" dirty="0"/>
              <a:t>Producto cartesiano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4ADD4-22C9-4642-90A4-B11099CB6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69803"/>
                <a:ext cx="11029615" cy="93242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s-GT" sz="1800" dirty="0"/>
                  <a:t>Para los conjuntos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es-GT" sz="1800" dirty="0"/>
              </a:p>
              <a:p>
                <a:pPr marL="0" indent="0">
                  <a:buNone/>
                </a:pPr>
                <a:r>
                  <a:rPr lang="es-GT" sz="1800" dirty="0"/>
                  <a:t>El producto cartesiano de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1800" dirty="0"/>
                  <a:t> es igual a: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4ADD4-22C9-4642-90A4-B11099CB6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69803"/>
                <a:ext cx="11029615" cy="932424"/>
              </a:xfrm>
              <a:blipFill>
                <a:blip r:embed="rId2"/>
                <a:stretch>
                  <a:fillRect l="-442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3697357" y="3162500"/>
                <a:ext cx="278377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𝐴𝑥𝐵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7" y="3162500"/>
                <a:ext cx="2783775" cy="276999"/>
              </a:xfrm>
              <a:prstGeom prst="rect">
                <a:avLst/>
              </a:prstGeom>
              <a:blipFill>
                <a:blip r:embed="rId3"/>
                <a:stretch>
                  <a:fillRect l="-1310" t="-168085" b="-2553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8BFFAB-2BF3-4779-9C2D-8BED2471E6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3699772"/>
                <a:ext cx="11029615" cy="5772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s-GT" sz="1800" dirty="0"/>
                  <a:t>Los elementos de </a:t>
                </a:r>
                <a14:m>
                  <m:oMath xmlns:m="http://schemas.openxmlformats.org/officeDocument/2006/math">
                    <m:r>
                      <a:rPr lang="es-GT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1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1800" dirty="0"/>
                  <a:t> reciben el nombre de “</a:t>
                </a:r>
                <a:r>
                  <a:rPr lang="es-GT" sz="1800" b="1" u="sng" dirty="0"/>
                  <a:t>pares ordenados</a:t>
                </a:r>
                <a:r>
                  <a:rPr lang="es-GT" sz="1800" dirty="0"/>
                  <a:t>”.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8BFFAB-2BF3-4779-9C2D-8BED2471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3699772"/>
                <a:ext cx="11029615" cy="577260"/>
              </a:xfrm>
              <a:prstGeom prst="rect">
                <a:avLst/>
              </a:prstGeom>
              <a:blipFill>
                <a:blip r:embed="rId4"/>
                <a:stretch>
                  <a:fillRect l="-442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BE1B4-B524-483C-B2A1-DFF072365894}"/>
              </a:ext>
            </a:extLst>
          </p:cNvPr>
          <p:cNvSpPr txBox="1">
            <a:spLocks/>
          </p:cNvSpPr>
          <p:nvPr/>
        </p:nvSpPr>
        <p:spPr>
          <a:xfrm>
            <a:off x="581190" y="4282165"/>
            <a:ext cx="1885477" cy="39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GT" sz="1800" dirty="0"/>
              <a:t>Sean: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595FD-D00D-4D36-B8BE-C76B8D063E8F}"/>
                  </a:ext>
                </a:extLst>
              </p:cNvPr>
              <p:cNvSpPr txBox="1"/>
              <p:nvPr/>
            </p:nvSpPr>
            <p:spPr>
              <a:xfrm>
                <a:off x="2466667" y="4827309"/>
                <a:ext cx="191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595FD-D00D-4D36-B8BE-C76B8D06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67" y="4827309"/>
                <a:ext cx="1918346" cy="276999"/>
              </a:xfrm>
              <a:prstGeom prst="rect">
                <a:avLst/>
              </a:prstGeom>
              <a:blipFill>
                <a:blip r:embed="rId5"/>
                <a:stretch>
                  <a:fillRect r="-22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10348-05CD-411D-90C6-721E01BB15C5}"/>
                  </a:ext>
                </a:extLst>
              </p:cNvPr>
              <p:cNvSpPr txBox="1"/>
              <p:nvPr/>
            </p:nvSpPr>
            <p:spPr>
              <a:xfrm>
                <a:off x="2466667" y="5336362"/>
                <a:ext cx="1432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10348-05CD-411D-90C6-721E01BB1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67" y="5336362"/>
                <a:ext cx="1432828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541AA4-2572-47C1-B304-3630E82F7824}"/>
              </a:ext>
            </a:extLst>
          </p:cNvPr>
          <p:cNvSpPr txBox="1">
            <a:spLocks/>
          </p:cNvSpPr>
          <p:nvPr/>
        </p:nvSpPr>
        <p:spPr>
          <a:xfrm>
            <a:off x="4210522" y="5296021"/>
            <a:ext cx="1432828" cy="39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GT" sz="1800" dirty="0"/>
              <a:t>Si y solo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25BCC4-C06E-4C1F-A240-517AD185CEC7}"/>
                  </a:ext>
                </a:extLst>
              </p:cNvPr>
              <p:cNvSpPr txBox="1"/>
              <p:nvPr/>
            </p:nvSpPr>
            <p:spPr>
              <a:xfrm>
                <a:off x="2880049" y="5876091"/>
                <a:ext cx="896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25BCC4-C06E-4C1F-A240-517AD185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9" y="5876091"/>
                <a:ext cx="896207" cy="276999"/>
              </a:xfrm>
              <a:prstGeom prst="rect">
                <a:avLst/>
              </a:prstGeom>
              <a:blipFill>
                <a:blip r:embed="rId7"/>
                <a:stretch>
                  <a:fillRect l="-3401" r="-408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9C8607-48E1-4FD5-AD9C-341B19F13463}"/>
                  </a:ext>
                </a:extLst>
              </p:cNvPr>
              <p:cNvSpPr txBox="1"/>
              <p:nvPr/>
            </p:nvSpPr>
            <p:spPr>
              <a:xfrm>
                <a:off x="2880049" y="6277320"/>
                <a:ext cx="62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9C8607-48E1-4FD5-AD9C-341B19F1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9" y="6277320"/>
                <a:ext cx="629531" cy="276999"/>
              </a:xfrm>
              <a:prstGeom prst="rect">
                <a:avLst/>
              </a:prstGeom>
              <a:blipFill>
                <a:blip r:embed="rId8"/>
                <a:stretch>
                  <a:fillRect l="-8654" r="-673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07374"/>
          </a:xfrm>
        </p:spPr>
        <p:txBody>
          <a:bodyPr>
            <a:normAutofit/>
          </a:bodyPr>
          <a:lstStyle/>
          <a:p>
            <a:r>
              <a:rPr lang="es-GT" sz="2400" dirty="0"/>
              <a:t>Producto cartesiano 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4ADD4-22C9-4642-90A4-B11099CB6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813" y="1969803"/>
                <a:ext cx="5109882" cy="93242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s-GT" sz="1800" dirty="0"/>
                  <a:t>Si los conjuntos 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1800" dirty="0"/>
                  <a:t> son finitos entonces: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4ADD4-22C9-4642-90A4-B11099CB6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13" y="1969803"/>
                <a:ext cx="5109882" cy="932424"/>
              </a:xfrm>
              <a:blipFill>
                <a:blip r:embed="rId2"/>
                <a:stretch>
                  <a:fillRect l="-955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5109298" y="2902227"/>
                <a:ext cx="179959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8" y="2902227"/>
                <a:ext cx="1799595" cy="27699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4339A-26B4-4A1E-A226-E357DF1385D0}"/>
                  </a:ext>
                </a:extLst>
              </p:cNvPr>
              <p:cNvSpPr txBox="1"/>
              <p:nvPr/>
            </p:nvSpPr>
            <p:spPr>
              <a:xfrm>
                <a:off x="5109298" y="3525947"/>
                <a:ext cx="150284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4339A-26B4-4A1E-A226-E357DF13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8" y="3525947"/>
                <a:ext cx="1502847" cy="2769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76BE6-6E91-48CE-B1DA-643251670F66}"/>
                  </a:ext>
                </a:extLst>
              </p:cNvPr>
              <p:cNvSpPr txBox="1"/>
              <p:nvPr/>
            </p:nvSpPr>
            <p:spPr>
              <a:xfrm>
                <a:off x="5255363" y="4270094"/>
                <a:ext cx="121071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𝐵𝑥𝐴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76BE6-6E91-48CE-B1DA-643251670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63" y="4270094"/>
                <a:ext cx="1210716" cy="276999"/>
              </a:xfrm>
              <a:prstGeom prst="rect">
                <a:avLst/>
              </a:prstGeom>
              <a:blipFill>
                <a:blip r:embed="rId5"/>
                <a:stretch>
                  <a:fillRect l="-2985" r="-3483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1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31"/>
          </a:xfrm>
        </p:spPr>
        <p:txBody>
          <a:bodyPr>
            <a:normAutofit/>
          </a:bodyPr>
          <a:lstStyle/>
          <a:p>
            <a:r>
              <a:rPr lang="es-GT" sz="2400" dirty="0"/>
              <a:t>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ADD4-22C9-4642-90A4-B11099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2188"/>
            <a:ext cx="11029615" cy="497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1800" dirty="0"/>
              <a:t>Sean los conjuntos: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blipFill>
                <a:blip r:embed="rId2"/>
                <a:stretch>
                  <a:fillRect l="-290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/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blipFill>
                <a:blip r:embed="rId3"/>
                <a:stretch>
                  <a:fillRect l="-41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/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blipFill>
                <a:blip r:embed="rId4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/>
              <p:nvPr/>
            </p:nvSpPr>
            <p:spPr>
              <a:xfrm>
                <a:off x="3070550" y="4246506"/>
                <a:ext cx="1799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0" y="4246506"/>
                <a:ext cx="1799595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/>
              <p:nvPr/>
            </p:nvSpPr>
            <p:spPr>
              <a:xfrm>
                <a:off x="3118448" y="4694406"/>
                <a:ext cx="16414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=3∗2=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8" y="4694406"/>
                <a:ext cx="1641475" cy="276999"/>
              </a:xfrm>
              <a:prstGeom prst="rect">
                <a:avLst/>
              </a:prstGeom>
              <a:blipFill>
                <a:blip r:embed="rId6"/>
                <a:stretch>
                  <a:fillRect r="-74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/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/>
              <p:nvPr/>
            </p:nvSpPr>
            <p:spPr>
              <a:xfrm>
                <a:off x="3118447" y="5329713"/>
                <a:ext cx="437542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𝐴𝑥𝐵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7" y="5329713"/>
                <a:ext cx="4375429" cy="276999"/>
              </a:xfrm>
              <a:prstGeom prst="rect">
                <a:avLst/>
              </a:prstGeom>
              <a:blipFill>
                <a:blip r:embed="rId8"/>
                <a:stretch>
                  <a:fillRect l="-695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44097-C616-4F67-B8FD-FBF0368AB9FB}"/>
              </a:ext>
            </a:extLst>
          </p:cNvPr>
          <p:cNvCxnSpPr/>
          <p:nvPr/>
        </p:nvCxnSpPr>
        <p:spPr>
          <a:xfrm>
            <a:off x="8340213" y="4122174"/>
            <a:ext cx="0" cy="172556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C0728-594B-45DC-98AC-F6A5E8769A04}"/>
              </a:ext>
            </a:extLst>
          </p:cNvPr>
          <p:cNvCxnSpPr/>
          <p:nvPr/>
        </p:nvCxnSpPr>
        <p:spPr>
          <a:xfrm>
            <a:off x="8096865" y="5606712"/>
            <a:ext cx="263996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/>
              <p:nvPr/>
            </p:nvSpPr>
            <p:spPr>
              <a:xfrm>
                <a:off x="10633913" y="5628678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13" y="5628678"/>
                <a:ext cx="205826" cy="276999"/>
              </a:xfrm>
              <a:prstGeom prst="rect">
                <a:avLst/>
              </a:prstGeom>
              <a:blipFill>
                <a:blip r:embed="rId9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/>
              <p:nvPr/>
            </p:nvSpPr>
            <p:spPr>
              <a:xfrm>
                <a:off x="7993952" y="4048142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52" y="4048142"/>
                <a:ext cx="216213" cy="276999"/>
              </a:xfrm>
              <a:prstGeom prst="rect">
                <a:avLst/>
              </a:prstGeom>
              <a:blipFill>
                <a:blip r:embed="rId10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/>
              <p:nvPr/>
            </p:nvSpPr>
            <p:spPr>
              <a:xfrm>
                <a:off x="8707768" y="560888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68" y="5608880"/>
                <a:ext cx="185948" cy="276999"/>
              </a:xfrm>
              <a:prstGeom prst="rect">
                <a:avLst/>
              </a:prstGeom>
              <a:blipFill>
                <a:blip r:embed="rId11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/>
              <p:nvPr/>
            </p:nvSpPr>
            <p:spPr>
              <a:xfrm>
                <a:off x="9230897" y="560454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897" y="5604545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B4033-61F4-4B83-9E9B-95B1D22D0C0F}"/>
                  </a:ext>
                </a:extLst>
              </p:cNvPr>
              <p:cNvSpPr txBox="1"/>
              <p:nvPr/>
            </p:nvSpPr>
            <p:spPr>
              <a:xfrm>
                <a:off x="9661052" y="561392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B4033-61F4-4B83-9E9B-95B1D22D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052" y="5613929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/>
              <p:nvPr/>
            </p:nvSpPr>
            <p:spPr>
              <a:xfrm>
                <a:off x="8044043" y="497357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43" y="4973573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/>
              <p:nvPr/>
            </p:nvSpPr>
            <p:spPr>
              <a:xfrm>
                <a:off x="8038966" y="461743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66" y="4617433"/>
                <a:ext cx="185948" cy="276999"/>
              </a:xfrm>
              <a:prstGeom prst="rect">
                <a:avLst/>
              </a:prstGeom>
              <a:blipFill>
                <a:blip r:embed="rId15"/>
                <a:stretch>
                  <a:fillRect l="-30000" r="-3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EF9218-95C8-4584-B553-2E1D281F5BBB}"/>
              </a:ext>
            </a:extLst>
          </p:cNvPr>
          <p:cNvCxnSpPr/>
          <p:nvPr/>
        </p:nvCxnSpPr>
        <p:spPr>
          <a:xfrm>
            <a:off x="8273847" y="5112072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26053D-FA10-418F-A830-69AD1B6BB002}"/>
              </a:ext>
            </a:extLst>
          </p:cNvPr>
          <p:cNvCxnSpPr/>
          <p:nvPr/>
        </p:nvCxnSpPr>
        <p:spPr>
          <a:xfrm>
            <a:off x="8274279" y="4747856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C8041-6109-4061-940D-D3661C40FAF7}"/>
              </a:ext>
            </a:extLst>
          </p:cNvPr>
          <p:cNvCxnSpPr>
            <a:cxnSpLocks/>
          </p:cNvCxnSpPr>
          <p:nvPr/>
        </p:nvCxnSpPr>
        <p:spPr>
          <a:xfrm flipV="1">
            <a:off x="8800742" y="4523505"/>
            <a:ext cx="0" cy="110381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8823D8-D8A2-4949-ADCE-F58E690F7DCF}"/>
              </a:ext>
            </a:extLst>
          </p:cNvPr>
          <p:cNvCxnSpPr>
            <a:cxnSpLocks/>
          </p:cNvCxnSpPr>
          <p:nvPr/>
        </p:nvCxnSpPr>
        <p:spPr>
          <a:xfrm flipV="1">
            <a:off x="9332116" y="4523504"/>
            <a:ext cx="0" cy="110381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4746C9-CD1A-478F-BAC7-38354EB84F18}"/>
              </a:ext>
            </a:extLst>
          </p:cNvPr>
          <p:cNvCxnSpPr>
            <a:cxnSpLocks/>
          </p:cNvCxnSpPr>
          <p:nvPr/>
        </p:nvCxnSpPr>
        <p:spPr>
          <a:xfrm flipV="1">
            <a:off x="9754897" y="4523503"/>
            <a:ext cx="0" cy="110381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1BD662-3F31-428C-8C74-C07667CE7CA5}"/>
              </a:ext>
            </a:extLst>
          </p:cNvPr>
          <p:cNvSpPr/>
          <p:nvPr/>
        </p:nvSpPr>
        <p:spPr>
          <a:xfrm>
            <a:off x="8754255" y="4714519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877B3B-5A63-4066-BF4B-84D08F068BDE}"/>
              </a:ext>
            </a:extLst>
          </p:cNvPr>
          <p:cNvSpPr/>
          <p:nvPr/>
        </p:nvSpPr>
        <p:spPr>
          <a:xfrm>
            <a:off x="8754255" y="5068954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278081-137A-471C-B5F4-D1029406B119}"/>
              </a:ext>
            </a:extLst>
          </p:cNvPr>
          <p:cNvSpPr/>
          <p:nvPr/>
        </p:nvSpPr>
        <p:spPr>
          <a:xfrm>
            <a:off x="9291620" y="4708802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12E08-DEB4-411E-B1C9-03E47E8172B8}"/>
              </a:ext>
            </a:extLst>
          </p:cNvPr>
          <p:cNvSpPr/>
          <p:nvPr/>
        </p:nvSpPr>
        <p:spPr>
          <a:xfrm>
            <a:off x="9291620" y="5069587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1BA5B4-401A-40A4-A74F-DAE5CD983DAB}"/>
              </a:ext>
            </a:extLst>
          </p:cNvPr>
          <p:cNvSpPr/>
          <p:nvPr/>
        </p:nvSpPr>
        <p:spPr>
          <a:xfrm>
            <a:off x="9699671" y="4708802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E113EE-91BF-4E57-9521-581E3A82288E}"/>
              </a:ext>
            </a:extLst>
          </p:cNvPr>
          <p:cNvSpPr/>
          <p:nvPr/>
        </p:nvSpPr>
        <p:spPr>
          <a:xfrm>
            <a:off x="9708410" y="5065087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5584A9-D9E2-47CE-BBE4-69ED07747A37}"/>
              </a:ext>
            </a:extLst>
          </p:cNvPr>
          <p:cNvSpPr txBox="1"/>
          <p:nvPr/>
        </p:nvSpPr>
        <p:spPr>
          <a:xfrm>
            <a:off x="1762432" y="3678775"/>
            <a:ext cx="501445" cy="3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/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𝐴𝑥𝐵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blipFill>
                <a:blip r:embed="rId16"/>
                <a:stretch>
                  <a:fillRect l="-15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FAAA18-8BF2-4B4D-BBD2-E6AD0AACA756}"/>
              </a:ext>
            </a:extLst>
          </p:cNvPr>
          <p:cNvCxnSpPr/>
          <p:nvPr/>
        </p:nvCxnSpPr>
        <p:spPr>
          <a:xfrm>
            <a:off x="8312640" y="4424998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BE72F6-5FE6-4FC0-9074-82CFCFEE47A3}"/>
              </a:ext>
            </a:extLst>
          </p:cNvPr>
          <p:cNvCxnSpPr>
            <a:cxnSpLocks/>
          </p:cNvCxnSpPr>
          <p:nvPr/>
        </p:nvCxnSpPr>
        <p:spPr>
          <a:xfrm flipV="1">
            <a:off x="9663504" y="4264429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31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ADD4-22C9-4642-90A4-B11099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2188"/>
            <a:ext cx="11029615" cy="497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1800" dirty="0"/>
              <a:t>Sean los conjuntos: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blipFill>
                <a:blip r:embed="rId2"/>
                <a:stretch>
                  <a:fillRect l="-290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/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blipFill>
                <a:blip r:embed="rId3"/>
                <a:stretch>
                  <a:fillRect l="-41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/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blipFill>
                <a:blip r:embed="rId4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/>
              <p:nvPr/>
            </p:nvSpPr>
            <p:spPr>
              <a:xfrm>
                <a:off x="3070550" y="4246506"/>
                <a:ext cx="18060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0" y="4246506"/>
                <a:ext cx="1806007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/>
              <p:nvPr/>
            </p:nvSpPr>
            <p:spPr>
              <a:xfrm>
                <a:off x="3118448" y="4694406"/>
                <a:ext cx="16414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𝐵𝑥𝐴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8" y="4694406"/>
                <a:ext cx="1641475" cy="276999"/>
              </a:xfrm>
              <a:prstGeom prst="rect">
                <a:avLst/>
              </a:prstGeom>
              <a:blipFill>
                <a:blip r:embed="rId6"/>
                <a:stretch>
                  <a:fillRect r="-74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/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/>
              <p:nvPr/>
            </p:nvSpPr>
            <p:spPr>
              <a:xfrm>
                <a:off x="3118447" y="5329713"/>
                <a:ext cx="437145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𝐵𝑥𝐴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5,2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5,3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5,4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7" y="5329713"/>
                <a:ext cx="4371453" cy="276999"/>
              </a:xfrm>
              <a:prstGeom prst="rect">
                <a:avLst/>
              </a:prstGeom>
              <a:blipFill>
                <a:blip r:embed="rId8"/>
                <a:stretch>
                  <a:fillRect l="-695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44097-C616-4F67-B8FD-FBF0368AB9FB}"/>
              </a:ext>
            </a:extLst>
          </p:cNvPr>
          <p:cNvCxnSpPr/>
          <p:nvPr/>
        </p:nvCxnSpPr>
        <p:spPr>
          <a:xfrm>
            <a:off x="8340213" y="4122174"/>
            <a:ext cx="0" cy="172556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C0728-594B-45DC-98AC-F6A5E8769A04}"/>
              </a:ext>
            </a:extLst>
          </p:cNvPr>
          <p:cNvCxnSpPr/>
          <p:nvPr/>
        </p:nvCxnSpPr>
        <p:spPr>
          <a:xfrm>
            <a:off x="8096865" y="5606712"/>
            <a:ext cx="263996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/>
              <p:nvPr/>
            </p:nvSpPr>
            <p:spPr>
              <a:xfrm>
                <a:off x="10633913" y="5628678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13" y="5628678"/>
                <a:ext cx="216213" cy="276999"/>
              </a:xfrm>
              <a:prstGeom prst="rect">
                <a:avLst/>
              </a:prstGeom>
              <a:blipFill>
                <a:blip r:embed="rId9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/>
              <p:nvPr/>
            </p:nvSpPr>
            <p:spPr>
              <a:xfrm>
                <a:off x="8034838" y="3824246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38" y="3824246"/>
                <a:ext cx="205826" cy="276999"/>
              </a:xfrm>
              <a:prstGeom prst="rect">
                <a:avLst/>
              </a:prstGeom>
              <a:blipFill>
                <a:blip r:embed="rId10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/>
              <p:nvPr/>
            </p:nvSpPr>
            <p:spPr>
              <a:xfrm>
                <a:off x="8054716" y="513283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16" y="5132832"/>
                <a:ext cx="185948" cy="276999"/>
              </a:xfrm>
              <a:prstGeom prst="rect">
                <a:avLst/>
              </a:prstGeom>
              <a:blipFill>
                <a:blip r:embed="rId11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/>
              <p:nvPr/>
            </p:nvSpPr>
            <p:spPr>
              <a:xfrm>
                <a:off x="8068891" y="471547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91" y="4715479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B4033-61F4-4B83-9E9B-95B1D22D0C0F}"/>
                  </a:ext>
                </a:extLst>
              </p:cNvPr>
              <p:cNvSpPr txBox="1"/>
              <p:nvPr/>
            </p:nvSpPr>
            <p:spPr>
              <a:xfrm>
                <a:off x="8091547" y="426443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B4033-61F4-4B83-9E9B-95B1D22D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47" y="4264430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/>
              <p:nvPr/>
            </p:nvSpPr>
            <p:spPr>
              <a:xfrm>
                <a:off x="8861607" y="570923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07" y="5709235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/>
              <p:nvPr/>
            </p:nvSpPr>
            <p:spPr>
              <a:xfrm>
                <a:off x="9570530" y="573614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530" y="5736142"/>
                <a:ext cx="185948" cy="276999"/>
              </a:xfrm>
              <a:prstGeom prst="rect">
                <a:avLst/>
              </a:prstGeom>
              <a:blipFill>
                <a:blip r:embed="rId15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EF9218-95C8-4584-B553-2E1D281F5BBB}"/>
              </a:ext>
            </a:extLst>
          </p:cNvPr>
          <p:cNvCxnSpPr/>
          <p:nvPr/>
        </p:nvCxnSpPr>
        <p:spPr>
          <a:xfrm>
            <a:off x="8274279" y="5266654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26053D-FA10-418F-A830-69AD1B6BB002}"/>
              </a:ext>
            </a:extLst>
          </p:cNvPr>
          <p:cNvCxnSpPr/>
          <p:nvPr/>
        </p:nvCxnSpPr>
        <p:spPr>
          <a:xfrm>
            <a:off x="8334588" y="4829085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C8041-6109-4061-940D-D3661C40FAF7}"/>
              </a:ext>
            </a:extLst>
          </p:cNvPr>
          <p:cNvCxnSpPr>
            <a:cxnSpLocks/>
          </p:cNvCxnSpPr>
          <p:nvPr/>
        </p:nvCxnSpPr>
        <p:spPr>
          <a:xfrm flipV="1">
            <a:off x="8957910" y="4264430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1BD662-3F31-428C-8C74-C07667CE7CA5}"/>
              </a:ext>
            </a:extLst>
          </p:cNvPr>
          <p:cNvSpPr/>
          <p:nvPr/>
        </p:nvSpPr>
        <p:spPr>
          <a:xfrm>
            <a:off x="8908094" y="4389051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877B3B-5A63-4066-BF4B-84D08F068BDE}"/>
              </a:ext>
            </a:extLst>
          </p:cNvPr>
          <p:cNvSpPr/>
          <p:nvPr/>
        </p:nvSpPr>
        <p:spPr>
          <a:xfrm>
            <a:off x="8908094" y="4776662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278081-137A-471C-B5F4-D1029406B119}"/>
              </a:ext>
            </a:extLst>
          </p:cNvPr>
          <p:cNvSpPr/>
          <p:nvPr/>
        </p:nvSpPr>
        <p:spPr>
          <a:xfrm>
            <a:off x="8913777" y="5235258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12E08-DEB4-411E-B1C9-03E47E8172B8}"/>
              </a:ext>
            </a:extLst>
          </p:cNvPr>
          <p:cNvSpPr/>
          <p:nvPr/>
        </p:nvSpPr>
        <p:spPr>
          <a:xfrm>
            <a:off x="9624447" y="5235258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1BA5B4-401A-40A4-A74F-DAE5CD983DAB}"/>
              </a:ext>
            </a:extLst>
          </p:cNvPr>
          <p:cNvSpPr/>
          <p:nvPr/>
        </p:nvSpPr>
        <p:spPr>
          <a:xfrm>
            <a:off x="9618764" y="4385005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E113EE-91BF-4E57-9521-581E3A82288E}"/>
              </a:ext>
            </a:extLst>
          </p:cNvPr>
          <p:cNvSpPr/>
          <p:nvPr/>
        </p:nvSpPr>
        <p:spPr>
          <a:xfrm>
            <a:off x="9617017" y="4791543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5584A9-D9E2-47CE-BBE4-69ED07747A37}"/>
              </a:ext>
            </a:extLst>
          </p:cNvPr>
          <p:cNvSpPr txBox="1"/>
          <p:nvPr/>
        </p:nvSpPr>
        <p:spPr>
          <a:xfrm>
            <a:off x="1762432" y="3678775"/>
            <a:ext cx="501445" cy="3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/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𝐵𝑥𝐴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blipFill>
                <a:blip r:embed="rId16"/>
                <a:stretch>
                  <a:fillRect l="-15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33A970-48A2-4323-91FB-111CE48ECA34}"/>
                  </a:ext>
                </a:extLst>
              </p:cNvPr>
              <p:cNvSpPr txBox="1"/>
              <p:nvPr/>
            </p:nvSpPr>
            <p:spPr>
              <a:xfrm>
                <a:off x="8126878" y="191979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33A970-48A2-4323-91FB-111CE48E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78" y="1919790"/>
                <a:ext cx="1000915" cy="276999"/>
              </a:xfrm>
              <a:prstGeom prst="rect">
                <a:avLst/>
              </a:prstGeom>
              <a:blipFill>
                <a:blip r:embed="rId17"/>
                <a:stretch>
                  <a:fillRect l="-487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239CBE-8A6B-4247-B1FB-69C5D4E84A02}"/>
                  </a:ext>
                </a:extLst>
              </p:cNvPr>
              <p:cNvSpPr txBox="1"/>
              <p:nvPr/>
            </p:nvSpPr>
            <p:spPr>
              <a:xfrm>
                <a:off x="8124961" y="2428935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239CBE-8A6B-4247-B1FB-69C5D4E8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61" y="2428935"/>
                <a:ext cx="1166858" cy="276999"/>
              </a:xfrm>
              <a:prstGeom prst="rect">
                <a:avLst/>
              </a:prstGeom>
              <a:blipFill>
                <a:blip r:embed="rId18"/>
                <a:stretch>
                  <a:fillRect l="-41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BE72F6-5FE6-4FC0-9074-82CFCFEE47A3}"/>
              </a:ext>
            </a:extLst>
          </p:cNvPr>
          <p:cNvCxnSpPr>
            <a:cxnSpLocks/>
          </p:cNvCxnSpPr>
          <p:nvPr/>
        </p:nvCxnSpPr>
        <p:spPr>
          <a:xfrm flipV="1">
            <a:off x="9663504" y="4264429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31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ADD4-22C9-4642-90A4-B11099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2188"/>
            <a:ext cx="11029615" cy="497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1800" dirty="0"/>
              <a:t>Sean los conjuntos: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blipFill>
                <a:blip r:embed="rId2"/>
                <a:stretch>
                  <a:fillRect l="-290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/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blipFill>
                <a:blip r:embed="rId3"/>
                <a:stretch>
                  <a:fillRect l="-41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/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blipFill>
                <a:blip r:embed="rId4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/>
              <p:nvPr/>
            </p:nvSpPr>
            <p:spPr>
              <a:xfrm>
                <a:off x="3070550" y="4246506"/>
                <a:ext cx="17633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0" y="4246506"/>
                <a:ext cx="1763303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/>
              <p:nvPr/>
            </p:nvSpPr>
            <p:spPr>
              <a:xfrm>
                <a:off x="3118448" y="4694406"/>
                <a:ext cx="16478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8" y="4694406"/>
                <a:ext cx="1647887" cy="276999"/>
              </a:xfrm>
              <a:prstGeom prst="rect">
                <a:avLst/>
              </a:prstGeom>
              <a:blipFill>
                <a:blip r:embed="rId6"/>
                <a:stretch>
                  <a:fillRect r="-741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/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3" y="4648239"/>
                <a:ext cx="550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/>
              <p:nvPr/>
            </p:nvSpPr>
            <p:spPr>
              <a:xfrm>
                <a:off x="3118447" y="5329713"/>
                <a:ext cx="321639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7" y="5329713"/>
                <a:ext cx="3216393" cy="276999"/>
              </a:xfrm>
              <a:prstGeom prst="rect">
                <a:avLst/>
              </a:prstGeom>
              <a:blipFill>
                <a:blip r:embed="rId8"/>
                <a:stretch>
                  <a:fillRect l="-113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44097-C616-4F67-B8FD-FBF0368AB9FB}"/>
              </a:ext>
            </a:extLst>
          </p:cNvPr>
          <p:cNvCxnSpPr/>
          <p:nvPr/>
        </p:nvCxnSpPr>
        <p:spPr>
          <a:xfrm>
            <a:off x="8340213" y="4122174"/>
            <a:ext cx="0" cy="172556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C0728-594B-45DC-98AC-F6A5E8769A04}"/>
              </a:ext>
            </a:extLst>
          </p:cNvPr>
          <p:cNvCxnSpPr/>
          <p:nvPr/>
        </p:nvCxnSpPr>
        <p:spPr>
          <a:xfrm>
            <a:off x="8096865" y="5606712"/>
            <a:ext cx="263996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/>
              <p:nvPr/>
            </p:nvSpPr>
            <p:spPr>
              <a:xfrm>
                <a:off x="10633913" y="5628678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13" y="5628678"/>
                <a:ext cx="216213" cy="276999"/>
              </a:xfrm>
              <a:prstGeom prst="rect">
                <a:avLst/>
              </a:prstGeom>
              <a:blipFill>
                <a:blip r:embed="rId9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/>
              <p:nvPr/>
            </p:nvSpPr>
            <p:spPr>
              <a:xfrm>
                <a:off x="8034838" y="3824246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38" y="3824246"/>
                <a:ext cx="216213" cy="276999"/>
              </a:xfrm>
              <a:prstGeom prst="rect">
                <a:avLst/>
              </a:prstGeom>
              <a:blipFill>
                <a:blip r:embed="rId10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/>
              <p:nvPr/>
            </p:nvSpPr>
            <p:spPr>
              <a:xfrm>
                <a:off x="8054716" y="513283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16" y="5132832"/>
                <a:ext cx="185948" cy="276999"/>
              </a:xfrm>
              <a:prstGeom prst="rect">
                <a:avLst/>
              </a:prstGeom>
              <a:blipFill>
                <a:blip r:embed="rId11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/>
              <p:nvPr/>
            </p:nvSpPr>
            <p:spPr>
              <a:xfrm>
                <a:off x="8068891" y="471547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91" y="4715479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/>
              <p:nvPr/>
            </p:nvSpPr>
            <p:spPr>
              <a:xfrm>
                <a:off x="8861607" y="570923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07" y="5709235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/>
              <p:nvPr/>
            </p:nvSpPr>
            <p:spPr>
              <a:xfrm>
                <a:off x="9570530" y="573614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530" y="5736142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EF9218-95C8-4584-B553-2E1D281F5BBB}"/>
              </a:ext>
            </a:extLst>
          </p:cNvPr>
          <p:cNvCxnSpPr/>
          <p:nvPr/>
        </p:nvCxnSpPr>
        <p:spPr>
          <a:xfrm>
            <a:off x="8274279" y="5266654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26053D-FA10-418F-A830-69AD1B6BB002}"/>
              </a:ext>
            </a:extLst>
          </p:cNvPr>
          <p:cNvCxnSpPr/>
          <p:nvPr/>
        </p:nvCxnSpPr>
        <p:spPr>
          <a:xfrm>
            <a:off x="8334588" y="4829085"/>
            <a:ext cx="1850922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C8041-6109-4061-940D-D3661C40FAF7}"/>
              </a:ext>
            </a:extLst>
          </p:cNvPr>
          <p:cNvCxnSpPr>
            <a:cxnSpLocks/>
          </p:cNvCxnSpPr>
          <p:nvPr/>
        </p:nvCxnSpPr>
        <p:spPr>
          <a:xfrm flipV="1">
            <a:off x="8957910" y="4264430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7877B3B-5A63-4066-BF4B-84D08F068BDE}"/>
              </a:ext>
            </a:extLst>
          </p:cNvPr>
          <p:cNvSpPr/>
          <p:nvPr/>
        </p:nvSpPr>
        <p:spPr>
          <a:xfrm>
            <a:off x="8917846" y="4782156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278081-137A-471C-B5F4-D1029406B119}"/>
              </a:ext>
            </a:extLst>
          </p:cNvPr>
          <p:cNvSpPr/>
          <p:nvPr/>
        </p:nvSpPr>
        <p:spPr>
          <a:xfrm>
            <a:off x="8917846" y="5216653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12E08-DEB4-411E-B1C9-03E47E8172B8}"/>
              </a:ext>
            </a:extLst>
          </p:cNvPr>
          <p:cNvSpPr/>
          <p:nvPr/>
        </p:nvSpPr>
        <p:spPr>
          <a:xfrm>
            <a:off x="9610837" y="5211602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E113EE-91BF-4E57-9521-581E3A82288E}"/>
              </a:ext>
            </a:extLst>
          </p:cNvPr>
          <p:cNvSpPr/>
          <p:nvPr/>
        </p:nvSpPr>
        <p:spPr>
          <a:xfrm>
            <a:off x="9611350" y="4786625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5584A9-D9E2-47CE-BBE4-69ED07747A37}"/>
              </a:ext>
            </a:extLst>
          </p:cNvPr>
          <p:cNvSpPr txBox="1"/>
          <p:nvPr/>
        </p:nvSpPr>
        <p:spPr>
          <a:xfrm>
            <a:off x="1762432" y="3678775"/>
            <a:ext cx="501445" cy="3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/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𝐵𝑥𝐵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47" y="3665328"/>
                <a:ext cx="3092824" cy="369332"/>
              </a:xfrm>
              <a:prstGeom prst="rect">
                <a:avLst/>
              </a:prstGeom>
              <a:blipFill>
                <a:blip r:embed="rId15"/>
                <a:stretch>
                  <a:fillRect l="-15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DC110F-B97E-44D7-ABD9-2EDCB152CBA5}"/>
                  </a:ext>
                </a:extLst>
              </p:cNvPr>
              <p:cNvSpPr txBox="1"/>
              <p:nvPr/>
            </p:nvSpPr>
            <p:spPr>
              <a:xfrm>
                <a:off x="8126878" y="191979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DC110F-B97E-44D7-ABD9-2EDCB152C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78" y="1919790"/>
                <a:ext cx="1000915" cy="276999"/>
              </a:xfrm>
              <a:prstGeom prst="rect">
                <a:avLst/>
              </a:prstGeom>
              <a:blipFill>
                <a:blip r:embed="rId5"/>
                <a:stretch>
                  <a:fillRect l="-487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990F76-33BC-4E49-923B-B534DD587AE9}"/>
                  </a:ext>
                </a:extLst>
              </p:cNvPr>
              <p:cNvSpPr txBox="1"/>
              <p:nvPr/>
            </p:nvSpPr>
            <p:spPr>
              <a:xfrm>
                <a:off x="8161865" y="2337143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990F76-33BC-4E49-923B-B534DD58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65" y="2337143"/>
                <a:ext cx="1000915" cy="276999"/>
              </a:xfrm>
              <a:prstGeom prst="rect">
                <a:avLst/>
              </a:prstGeom>
              <a:blipFill>
                <a:blip r:embed="rId16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BE72F6-5FE6-4FC0-9074-82CFCFEE47A3}"/>
              </a:ext>
            </a:extLst>
          </p:cNvPr>
          <p:cNvCxnSpPr>
            <a:cxnSpLocks/>
          </p:cNvCxnSpPr>
          <p:nvPr/>
        </p:nvCxnSpPr>
        <p:spPr>
          <a:xfrm flipV="1">
            <a:off x="10885101" y="3791773"/>
            <a:ext cx="0" cy="140096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31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ADD4-22C9-4642-90A4-B11099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2188"/>
            <a:ext cx="11029615" cy="497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1800" dirty="0"/>
              <a:t>Sean los conjuntos: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/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92371-B2D8-4B35-9A82-E1A748ED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070620"/>
                <a:ext cx="1889172" cy="276999"/>
              </a:xfrm>
              <a:prstGeom prst="rect">
                <a:avLst/>
              </a:prstGeom>
              <a:blipFill>
                <a:blip r:embed="rId2"/>
                <a:stretch>
                  <a:fillRect l="-290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/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21" y="2554350"/>
                <a:ext cx="1166858" cy="276999"/>
              </a:xfrm>
              <a:prstGeom prst="rect">
                <a:avLst/>
              </a:prstGeom>
              <a:blipFill>
                <a:blip r:embed="rId3"/>
                <a:stretch>
                  <a:fillRect l="-41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/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3" y="3140750"/>
                <a:ext cx="1000915" cy="276999"/>
              </a:xfrm>
              <a:prstGeom prst="rect">
                <a:avLst/>
              </a:prstGeom>
              <a:blipFill>
                <a:blip r:embed="rId4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/>
              <p:nvPr/>
            </p:nvSpPr>
            <p:spPr>
              <a:xfrm>
                <a:off x="3070550" y="4246506"/>
                <a:ext cx="2558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0" y="4246506"/>
                <a:ext cx="2558393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/>
              <p:nvPr/>
            </p:nvSpPr>
            <p:spPr>
              <a:xfrm>
                <a:off x="3118448" y="4694406"/>
                <a:ext cx="24205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∗2∗2=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48" y="4694406"/>
                <a:ext cx="2420534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/>
              <p:nvPr/>
            </p:nvSpPr>
            <p:spPr>
              <a:xfrm>
                <a:off x="5391015" y="4623573"/>
                <a:ext cx="5500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15" y="4623573"/>
                <a:ext cx="550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/>
              <p:nvPr/>
            </p:nvSpPr>
            <p:spPr>
              <a:xfrm>
                <a:off x="2870621" y="5355612"/>
                <a:ext cx="4245521" cy="5350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𝐵𝑥𝐵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4,4,4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4,4,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4,5,4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4,5,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5,4,4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5,4,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5,5,4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5,5,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21" y="5355612"/>
                <a:ext cx="4245521" cy="535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44097-C616-4F67-B8FD-FBF0368AB9FB}"/>
              </a:ext>
            </a:extLst>
          </p:cNvPr>
          <p:cNvCxnSpPr/>
          <p:nvPr/>
        </p:nvCxnSpPr>
        <p:spPr>
          <a:xfrm>
            <a:off x="9024025" y="4130125"/>
            <a:ext cx="0" cy="172556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C0728-594B-45DC-98AC-F6A5E8769A04}"/>
              </a:ext>
            </a:extLst>
          </p:cNvPr>
          <p:cNvCxnSpPr/>
          <p:nvPr/>
        </p:nvCxnSpPr>
        <p:spPr>
          <a:xfrm>
            <a:off x="8780677" y="5614663"/>
            <a:ext cx="263996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/>
              <p:nvPr/>
            </p:nvSpPr>
            <p:spPr>
              <a:xfrm>
                <a:off x="11317725" y="563662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E6F370-0C0B-4068-AECD-37F5F60F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725" y="5636629"/>
                <a:ext cx="216213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/>
              <p:nvPr/>
            </p:nvSpPr>
            <p:spPr>
              <a:xfrm>
                <a:off x="8809208" y="385504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D8BE0-A102-4822-8528-C4FB202A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08" y="3855049"/>
                <a:ext cx="216213" cy="276999"/>
              </a:xfrm>
              <a:prstGeom prst="rect">
                <a:avLst/>
              </a:prstGeom>
              <a:blipFill>
                <a:blip r:embed="rId10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/>
              <p:nvPr/>
            </p:nvSpPr>
            <p:spPr>
              <a:xfrm>
                <a:off x="8738528" y="514078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B23A40-0EB3-4918-BE76-4CA2F37E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28" y="5140783"/>
                <a:ext cx="185948" cy="276999"/>
              </a:xfrm>
              <a:prstGeom prst="rect">
                <a:avLst/>
              </a:prstGeom>
              <a:blipFill>
                <a:blip r:embed="rId11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/>
              <p:nvPr/>
            </p:nvSpPr>
            <p:spPr>
              <a:xfrm>
                <a:off x="8752703" y="472343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D78F4A-1434-49A8-9F73-34FF9480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703" y="4723430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/>
              <p:nvPr/>
            </p:nvSpPr>
            <p:spPr>
              <a:xfrm>
                <a:off x="9384831" y="5623154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3F0746-6E03-4557-B096-18FD1E75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31" y="5623154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/>
              <p:nvPr/>
            </p:nvSpPr>
            <p:spPr>
              <a:xfrm>
                <a:off x="10119328" y="565868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370F27-594D-46B4-82DF-BCB9A6A3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328" y="5658689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30000" r="-3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C8041-6109-4061-940D-D3661C40FAF7}"/>
              </a:ext>
            </a:extLst>
          </p:cNvPr>
          <p:cNvCxnSpPr>
            <a:cxnSpLocks/>
          </p:cNvCxnSpPr>
          <p:nvPr/>
        </p:nvCxnSpPr>
        <p:spPr>
          <a:xfrm flipV="1">
            <a:off x="10179507" y="3791774"/>
            <a:ext cx="0" cy="140096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5584A9-D9E2-47CE-BBE4-69ED07747A37}"/>
              </a:ext>
            </a:extLst>
          </p:cNvPr>
          <p:cNvSpPr txBox="1"/>
          <p:nvPr/>
        </p:nvSpPr>
        <p:spPr>
          <a:xfrm>
            <a:off x="1762432" y="3678775"/>
            <a:ext cx="501445" cy="3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/>
              <p:nvPr/>
            </p:nvSpPr>
            <p:spPr>
              <a:xfrm>
                <a:off x="2756647" y="3665328"/>
                <a:ext cx="534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𝐵𝑥𝐵𝑥𝐵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46BEEC-D9C8-48D4-9572-AFD2745E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47" y="3665328"/>
                <a:ext cx="5340218" cy="369332"/>
              </a:xfrm>
              <a:prstGeom prst="rect">
                <a:avLst/>
              </a:prstGeom>
              <a:blipFill>
                <a:blip r:embed="rId15"/>
                <a:stretch>
                  <a:fillRect l="-913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DB808-7A40-4AF7-ADE2-FB9BBF8B0DEE}"/>
              </a:ext>
            </a:extLst>
          </p:cNvPr>
          <p:cNvCxnSpPr>
            <a:cxnSpLocks/>
          </p:cNvCxnSpPr>
          <p:nvPr/>
        </p:nvCxnSpPr>
        <p:spPr>
          <a:xfrm flipV="1">
            <a:off x="8834716" y="3782251"/>
            <a:ext cx="2572163" cy="198559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8722B-A905-436D-AA39-F0BF2E2A4348}"/>
                  </a:ext>
                </a:extLst>
              </p:cNvPr>
              <p:cNvSpPr txBox="1"/>
              <p:nvPr/>
            </p:nvSpPr>
            <p:spPr>
              <a:xfrm>
                <a:off x="9384493" y="494283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8722B-A905-436D-AA39-F0BF2E2A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93" y="4942839"/>
                <a:ext cx="185948" cy="276999"/>
              </a:xfrm>
              <a:prstGeom prst="rect">
                <a:avLst/>
              </a:prstGeom>
              <a:blipFill>
                <a:blip r:embed="rId16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BD882-F3B7-4023-95E6-7B026CD0FDB4}"/>
                  </a:ext>
                </a:extLst>
              </p:cNvPr>
              <p:cNvSpPr txBox="1"/>
              <p:nvPr/>
            </p:nvSpPr>
            <p:spPr>
              <a:xfrm>
                <a:off x="9941871" y="447453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BD882-F3B7-4023-95E6-7B026CD0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871" y="4474539"/>
                <a:ext cx="185948" cy="276999"/>
              </a:xfrm>
              <a:prstGeom prst="rect">
                <a:avLst/>
              </a:prstGeom>
              <a:blipFill>
                <a:blip r:embed="rId17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E1041C-7B87-4081-A6BD-C5E0294D31CA}"/>
              </a:ext>
            </a:extLst>
          </p:cNvPr>
          <p:cNvCxnSpPr>
            <a:cxnSpLocks/>
          </p:cNvCxnSpPr>
          <p:nvPr/>
        </p:nvCxnSpPr>
        <p:spPr>
          <a:xfrm flipV="1">
            <a:off x="11506758" y="3346990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F7B3A8-973F-4CCD-A54A-CB46E0C1B6F5}"/>
              </a:ext>
            </a:extLst>
          </p:cNvPr>
          <p:cNvCxnSpPr>
            <a:cxnSpLocks/>
          </p:cNvCxnSpPr>
          <p:nvPr/>
        </p:nvCxnSpPr>
        <p:spPr>
          <a:xfrm flipV="1">
            <a:off x="10801164" y="3346991"/>
            <a:ext cx="0" cy="140096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9481FB-E029-48A0-9672-9F8399875BCF}"/>
              </a:ext>
            </a:extLst>
          </p:cNvPr>
          <p:cNvCxnSpPr>
            <a:cxnSpLocks/>
          </p:cNvCxnSpPr>
          <p:nvPr/>
        </p:nvCxnSpPr>
        <p:spPr>
          <a:xfrm>
            <a:off x="9638393" y="5140783"/>
            <a:ext cx="173736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5DBFDE-B371-4140-AF52-FA2288D0BFCA}"/>
              </a:ext>
            </a:extLst>
          </p:cNvPr>
          <p:cNvCxnSpPr>
            <a:cxnSpLocks/>
          </p:cNvCxnSpPr>
          <p:nvPr/>
        </p:nvCxnSpPr>
        <p:spPr>
          <a:xfrm>
            <a:off x="10215971" y="4694406"/>
            <a:ext cx="173736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9F8751-A0E0-49F9-BA1C-B823E5EAB375}"/>
                  </a:ext>
                </a:extLst>
              </p:cNvPr>
              <p:cNvSpPr txBox="1"/>
              <p:nvPr/>
            </p:nvSpPr>
            <p:spPr>
              <a:xfrm>
                <a:off x="11203931" y="3515767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9F8751-A0E0-49F9-BA1C-B823E5EA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931" y="3515767"/>
                <a:ext cx="216213" cy="276999"/>
              </a:xfrm>
              <a:prstGeom prst="rect">
                <a:avLst/>
              </a:prstGeom>
              <a:blipFill>
                <a:blip r:embed="rId18"/>
                <a:stretch>
                  <a:fillRect l="-25714" r="-2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066829-EEE6-458D-9216-78229DDF3CAA}"/>
              </a:ext>
            </a:extLst>
          </p:cNvPr>
          <p:cNvCxnSpPr>
            <a:cxnSpLocks/>
          </p:cNvCxnSpPr>
          <p:nvPr/>
        </p:nvCxnSpPr>
        <p:spPr>
          <a:xfrm flipV="1">
            <a:off x="10236032" y="4202786"/>
            <a:ext cx="1870664" cy="1444071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40824B-516E-4051-945D-05312A58A413}"/>
              </a:ext>
            </a:extLst>
          </p:cNvPr>
          <p:cNvCxnSpPr>
            <a:cxnSpLocks/>
            <a:stCxn id="45" idx="4"/>
          </p:cNvCxnSpPr>
          <p:nvPr/>
        </p:nvCxnSpPr>
        <p:spPr>
          <a:xfrm flipV="1">
            <a:off x="10176178" y="3892522"/>
            <a:ext cx="646207" cy="5048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AA96765-3B92-43ED-B4FF-AD3A8CFF2D4B}"/>
              </a:ext>
            </a:extLst>
          </p:cNvPr>
          <p:cNvCxnSpPr>
            <a:cxnSpLocks/>
          </p:cNvCxnSpPr>
          <p:nvPr/>
        </p:nvCxnSpPr>
        <p:spPr>
          <a:xfrm flipV="1">
            <a:off x="10874500" y="3880274"/>
            <a:ext cx="646207" cy="5048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116706-2482-4655-BF69-EF7C918AE95C}"/>
              </a:ext>
            </a:extLst>
          </p:cNvPr>
          <p:cNvCxnSpPr>
            <a:cxnSpLocks/>
          </p:cNvCxnSpPr>
          <p:nvPr/>
        </p:nvCxnSpPr>
        <p:spPr>
          <a:xfrm flipV="1">
            <a:off x="10163016" y="4317226"/>
            <a:ext cx="646207" cy="5048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164EDF-9177-454F-B152-A41758F700EE}"/>
              </a:ext>
            </a:extLst>
          </p:cNvPr>
          <p:cNvCxnSpPr>
            <a:cxnSpLocks/>
          </p:cNvCxnSpPr>
          <p:nvPr/>
        </p:nvCxnSpPr>
        <p:spPr>
          <a:xfrm flipV="1">
            <a:off x="10911632" y="4294406"/>
            <a:ext cx="646207" cy="5048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BE61A-7B68-454B-B683-386D622A7DA9}"/>
              </a:ext>
            </a:extLst>
          </p:cNvPr>
          <p:cNvCxnSpPr>
            <a:cxnSpLocks/>
          </p:cNvCxnSpPr>
          <p:nvPr/>
        </p:nvCxnSpPr>
        <p:spPr>
          <a:xfrm flipH="1" flipV="1">
            <a:off x="10182924" y="4308819"/>
            <a:ext cx="6254" cy="4441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F540A7-4D0B-4EEA-8B6B-5A50D8FD816D}"/>
              </a:ext>
            </a:extLst>
          </p:cNvPr>
          <p:cNvCxnSpPr>
            <a:cxnSpLocks/>
          </p:cNvCxnSpPr>
          <p:nvPr/>
        </p:nvCxnSpPr>
        <p:spPr>
          <a:xfrm flipH="1" flipV="1">
            <a:off x="10863164" y="4321592"/>
            <a:ext cx="6254" cy="4441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4CA1E3-F9CB-4409-BAEE-0EDFCD564FD7}"/>
              </a:ext>
            </a:extLst>
          </p:cNvPr>
          <p:cNvCxnSpPr>
            <a:cxnSpLocks/>
          </p:cNvCxnSpPr>
          <p:nvPr/>
        </p:nvCxnSpPr>
        <p:spPr>
          <a:xfrm flipH="1" flipV="1">
            <a:off x="10798354" y="3875461"/>
            <a:ext cx="6254" cy="4441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398CB8-9645-496A-8A8F-3CEE61FBF21F}"/>
              </a:ext>
            </a:extLst>
          </p:cNvPr>
          <p:cNvCxnSpPr>
            <a:cxnSpLocks/>
          </p:cNvCxnSpPr>
          <p:nvPr/>
        </p:nvCxnSpPr>
        <p:spPr>
          <a:xfrm flipH="1" flipV="1">
            <a:off x="11504719" y="3831887"/>
            <a:ext cx="6254" cy="4441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52E5EC-BC8B-471E-BE7A-DF170D6C1800}"/>
              </a:ext>
            </a:extLst>
          </p:cNvPr>
          <p:cNvCxnSpPr>
            <a:cxnSpLocks/>
            <a:stCxn id="46" idx="5"/>
          </p:cNvCxnSpPr>
          <p:nvPr/>
        </p:nvCxnSpPr>
        <p:spPr>
          <a:xfrm flipH="1" flipV="1">
            <a:off x="10216372" y="4363624"/>
            <a:ext cx="624086" cy="80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6176E1-3BA6-4C19-9F29-2F57872C3CD6}"/>
              </a:ext>
            </a:extLst>
          </p:cNvPr>
          <p:cNvCxnSpPr>
            <a:cxnSpLocks/>
          </p:cNvCxnSpPr>
          <p:nvPr/>
        </p:nvCxnSpPr>
        <p:spPr>
          <a:xfrm flipH="1" flipV="1">
            <a:off x="10165241" y="4757521"/>
            <a:ext cx="624086" cy="80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29B182-53F1-4672-B3AE-52A9FA8D8553}"/>
              </a:ext>
            </a:extLst>
          </p:cNvPr>
          <p:cNvCxnSpPr>
            <a:cxnSpLocks/>
          </p:cNvCxnSpPr>
          <p:nvPr/>
        </p:nvCxnSpPr>
        <p:spPr>
          <a:xfrm flipH="1" flipV="1">
            <a:off x="10813725" y="3912424"/>
            <a:ext cx="624086" cy="80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22F277-A22C-416C-9EB6-B2CF25B57B45}"/>
              </a:ext>
            </a:extLst>
          </p:cNvPr>
          <p:cNvCxnSpPr>
            <a:cxnSpLocks/>
          </p:cNvCxnSpPr>
          <p:nvPr/>
        </p:nvCxnSpPr>
        <p:spPr>
          <a:xfrm flipH="1" flipV="1">
            <a:off x="10850640" y="4344749"/>
            <a:ext cx="624086" cy="80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8278081-137A-471C-B5F4-D1029406B119}"/>
              </a:ext>
            </a:extLst>
          </p:cNvPr>
          <p:cNvSpPr/>
          <p:nvPr/>
        </p:nvSpPr>
        <p:spPr>
          <a:xfrm>
            <a:off x="10139443" y="4743997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12E08-DEB4-411E-B1C9-03E47E8172B8}"/>
              </a:ext>
            </a:extLst>
          </p:cNvPr>
          <p:cNvSpPr/>
          <p:nvPr/>
        </p:nvSpPr>
        <p:spPr>
          <a:xfrm>
            <a:off x="10838614" y="4751538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877B3B-5A63-4066-BF4B-84D08F068BDE}"/>
              </a:ext>
            </a:extLst>
          </p:cNvPr>
          <p:cNvSpPr/>
          <p:nvPr/>
        </p:nvSpPr>
        <p:spPr>
          <a:xfrm>
            <a:off x="10129691" y="4312412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192309-7A17-4AC0-889A-4C49E60A732B}"/>
              </a:ext>
            </a:extLst>
          </p:cNvPr>
          <p:cNvSpPr/>
          <p:nvPr/>
        </p:nvSpPr>
        <p:spPr>
          <a:xfrm>
            <a:off x="10751348" y="3867629"/>
            <a:ext cx="92974" cy="84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676E3B-203D-4F90-BB67-667983496507}"/>
              </a:ext>
            </a:extLst>
          </p:cNvPr>
          <p:cNvSpPr/>
          <p:nvPr/>
        </p:nvSpPr>
        <p:spPr>
          <a:xfrm>
            <a:off x="10761100" y="4299214"/>
            <a:ext cx="92974" cy="84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E113EE-91BF-4E57-9521-581E3A82288E}"/>
              </a:ext>
            </a:extLst>
          </p:cNvPr>
          <p:cNvSpPr/>
          <p:nvPr/>
        </p:nvSpPr>
        <p:spPr>
          <a:xfrm>
            <a:off x="10818658" y="4313969"/>
            <a:ext cx="92974" cy="84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BE5F3-7120-45A9-8AFF-F821CB87038B}"/>
              </a:ext>
            </a:extLst>
          </p:cNvPr>
          <p:cNvSpPr/>
          <p:nvPr/>
        </p:nvSpPr>
        <p:spPr>
          <a:xfrm>
            <a:off x="11460271" y="4306755"/>
            <a:ext cx="92974" cy="84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796C0E7-756D-4A0F-BA4E-FEE95F890D9B}"/>
              </a:ext>
            </a:extLst>
          </p:cNvPr>
          <p:cNvSpPr/>
          <p:nvPr/>
        </p:nvSpPr>
        <p:spPr>
          <a:xfrm>
            <a:off x="11440315" y="3869186"/>
            <a:ext cx="92974" cy="84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D4FCE1-1CA0-4CB4-B9E5-5412507DCF9D}"/>
              </a:ext>
            </a:extLst>
          </p:cNvPr>
          <p:cNvCxnSpPr>
            <a:cxnSpLocks/>
          </p:cNvCxnSpPr>
          <p:nvPr/>
        </p:nvCxnSpPr>
        <p:spPr>
          <a:xfrm flipV="1">
            <a:off x="9533539" y="4199253"/>
            <a:ext cx="1870664" cy="1444071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E6A5E4-6592-4161-BEC3-48A4FB1C9F7A}"/>
                  </a:ext>
                </a:extLst>
              </p:cNvPr>
              <p:cNvSpPr txBox="1"/>
              <p:nvPr/>
            </p:nvSpPr>
            <p:spPr>
              <a:xfrm>
                <a:off x="7796523" y="1821571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E6A5E4-6592-4161-BEC3-48A4FB1C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23" y="1821571"/>
                <a:ext cx="1000915" cy="276999"/>
              </a:xfrm>
              <a:prstGeom prst="rect">
                <a:avLst/>
              </a:prstGeom>
              <a:blipFill>
                <a:blip r:embed="rId19"/>
                <a:stretch>
                  <a:fillRect l="-54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9A2CD3-7D1A-4E39-9161-BE8FBB76D392}"/>
                  </a:ext>
                </a:extLst>
              </p:cNvPr>
              <p:cNvSpPr txBox="1"/>
              <p:nvPr/>
            </p:nvSpPr>
            <p:spPr>
              <a:xfrm>
                <a:off x="7796522" y="2246995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9A2CD3-7D1A-4E39-9161-BE8FBB76D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22" y="2246995"/>
                <a:ext cx="1000915" cy="276999"/>
              </a:xfrm>
              <a:prstGeom prst="rect">
                <a:avLst/>
              </a:prstGeom>
              <a:blipFill>
                <a:blip r:embed="rId20"/>
                <a:stretch>
                  <a:fillRect l="-548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B0B670-A5C7-4393-8DBC-3B04019B6D2C}"/>
                  </a:ext>
                </a:extLst>
              </p:cNvPr>
              <p:cNvSpPr txBox="1"/>
              <p:nvPr/>
            </p:nvSpPr>
            <p:spPr>
              <a:xfrm>
                <a:off x="7819167" y="2719826"/>
                <a:ext cx="1000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B0B670-A5C7-4393-8DBC-3B04019B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67" y="2719826"/>
                <a:ext cx="1000915" cy="276999"/>
              </a:xfrm>
              <a:prstGeom prst="rect">
                <a:avLst/>
              </a:prstGeom>
              <a:blipFill>
                <a:blip r:embed="rId21"/>
                <a:stretch>
                  <a:fillRect l="-5488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9590D9-26D9-497A-9F47-41CDA125323E}"/>
              </a:ext>
            </a:extLst>
          </p:cNvPr>
          <p:cNvSpPr txBox="1"/>
          <p:nvPr/>
        </p:nvSpPr>
        <p:spPr>
          <a:xfrm>
            <a:off x="5820672" y="3048417"/>
            <a:ext cx="19376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Terna ordenada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51FFD8-31C8-49D5-B51B-36552E8E89C0}"/>
              </a:ext>
            </a:extLst>
          </p:cNvPr>
          <p:cNvCxnSpPr/>
          <p:nvPr/>
        </p:nvCxnSpPr>
        <p:spPr>
          <a:xfrm flipH="1">
            <a:off x="6051626" y="3429000"/>
            <a:ext cx="190148" cy="3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6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D73-A89B-4E85-8006-BD2BE1C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195088" cy="549131"/>
          </a:xfrm>
        </p:spPr>
        <p:txBody>
          <a:bodyPr>
            <a:normAutofit/>
          </a:bodyPr>
          <a:lstStyle/>
          <a:p>
            <a:r>
              <a:rPr lang="es-GT" sz="2400" dirty="0"/>
              <a:t>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ADD4-22C9-4642-90A4-B11099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2188"/>
            <a:ext cx="4195088" cy="497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1800" dirty="0"/>
              <a:t>Sean los conjuntos: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/>
              <p:nvPr/>
            </p:nvSpPr>
            <p:spPr>
              <a:xfrm>
                <a:off x="1782249" y="2090691"/>
                <a:ext cx="1166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DE3C-8F73-4451-87EA-4EC8FC75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49" y="2090691"/>
                <a:ext cx="1166858" cy="276999"/>
              </a:xfrm>
              <a:prstGeom prst="rect">
                <a:avLst/>
              </a:prstGeom>
              <a:blipFill>
                <a:blip r:embed="rId2"/>
                <a:stretch>
                  <a:fillRect l="-3646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/>
              <p:nvPr/>
            </p:nvSpPr>
            <p:spPr>
              <a:xfrm>
                <a:off x="1782249" y="2492157"/>
                <a:ext cx="104689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C0F89-2B82-42DD-89EC-54E76B98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49" y="2492157"/>
                <a:ext cx="1046890" cy="276999"/>
              </a:xfrm>
              <a:prstGeom prst="rect">
                <a:avLst/>
              </a:prstGeom>
              <a:blipFill>
                <a:blip r:embed="rId3"/>
                <a:stretch>
                  <a:fillRect l="-4651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/>
              <p:nvPr/>
            </p:nvSpPr>
            <p:spPr>
              <a:xfrm>
                <a:off x="5862990" y="1683778"/>
                <a:ext cx="333257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𝐴𝑥𝐵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𝑥𝐶𝑥𝐷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05C3D-C9C6-4732-A4FB-8FA77B90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90" y="1683778"/>
                <a:ext cx="3332579" cy="276999"/>
              </a:xfrm>
              <a:prstGeom prst="rect">
                <a:avLst/>
              </a:prstGeom>
              <a:blipFill>
                <a:blip r:embed="rId4"/>
                <a:stretch>
                  <a:fillRect l="-366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/>
              <p:nvPr/>
            </p:nvSpPr>
            <p:spPr>
              <a:xfrm>
                <a:off x="5862990" y="2151671"/>
                <a:ext cx="287309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𝑥𝐶𝑥𝐷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=3∗2∗2∗3=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6A7EC-BDBB-4E03-98DE-5F1EB4DE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90" y="2151671"/>
                <a:ext cx="2873094" cy="276999"/>
              </a:xfrm>
              <a:prstGeom prst="rect">
                <a:avLst/>
              </a:prstGeom>
              <a:blipFill>
                <a:blip r:embed="rId5"/>
                <a:stretch>
                  <a:fillRect r="-212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/>
              <p:nvPr/>
            </p:nvSpPr>
            <p:spPr>
              <a:xfrm>
                <a:off x="8736084" y="2090691"/>
                <a:ext cx="55003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F1A40-FA5D-4CD7-863A-EF11F799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084" y="2090691"/>
                <a:ext cx="5500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/>
              <p:nvPr/>
            </p:nvSpPr>
            <p:spPr>
              <a:xfrm>
                <a:off x="5463702" y="2774908"/>
                <a:ext cx="4885183" cy="34542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𝐴𝑥𝐵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𝑥𝐶𝑥𝐷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,6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AF78F2-B4DC-4537-9514-00B3100D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2774908"/>
                <a:ext cx="4885183" cy="3454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046BEEC-D9C8-48D4-9572-AFD2745EFBD2}"/>
              </a:ext>
            </a:extLst>
          </p:cNvPr>
          <p:cNvSpPr txBox="1"/>
          <p:nvPr/>
        </p:nvSpPr>
        <p:spPr>
          <a:xfrm>
            <a:off x="5306183" y="1102559"/>
            <a:ext cx="140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Determinar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07221-78E1-4755-B468-5DC00AA8E511}"/>
                  </a:ext>
                </a:extLst>
              </p:cNvPr>
              <p:cNvSpPr txBox="1"/>
              <p:nvPr/>
            </p:nvSpPr>
            <p:spPr>
              <a:xfrm>
                <a:off x="1787102" y="2903898"/>
                <a:ext cx="10636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07221-78E1-4755-B468-5DC00AA8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2" y="2903898"/>
                <a:ext cx="1063689" cy="276999"/>
              </a:xfrm>
              <a:prstGeom prst="rect">
                <a:avLst/>
              </a:prstGeom>
              <a:blipFill>
                <a:blip r:embed="rId8"/>
                <a:stretch>
                  <a:fillRect l="-4000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B87B1-FAC7-48AA-8E9E-E95070AF179A}"/>
                  </a:ext>
                </a:extLst>
              </p:cNvPr>
              <p:cNvSpPr txBox="1"/>
              <p:nvPr/>
            </p:nvSpPr>
            <p:spPr>
              <a:xfrm>
                <a:off x="1787102" y="3331868"/>
                <a:ext cx="11857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4,5,6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B87B1-FAC7-48AA-8E9E-E95070AF1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2" y="3331868"/>
                <a:ext cx="1185774" cy="276999"/>
              </a:xfrm>
              <a:prstGeom prst="rect">
                <a:avLst/>
              </a:prstGeom>
              <a:blipFill>
                <a:blip r:embed="rId9"/>
                <a:stretch>
                  <a:fillRect l="-3590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4C791-CB83-40B0-99BA-BDA3001FE866}"/>
                  </a:ext>
                </a:extLst>
              </p:cNvPr>
              <p:cNvSpPr txBox="1"/>
              <p:nvPr/>
            </p:nvSpPr>
            <p:spPr>
              <a:xfrm>
                <a:off x="6666692" y="1150872"/>
                <a:ext cx="51845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𝐴𝑥𝐵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𝑥𝐶𝑥𝐷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4C791-CB83-40B0-99BA-BDA3001F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92" y="1150872"/>
                <a:ext cx="5184561" cy="276999"/>
              </a:xfrm>
              <a:prstGeom prst="rect">
                <a:avLst/>
              </a:prstGeom>
              <a:blipFill>
                <a:blip r:embed="rId10"/>
                <a:stretch>
                  <a:fillRect t="-168085" b="-2553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AE4EC4C-0358-40DC-9ACB-E9F8C25A52E3}"/>
              </a:ext>
            </a:extLst>
          </p:cNvPr>
          <p:cNvSpPr txBox="1"/>
          <p:nvPr/>
        </p:nvSpPr>
        <p:spPr>
          <a:xfrm>
            <a:off x="8411275" y="53327"/>
            <a:ext cx="28000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Tupla de 4 elementos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D270E3-AC1A-43BA-AFFC-CA105B059BA3}"/>
              </a:ext>
            </a:extLst>
          </p:cNvPr>
          <p:cNvCxnSpPr>
            <a:cxnSpLocks/>
          </p:cNvCxnSpPr>
          <p:nvPr/>
        </p:nvCxnSpPr>
        <p:spPr>
          <a:xfrm flipH="1">
            <a:off x="8548268" y="422659"/>
            <a:ext cx="542723" cy="6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2" grpId="0"/>
      <p:bldP spid="14" grpId="0"/>
      <p:bldP spid="16" grpId="0" animBg="1"/>
      <p:bldP spid="18" grpId="0" animBg="1"/>
      <p:bldP spid="55" grpId="0"/>
      <p:bldP spid="6" grpId="0"/>
      <p:bldP spid="7" grpId="0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69F-DDDC-4277-AD38-713CCC76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sz="3600"/>
              <a:t>Ejemplo 3:</a:t>
            </a:r>
          </a:p>
        </p:txBody>
      </p:sp>
      <p:pic>
        <p:nvPicPr>
          <p:cNvPr id="6" name="Picture Placeholder 5" descr="A picture containing table, cup, indoor, tray&#10;&#10;Description automatically generated">
            <a:extLst>
              <a:ext uri="{FF2B5EF4-FFF2-40B4-BE49-F238E27FC236}">
                <a16:creationId xmlns:a16="http://schemas.microsoft.com/office/drawing/2014/main" id="{BA21BF66-BB0F-4D43-B5D2-92B1F81B7D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" b="2055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6837-E68B-4FB7-ACF6-94B887EE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2967527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just"/>
            <a:r>
              <a:rPr lang="es-GT" sz="2000"/>
              <a:t>En un juego de azar primero se lanza un dado  y luego una moneda.  Se debe determinar:</a:t>
            </a:r>
          </a:p>
          <a:p>
            <a:pPr marL="457200" indent="-457200" algn="just">
              <a:buAutoNum type="alphaUcPeriod"/>
            </a:pPr>
            <a:r>
              <a:rPr lang="es-GT" sz="2000"/>
              <a:t>El espacio muestral de los posibles resultados de este juego de azar.</a:t>
            </a:r>
          </a:p>
          <a:p>
            <a:pPr marL="457200" indent="-457200" algn="just">
              <a:buAutoNum type="alphaUcPeriod"/>
            </a:pPr>
            <a:r>
              <a:rPr lang="es-GT" sz="2000"/>
              <a:t>La probabilidad de que caiga un 3 y luego cara.</a:t>
            </a:r>
          </a:p>
          <a:p>
            <a:pPr marL="457200" indent="-457200" algn="just">
              <a:buAutoNum type="alphaUcPeriod"/>
            </a:pPr>
            <a:r>
              <a:rPr lang="es-GT" sz="2000"/>
              <a:t>La probabilidad de obtener un 4.</a:t>
            </a:r>
          </a:p>
        </p:txBody>
      </p:sp>
    </p:spTree>
    <p:extLst>
      <p:ext uri="{BB962C8B-B14F-4D97-AF65-F5344CB8AC3E}">
        <p14:creationId xmlns:p14="http://schemas.microsoft.com/office/powerpoint/2010/main" val="38443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{CAA9E893-C5D6-4420-9F8D-1E25691C1AEE}tf11964407_win32</Template>
  <TotalTime>374</TotalTime>
  <Words>564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Franklin Gothic Book</vt:lpstr>
      <vt:lpstr>Franklin Gothic Demi</vt:lpstr>
      <vt:lpstr>Gill Sans MT</vt:lpstr>
      <vt:lpstr>Wingdings 2</vt:lpstr>
      <vt:lpstr>DividendVTI</vt:lpstr>
      <vt:lpstr>Producto cartesiano</vt:lpstr>
      <vt:lpstr>Producto cartesiano</vt:lpstr>
      <vt:lpstr>Producto cartesiano  continuación…</vt:lpstr>
      <vt:lpstr>Ejemplo 1</vt:lpstr>
      <vt:lpstr>Ejemplo 1 continuación…</vt:lpstr>
      <vt:lpstr>Ejemplo 1 continuación…</vt:lpstr>
      <vt:lpstr>Ejemplo 1 continuación…</vt:lpstr>
      <vt:lpstr>Ejemplo 2</vt:lpstr>
      <vt:lpstr>Ejemplo 3:</vt:lpstr>
      <vt:lpstr>Solución:</vt:lpstr>
      <vt:lpstr>3.] Diagrama de árbol</vt:lpstr>
      <vt:lpstr>4.] Producto cartesiano de a Y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cartesiano</dc:title>
  <dc:creator>Mario Gustavo Lopez Hernandez</dc:creator>
  <cp:lastModifiedBy>Mario Gustavo Lopez Hernandez</cp:lastModifiedBy>
  <cp:revision>44</cp:revision>
  <dcterms:created xsi:type="dcterms:W3CDTF">2020-10-16T19:39:31Z</dcterms:created>
  <dcterms:modified xsi:type="dcterms:W3CDTF">2022-03-23T21:26:03Z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