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62" r:id="rId7"/>
    <p:sldId id="263" r:id="rId8"/>
    <p:sldId id="265" r:id="rId9"/>
    <p:sldId id="268" r:id="rId10"/>
    <p:sldId id="266" r:id="rId11"/>
    <p:sldId id="269" r:id="rId12"/>
    <p:sldId id="270" r:id="rId13"/>
    <p:sldId id="271" r:id="rId14"/>
    <p:sldId id="272" r:id="rId15"/>
    <p:sldId id="27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>
        <p:scale>
          <a:sx n="130" d="100"/>
          <a:sy n="130" d="100"/>
        </p:scale>
        <p:origin x="-3120" y="-2610"/>
      </p:cViewPr>
      <p:guideLst/>
    </p:cSldViewPr>
  </p:slideViewPr>
  <p:outlineViewPr>
    <p:cViewPr>
      <p:scale>
        <a:sx n="33" d="100"/>
        <a:sy n="33" d="100"/>
      </p:scale>
      <p:origin x="0" y="-3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image" Target="../media/image3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2.png"/><Relationship Id="rId1" Type="http://schemas.openxmlformats.org/officeDocument/2006/relationships/image" Target="../media/image82.png"/><Relationship Id="rId5" Type="http://schemas.openxmlformats.org/officeDocument/2006/relationships/image" Target="../media/image121.png"/><Relationship Id="rId4" Type="http://schemas.openxmlformats.org/officeDocument/2006/relationships/image" Target="../media/image11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image" Target="../media/image3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image" Target="../media/image32.png"/><Relationship Id="rId4" Type="http://schemas.openxmlformats.org/officeDocument/2006/relationships/image" Target="../media/image1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750AC01-D39D-4F3A-9DC8-2A211EE986A2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Para los conjuntos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,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𝐵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𝔄</m:t>
                  </m:r>
                </m:oMath>
              </a14:m>
              <a:endParaRPr lang="es-GT" sz="2000" noProof="0" dirty="0"/>
            </a:p>
          </dgm:t>
        </dgm:pt>
      </mc:Choice>
      <mc:Fallback xmlns="">
        <dgm:pt modelId="{6750AC01-D39D-4F3A-9DC8-2A211EE986A2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Para los conjuntos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𝐴,𝐵 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𝜖 𝔄</a:t>
              </a:r>
              <a:endParaRPr lang="es-GT" sz="2000" noProof="0" dirty="0"/>
            </a:p>
          </dgm:t>
        </dgm:pt>
      </mc:Fallback>
    </mc:AlternateConten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BEF68B8-1228-47BB-83B5-7B9CD1E3F84E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Cualquier subconjunto de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𝐴𝑥𝐵</m:t>
                  </m:r>
                </m:oMath>
              </a14:m>
              <a:r>
                <a:rPr lang="es-GT" sz="2000" noProof="0" dirty="0"/>
                <a:t> es una RELACIÓN de A en B.</a:t>
              </a:r>
            </a:p>
          </dgm:t>
        </dgm:pt>
      </mc:Choice>
      <mc:Fallback xmlns="">
        <dgm:pt modelId="{0BEF68B8-1228-47BB-83B5-7B9CD1E3F84E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Cualquier subconjunto de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𝐴𝑥𝐵</a:t>
              </a:r>
              <a:r>
                <a:rPr lang="es-GT" sz="2000" noProof="0" dirty="0"/>
                <a:t> es una RELACIÓN de A en B.</a:t>
              </a:r>
            </a:p>
          </dgm:t>
        </dgm:pt>
      </mc:Fallback>
    </mc:AlternateConten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605D28D-2CE6-4513-8566-952984E21E14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Cualquier subconjunto de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𝐴𝑥𝐴</m:t>
                  </m:r>
                </m:oMath>
              </a14:m>
              <a:r>
                <a:rPr lang="es-GT" sz="2000" noProof="0" dirty="0"/>
                <a:t> es una RELACIÓN BINARIA en A (o RELACIÓN sobre A). </a:t>
              </a:r>
            </a:p>
          </dgm:t>
        </dgm:pt>
      </mc:Choice>
      <mc:Fallback xmlns="">
        <dgm:pt modelId="{5605D28D-2CE6-4513-8566-952984E21E14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Cualquier subconjunto de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𝐴𝑥𝐴</a:t>
              </a:r>
              <a:r>
                <a:rPr lang="es-GT" sz="2000" noProof="0" dirty="0"/>
                <a:t> es una RELACIÓN BINARIA en A (o RELACIÓN sobre A). </a:t>
              </a:r>
            </a:p>
          </dgm:t>
        </dgm:pt>
      </mc:Fallback>
    </mc:AlternateConten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GT">
              <a:noFill/>
            </a:rPr>
            <a:t> 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s-GT" sz="2000" noProof="0" dirty="0"/>
            <a:t>Es reflexiva.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s-GT" sz="2000" noProof="0" dirty="0"/>
            <a:t>Es transitiva.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A28E2278-102A-4E1F-8FCE-5D34D83CBC61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s-GT" sz="2000" noProof="0" dirty="0"/>
            <a:t>Es antisimétrica.</a:t>
          </a:r>
        </a:p>
      </dgm:t>
    </dgm:pt>
    <dgm:pt modelId="{DB502129-1802-41F8-8493-2C66612A8000}" type="parTrans" cxnId="{9FFE26CB-07F6-418B-94F9-EFB3CD828A12}">
      <dgm:prSet/>
      <dgm:spPr/>
      <dgm:t>
        <a:bodyPr/>
        <a:lstStyle/>
        <a:p>
          <a:endParaRPr lang="es-GT"/>
        </a:p>
      </dgm:t>
    </dgm:pt>
    <dgm:pt modelId="{F95E2012-E6D0-47AA-9659-B51EA140A642}" type="sibTrans" cxnId="{9FFE26CB-07F6-418B-94F9-EFB3CD828A12}">
      <dgm:prSet/>
      <dgm:spPr/>
      <dgm:t>
        <a:bodyPr/>
        <a:lstStyle/>
        <a:p>
          <a:endParaRPr lang="es-G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2134636B-C004-4A7C-B1CD-71BC36B1432E}" type="pres">
      <dgm:prSet presAssocID="{A28E2278-102A-4E1F-8FCE-5D34D83CBC61}" presName="text_4" presStyleLbl="node1" presStyleIdx="3" presStyleCnt="4">
        <dgm:presLayoutVars>
          <dgm:bulletEnabled val="1"/>
        </dgm:presLayoutVars>
      </dgm:prSet>
      <dgm:spPr/>
    </dgm:pt>
    <dgm:pt modelId="{76D64741-E6A6-46F4-9542-985D8F6918D2}" type="pres">
      <dgm:prSet presAssocID="{A28E2278-102A-4E1F-8FCE-5D34D83CBC61}" presName="accent_4" presStyleCnt="0"/>
      <dgm:spPr/>
    </dgm:pt>
    <dgm:pt modelId="{1EF6F4CE-2965-42C7-96F2-C34AD53D8831}" type="pres">
      <dgm:prSet presAssocID="{A28E2278-102A-4E1F-8FCE-5D34D83CBC61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677323A0-08FB-41CA-ABEA-B47CFCAF0596}" type="presOf" srcId="{A28E2278-102A-4E1F-8FCE-5D34D83CBC61}" destId="{2134636B-C004-4A7C-B1CD-71BC36B1432E}" srcOrd="0" destOrd="0" presId="urn:microsoft.com/office/officeart/2008/layout/VerticalCurvedList"/>
    <dgm:cxn modelId="{9FFE26CB-07F6-418B-94F9-EFB3CD828A12}" srcId="{7E5AA53B-3EEE-4DE4-BB81-9044890C2946}" destId="{A28E2278-102A-4E1F-8FCE-5D34D83CBC61}" srcOrd="3" destOrd="0" parTransId="{DB502129-1802-41F8-8493-2C66612A8000}" sibTransId="{F95E2012-E6D0-47AA-9659-B51EA140A642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016A344A-4B22-4CE2-B206-C4F24CD21B80}" type="presParOf" srcId="{90561C55-3C6E-4D53-85E1-2C50BCDDA392}" destId="{2134636B-C004-4A7C-B1CD-71BC36B1432E}" srcOrd="7" destOrd="0" presId="urn:microsoft.com/office/officeart/2008/layout/VerticalCurvedList"/>
    <dgm:cxn modelId="{502FE446-63BC-4DC4-80C2-42189C9EDF71}" type="presParOf" srcId="{90561C55-3C6E-4D53-85E1-2C50BCDDA392}" destId="{76D64741-E6A6-46F4-9542-985D8F6918D2}" srcOrd="8" destOrd="0" presId="urn:microsoft.com/office/officeart/2008/layout/VerticalCurvedList"/>
    <dgm:cxn modelId="{3A6C18BF-BF35-4F11-BEDB-4F6C0573752F}" type="presParOf" srcId="{76D64741-E6A6-46F4-9542-985D8F6918D2}" destId="{1EF6F4CE-2965-42C7-96F2-C34AD53D883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750AC01-D39D-4F3A-9DC8-2A211EE986A2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Una relación </a:t>
              </a:r>
              <a14:m>
                <m:oMath xmlns:m="http://schemas.openxmlformats.org/officeDocument/2006/math">
                  <m:r>
                    <a:rPr lang="es-GT" sz="200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ℜ</m:t>
                  </m:r>
                </m:oMath>
              </a14:m>
              <a:r>
                <a:rPr lang="es-GT" sz="2000" noProof="0" dirty="0"/>
                <a:t> sobre un conjunto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𝐴</m:t>
                  </m:r>
                </m:oMath>
              </a14:m>
              <a:r>
                <a:rPr lang="es-GT" sz="2000" noProof="0" dirty="0"/>
                <a:t> es de EQUIVALENCIA si:</a:t>
              </a:r>
            </a:p>
          </dgm:t>
        </dgm:pt>
      </mc:Choice>
      <mc:Fallback xmlns="">
        <dgm:pt modelId="{6750AC01-D39D-4F3A-9DC8-2A211EE986A2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Una relación </a:t>
              </a:r>
              <a:r>
                <a:rPr lang="es-GT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ℜ</a:t>
              </a:r>
              <a:r>
                <a:rPr lang="es-GT" sz="2000" noProof="0" dirty="0"/>
                <a:t> sobre un conjunto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𝐴</a:t>
              </a:r>
              <a:r>
                <a:rPr lang="es-GT" sz="2000" noProof="0" dirty="0"/>
                <a:t> es de EQUIVALENCIA si:</a:t>
              </a:r>
            </a:p>
          </dgm:t>
        </dgm:pt>
      </mc:Fallback>
    </mc:AlternateConten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s-GT" sz="2000" noProof="0" dirty="0"/>
            <a:t>Es reflexiva.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s-GT" sz="2000" noProof="0" dirty="0"/>
            <a:t>Es simétrica.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A28E2278-102A-4E1F-8FCE-5D34D83CBC61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s-GT" sz="2000" noProof="0" dirty="0"/>
            <a:t>Es transitiva.</a:t>
          </a:r>
        </a:p>
      </dgm:t>
    </dgm:pt>
    <dgm:pt modelId="{DB502129-1802-41F8-8493-2C66612A8000}" type="parTrans" cxnId="{9FFE26CB-07F6-418B-94F9-EFB3CD828A12}">
      <dgm:prSet/>
      <dgm:spPr/>
      <dgm:t>
        <a:bodyPr/>
        <a:lstStyle/>
        <a:p>
          <a:endParaRPr lang="es-GT"/>
        </a:p>
      </dgm:t>
    </dgm:pt>
    <dgm:pt modelId="{F95E2012-E6D0-47AA-9659-B51EA140A642}" type="sibTrans" cxnId="{9FFE26CB-07F6-418B-94F9-EFB3CD828A12}">
      <dgm:prSet/>
      <dgm:spPr/>
      <dgm:t>
        <a:bodyPr/>
        <a:lstStyle/>
        <a:p>
          <a:endParaRPr lang="es-G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2134636B-C004-4A7C-B1CD-71BC36B1432E}" type="pres">
      <dgm:prSet presAssocID="{A28E2278-102A-4E1F-8FCE-5D34D83CBC61}" presName="text_4" presStyleLbl="node1" presStyleIdx="3" presStyleCnt="4">
        <dgm:presLayoutVars>
          <dgm:bulletEnabled val="1"/>
        </dgm:presLayoutVars>
      </dgm:prSet>
      <dgm:spPr/>
    </dgm:pt>
    <dgm:pt modelId="{76D64741-E6A6-46F4-9542-985D8F6918D2}" type="pres">
      <dgm:prSet presAssocID="{A28E2278-102A-4E1F-8FCE-5D34D83CBC61}" presName="accent_4" presStyleCnt="0"/>
      <dgm:spPr/>
    </dgm:pt>
    <dgm:pt modelId="{1EF6F4CE-2965-42C7-96F2-C34AD53D8831}" type="pres">
      <dgm:prSet presAssocID="{A28E2278-102A-4E1F-8FCE-5D34D83CBC61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677323A0-08FB-41CA-ABEA-B47CFCAF0596}" type="presOf" srcId="{A28E2278-102A-4E1F-8FCE-5D34D83CBC61}" destId="{2134636B-C004-4A7C-B1CD-71BC36B1432E}" srcOrd="0" destOrd="0" presId="urn:microsoft.com/office/officeart/2008/layout/VerticalCurvedList"/>
    <dgm:cxn modelId="{9FFE26CB-07F6-418B-94F9-EFB3CD828A12}" srcId="{7E5AA53B-3EEE-4DE4-BB81-9044890C2946}" destId="{A28E2278-102A-4E1F-8FCE-5D34D83CBC61}" srcOrd="3" destOrd="0" parTransId="{DB502129-1802-41F8-8493-2C66612A8000}" sibTransId="{F95E2012-E6D0-47AA-9659-B51EA140A642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016A344A-4B22-4CE2-B206-C4F24CD21B80}" type="presParOf" srcId="{90561C55-3C6E-4D53-85E1-2C50BCDDA392}" destId="{2134636B-C004-4A7C-B1CD-71BC36B1432E}" srcOrd="7" destOrd="0" presId="urn:microsoft.com/office/officeart/2008/layout/VerticalCurvedList"/>
    <dgm:cxn modelId="{502FE446-63BC-4DC4-80C2-42189C9EDF71}" type="presParOf" srcId="{90561C55-3C6E-4D53-85E1-2C50BCDDA392}" destId="{76D64741-E6A6-46F4-9542-985D8F6918D2}" srcOrd="8" destOrd="0" presId="urn:microsoft.com/office/officeart/2008/layout/VerticalCurvedList"/>
    <dgm:cxn modelId="{3A6C18BF-BF35-4F11-BEDB-4F6C0573752F}" type="presParOf" srcId="{76D64741-E6A6-46F4-9542-985D8F6918D2}" destId="{1EF6F4CE-2965-42C7-96F2-C34AD53D883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GT">
              <a:noFill/>
            </a:rPr>
            <a:t> 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s-GT" sz="2000" noProof="0" dirty="0"/>
            <a:t>Es reflexiva.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s-GT" sz="2000" noProof="0" dirty="0"/>
            <a:t>Es simétrica.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A28E2278-102A-4E1F-8FCE-5D34D83CBC61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s-GT" sz="2000" noProof="0" dirty="0"/>
            <a:t>Es transitiva.</a:t>
          </a:r>
        </a:p>
      </dgm:t>
    </dgm:pt>
    <dgm:pt modelId="{DB502129-1802-41F8-8493-2C66612A8000}" type="parTrans" cxnId="{9FFE26CB-07F6-418B-94F9-EFB3CD828A12}">
      <dgm:prSet/>
      <dgm:spPr/>
      <dgm:t>
        <a:bodyPr/>
        <a:lstStyle/>
        <a:p>
          <a:endParaRPr lang="es-GT"/>
        </a:p>
      </dgm:t>
    </dgm:pt>
    <dgm:pt modelId="{F95E2012-E6D0-47AA-9659-B51EA140A642}" type="sibTrans" cxnId="{9FFE26CB-07F6-418B-94F9-EFB3CD828A12}">
      <dgm:prSet/>
      <dgm:spPr/>
      <dgm:t>
        <a:bodyPr/>
        <a:lstStyle/>
        <a:p>
          <a:endParaRPr lang="es-G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2134636B-C004-4A7C-B1CD-71BC36B1432E}" type="pres">
      <dgm:prSet presAssocID="{A28E2278-102A-4E1F-8FCE-5D34D83CBC61}" presName="text_4" presStyleLbl="node1" presStyleIdx="3" presStyleCnt="4">
        <dgm:presLayoutVars>
          <dgm:bulletEnabled val="1"/>
        </dgm:presLayoutVars>
      </dgm:prSet>
      <dgm:spPr/>
    </dgm:pt>
    <dgm:pt modelId="{76D64741-E6A6-46F4-9542-985D8F6918D2}" type="pres">
      <dgm:prSet presAssocID="{A28E2278-102A-4E1F-8FCE-5D34D83CBC61}" presName="accent_4" presStyleCnt="0"/>
      <dgm:spPr/>
    </dgm:pt>
    <dgm:pt modelId="{1EF6F4CE-2965-42C7-96F2-C34AD53D8831}" type="pres">
      <dgm:prSet presAssocID="{A28E2278-102A-4E1F-8FCE-5D34D83CBC61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677323A0-08FB-41CA-ABEA-B47CFCAF0596}" type="presOf" srcId="{A28E2278-102A-4E1F-8FCE-5D34D83CBC61}" destId="{2134636B-C004-4A7C-B1CD-71BC36B1432E}" srcOrd="0" destOrd="0" presId="urn:microsoft.com/office/officeart/2008/layout/VerticalCurvedList"/>
    <dgm:cxn modelId="{9FFE26CB-07F6-418B-94F9-EFB3CD828A12}" srcId="{7E5AA53B-3EEE-4DE4-BB81-9044890C2946}" destId="{A28E2278-102A-4E1F-8FCE-5D34D83CBC61}" srcOrd="3" destOrd="0" parTransId="{DB502129-1802-41F8-8493-2C66612A8000}" sibTransId="{F95E2012-E6D0-47AA-9659-B51EA140A642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016A344A-4B22-4CE2-B206-C4F24CD21B80}" type="presParOf" srcId="{90561C55-3C6E-4D53-85E1-2C50BCDDA392}" destId="{2134636B-C004-4A7C-B1CD-71BC36B1432E}" srcOrd="7" destOrd="0" presId="urn:microsoft.com/office/officeart/2008/layout/VerticalCurvedList"/>
    <dgm:cxn modelId="{502FE446-63BC-4DC4-80C2-42189C9EDF71}" type="presParOf" srcId="{90561C55-3C6E-4D53-85E1-2C50BCDDA392}" destId="{76D64741-E6A6-46F4-9542-985D8F6918D2}" srcOrd="8" destOrd="0" presId="urn:microsoft.com/office/officeart/2008/layout/VerticalCurvedList"/>
    <dgm:cxn modelId="{3A6C18BF-BF35-4F11-BEDB-4F6C0573752F}" type="presParOf" srcId="{76D64741-E6A6-46F4-9542-985D8F6918D2}" destId="{1EF6F4CE-2965-42C7-96F2-C34AD53D883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750AC01-D39D-4F3A-9DC8-2A211EE986A2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Para cualquier conjunto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,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𝐵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𝐶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 ⊆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𝔄</m:t>
                  </m:r>
                </m:oMath>
              </a14:m>
              <a:endParaRPr lang="es-GT" sz="2000" noProof="0" dirty="0"/>
            </a:p>
          </dgm:t>
        </dgm:pt>
      </mc:Choice>
      <mc:Fallback xmlns="">
        <dgm:pt modelId="{6750AC01-D39D-4F3A-9DC8-2A211EE986A2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Para cualquier conjunto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𝐴,𝐵, 𝐶 ⊆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𝔄</a:t>
              </a:r>
              <a:endParaRPr lang="es-GT" sz="2000" noProof="0" dirty="0"/>
            </a:p>
          </dgm:t>
        </dgm:pt>
      </mc:Fallback>
    </mc:AlternateConten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BEF68B8-1228-47BB-83B5-7B9CD1E3F84E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1. 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𝐴𝑥</m:t>
                  </m:r>
                  <m:d>
                    <m:dPr>
                      <m:ctrlPr>
                        <a:rPr lang="es-GT" sz="2000" b="0" i="1" noProof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𝐶</m:t>
                      </m:r>
                    </m:e>
                  </m:d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=(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𝐴𝑥𝐵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)∩(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𝐴𝑥𝐶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</m:t>
                  </m:r>
                </m:oMath>
              </a14:m>
              <a:endParaRPr lang="es-GT" sz="2000" noProof="0" dirty="0"/>
            </a:p>
          </dgm:t>
        </dgm:pt>
      </mc:Choice>
      <mc:Fallback xmlns="">
        <dgm:pt modelId="{0BEF68B8-1228-47BB-83B5-7B9CD1E3F84E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1. 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𝐴𝑥(𝐵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∩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𝐶)=(𝐴𝑥𝐵)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∩(𝐴𝑥𝐶)</a:t>
              </a:r>
              <a:endParaRPr lang="es-GT" sz="2000" noProof="0" dirty="0"/>
            </a:p>
          </dgm:t>
        </dgm:pt>
      </mc:Fallback>
    </mc:AlternateConten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605D28D-2CE6-4513-8566-952984E21E14}">
          <dgm:prSet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2. 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𝐴𝑥</m:t>
                  </m:r>
                  <m:d>
                    <m:dPr>
                      <m:ctrlPr>
                        <a:rPr lang="es-GT" sz="2000" b="0" i="1" noProof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𝐶</m:t>
                      </m:r>
                    </m:e>
                  </m:d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=(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𝐴𝑥𝐵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)∪(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𝐴𝑥𝐶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</m:t>
                  </m:r>
                </m:oMath>
              </a14:m>
              <a:endParaRPr lang="es-GT" sz="2000" noProof="0" dirty="0"/>
            </a:p>
          </dgm:t>
        </dgm:pt>
      </mc:Choice>
      <mc:Fallback xmlns="">
        <dgm:pt modelId="{5605D28D-2CE6-4513-8566-952984E21E14}">
          <dgm:prSet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2. 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𝐴𝑥(𝐵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∪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𝐶)=(𝐴𝑥𝐵)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∪</a:t>
              </a:r>
              <a:r>
                <a:rPr lang="es-GT" sz="2000" b="0" i="0" noProof="0">
                  <a:latin typeface="Cambria Math" panose="02040503050406030204" pitchFamily="18" charset="0"/>
                </a:rPr>
                <a:t>(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𝐴𝑥𝐶)</a:t>
              </a:r>
              <a:endParaRPr lang="es-GT" sz="2000" noProof="0" dirty="0"/>
            </a:p>
          </dgm:t>
        </dgm:pt>
      </mc:Fallback>
    </mc:AlternateConten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07D3768-F131-48C0-8552-EE8359F0C5F8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4.  </a:t>
              </a:r>
              <a14:m>
                <m:oMath xmlns:m="http://schemas.openxmlformats.org/officeDocument/2006/math">
                  <m:d>
                    <m:dPr>
                      <m:ctrlPr>
                        <a:rPr lang="es-GT" sz="2000" b="0" i="1" noProof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𝑥𝐶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=(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𝐴𝑥𝐶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)∪(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𝐵𝑥𝐶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</m:t>
                  </m:r>
                </m:oMath>
              </a14:m>
              <a:endParaRPr lang="es-GT" sz="2000" noProof="0" dirty="0"/>
            </a:p>
          </dgm:t>
        </dgm:pt>
      </mc:Choice>
      <mc:Fallback xmlns="">
        <dgm:pt modelId="{A07D3768-F131-48C0-8552-EE8359F0C5F8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4.  </a:t>
              </a:r>
              <a:r>
                <a:rPr lang="es-GT" sz="2000" b="0" i="0" noProof="0">
                  <a:latin typeface="Cambria Math" panose="02040503050406030204" pitchFamily="18" charset="0"/>
                </a:rPr>
                <a:t>(𝐴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∪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𝐵)𝑥𝐶=(𝐴𝑥𝐶)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∪</a:t>
              </a:r>
              <a:r>
                <a:rPr lang="es-GT" sz="2000" b="0" i="0" noProof="0">
                  <a:latin typeface="Cambria Math" panose="02040503050406030204" pitchFamily="18" charset="0"/>
                </a:rPr>
                <a:t>(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𝐵𝑥𝐶)</a:t>
              </a:r>
              <a:endParaRPr lang="es-GT" sz="2000" noProof="0" dirty="0"/>
            </a:p>
          </dgm:t>
        </dgm:pt>
      </mc:Fallback>
    </mc:AlternateContent>
    <dgm:pt modelId="{25CCD67F-9224-41B2-BC8D-E1D797BD36E1}" type="parTrans" cxnId="{12CEF80A-C85F-4D16-8C6E-BAD739783456}">
      <dgm:prSet/>
      <dgm:spPr/>
      <dgm:t>
        <a:bodyPr/>
        <a:lstStyle/>
        <a:p>
          <a:endParaRPr lang="es-GT"/>
        </a:p>
      </dgm:t>
    </dgm:pt>
    <dgm:pt modelId="{B0D18BDB-9AC7-4D7E-8D34-443117316711}" type="sibTrans" cxnId="{12CEF80A-C85F-4D16-8C6E-BAD739783456}">
      <dgm:prSet/>
      <dgm:spPr/>
      <dgm:t>
        <a:bodyPr/>
        <a:lstStyle/>
        <a:p>
          <a:endParaRPr lang="es-GT"/>
        </a:p>
      </dgm:t>
    </dgm:pt>
    <mc:AlternateContent xmlns:mc="http://schemas.openxmlformats.org/markup-compatibility/2006" xmlns:a14="http://schemas.microsoft.com/office/drawing/2010/main">
      <mc:Choice Requires="a14">
        <dgm:pt modelId="{964727E7-576B-4EB2-B009-A2D74FBE22C1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3.  </a:t>
              </a:r>
              <a14:m>
                <m:oMath xmlns:m="http://schemas.openxmlformats.org/officeDocument/2006/math">
                  <m:d>
                    <m:dPr>
                      <m:ctrlPr>
                        <a:rPr lang="es-GT" sz="2000" b="0" i="1" noProof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𝑥𝐶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=(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𝐴𝑥𝐶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)∩(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𝐵𝑥𝐶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</m:t>
                  </m:r>
                </m:oMath>
              </a14:m>
              <a:endParaRPr lang="es-GT" sz="2000" noProof="0" dirty="0"/>
            </a:p>
          </dgm:t>
        </dgm:pt>
      </mc:Choice>
      <mc:Fallback xmlns="">
        <dgm:pt modelId="{964727E7-576B-4EB2-B009-A2D74FBE22C1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3.  </a:t>
              </a:r>
              <a:r>
                <a:rPr lang="es-GT" sz="2000" b="0" i="0" noProof="0">
                  <a:latin typeface="Cambria Math" panose="02040503050406030204" pitchFamily="18" charset="0"/>
                </a:rPr>
                <a:t>(𝐴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∩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𝐵)𝑥𝐶=(𝐴𝑥𝐶)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∩(𝐵𝑥𝐶)</a:t>
              </a:r>
              <a:endParaRPr lang="es-GT" sz="2000" noProof="0" dirty="0"/>
            </a:p>
          </dgm:t>
        </dgm:pt>
      </mc:Fallback>
    </mc:AlternateContent>
    <dgm:pt modelId="{39504478-3413-48E3-AE28-0A512E2975F0}" type="parTrans" cxnId="{061150A2-48DF-4BAA-8D25-D84291A959B5}">
      <dgm:prSet/>
      <dgm:spPr/>
      <dgm:t>
        <a:bodyPr/>
        <a:lstStyle/>
        <a:p>
          <a:endParaRPr lang="es-GT"/>
        </a:p>
      </dgm:t>
    </dgm:pt>
    <dgm:pt modelId="{CE9F18DD-C95A-4F89-9239-F7F9FAAFBC8D}" type="sibTrans" cxnId="{061150A2-48DF-4BAA-8D25-D84291A959B5}">
      <dgm:prSet/>
      <dgm:spPr/>
      <dgm:t>
        <a:bodyPr/>
        <a:lstStyle/>
        <a:p>
          <a:endParaRPr lang="es-G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E131CE4A-9776-44F4-BC03-867682E21374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/>
    </dgm:pt>
    <dgm:pt modelId="{73B9706D-DB01-46B5-BD3D-18494CFF8624}" type="pres">
      <dgm:prSet presAssocID="{964727E7-576B-4EB2-B009-A2D74FBE22C1}" presName="text_4" presStyleLbl="node1" presStyleIdx="3" presStyleCnt="5">
        <dgm:presLayoutVars>
          <dgm:bulletEnabled val="1"/>
        </dgm:presLayoutVars>
      </dgm:prSet>
      <dgm:spPr/>
    </dgm:pt>
    <dgm:pt modelId="{0C7B5BFA-78C5-4510-B1E2-6424A698C3C6}" type="pres">
      <dgm:prSet presAssocID="{964727E7-576B-4EB2-B009-A2D74FBE22C1}" presName="accent_4" presStyleCnt="0"/>
      <dgm:spPr/>
    </dgm:pt>
    <dgm:pt modelId="{8F1067EA-A0EA-4317-9453-E785390D5ED0}" type="pres">
      <dgm:prSet presAssocID="{964727E7-576B-4EB2-B009-A2D74FBE22C1}" presName="accentRepeatNode" presStyleLbl="solidFgAcc1" presStyleIdx="3" presStyleCnt="5"/>
      <dgm:spPr/>
    </dgm:pt>
    <dgm:pt modelId="{6CBEB8CF-FCC8-4593-AAAB-445F47B05DA1}" type="pres">
      <dgm:prSet presAssocID="{A07D3768-F131-48C0-8552-EE8359F0C5F8}" presName="text_5" presStyleLbl="node1" presStyleIdx="4" presStyleCnt="5">
        <dgm:presLayoutVars>
          <dgm:bulletEnabled val="1"/>
        </dgm:presLayoutVars>
      </dgm:prSet>
      <dgm:spPr/>
    </dgm:pt>
    <dgm:pt modelId="{4E6C7869-A79A-414B-9586-2AEB63F1A12D}" type="pres">
      <dgm:prSet presAssocID="{A07D3768-F131-48C0-8552-EE8359F0C5F8}" presName="accent_5" presStyleCnt="0"/>
      <dgm:spPr/>
    </dgm:pt>
    <dgm:pt modelId="{324D9E37-5977-4949-89A1-5FE11FE5A529}" type="pres">
      <dgm:prSet presAssocID="{A07D3768-F131-48C0-8552-EE8359F0C5F8}" presName="accentRepeatNode" presStyleLbl="solidFgAcc1" presStyleIdx="4" presStyleCnt="5"/>
      <dgm:spPr/>
    </dgm:pt>
  </dgm:ptLst>
  <dgm:cxnLst>
    <dgm:cxn modelId="{12CEF80A-C85F-4D16-8C6E-BAD739783456}" srcId="{7E5AA53B-3EEE-4DE4-BB81-9044890C2946}" destId="{A07D3768-F131-48C0-8552-EE8359F0C5F8}" srcOrd="4" destOrd="0" parTransId="{25CCD67F-9224-41B2-BC8D-E1D797BD36E1}" sibTransId="{B0D18BDB-9AC7-4D7E-8D34-443117316711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061150A2-48DF-4BAA-8D25-D84291A959B5}" srcId="{7E5AA53B-3EEE-4DE4-BB81-9044890C2946}" destId="{964727E7-576B-4EB2-B009-A2D74FBE22C1}" srcOrd="3" destOrd="0" parTransId="{39504478-3413-48E3-AE28-0A512E2975F0}" sibTransId="{CE9F18DD-C95A-4F89-9239-F7F9FAAFBC8D}"/>
    <dgm:cxn modelId="{246C05A7-DD66-4CA2-B121-2981DADDD90C}" type="presOf" srcId="{964727E7-576B-4EB2-B009-A2D74FBE22C1}" destId="{73B9706D-DB01-46B5-BD3D-18494CFF8624}" srcOrd="0" destOrd="0" presId="urn:microsoft.com/office/officeart/2008/layout/VerticalCurvedList"/>
    <dgm:cxn modelId="{3D8342FD-679D-4C8D-A5B1-7A62FB6E4792}" type="presOf" srcId="{A07D3768-F131-48C0-8552-EE8359F0C5F8}" destId="{6CBEB8CF-FCC8-4593-AAAB-445F47B05DA1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B9137AB8-C046-430F-B3D0-9531DAD9CDD5}" type="presParOf" srcId="{90561C55-3C6E-4D53-85E1-2C50BCDDA392}" destId="{73B9706D-DB01-46B5-BD3D-18494CFF8624}" srcOrd="7" destOrd="0" presId="urn:microsoft.com/office/officeart/2008/layout/VerticalCurvedList"/>
    <dgm:cxn modelId="{01CB8B62-AB52-4DBF-AB40-22A504392D22}" type="presParOf" srcId="{90561C55-3C6E-4D53-85E1-2C50BCDDA392}" destId="{0C7B5BFA-78C5-4510-B1E2-6424A698C3C6}" srcOrd="8" destOrd="0" presId="urn:microsoft.com/office/officeart/2008/layout/VerticalCurvedList"/>
    <dgm:cxn modelId="{A7C8551B-9510-431B-9941-33DD4B2E863B}" type="presParOf" srcId="{0C7B5BFA-78C5-4510-B1E2-6424A698C3C6}" destId="{8F1067EA-A0EA-4317-9453-E785390D5ED0}" srcOrd="0" destOrd="0" presId="urn:microsoft.com/office/officeart/2008/layout/VerticalCurvedList"/>
    <dgm:cxn modelId="{32E03D93-9495-4158-9ACF-B8DCF4AF25C7}" type="presParOf" srcId="{90561C55-3C6E-4D53-85E1-2C50BCDDA392}" destId="{6CBEB8CF-FCC8-4593-AAAB-445F47B05DA1}" srcOrd="9" destOrd="0" presId="urn:microsoft.com/office/officeart/2008/layout/VerticalCurvedList"/>
    <dgm:cxn modelId="{3EAE8757-F312-4571-900E-0A47D7ED757E}" type="presParOf" srcId="{90561C55-3C6E-4D53-85E1-2C50BCDDA392}" destId="{4E6C7869-A79A-414B-9586-2AEB63F1A12D}" srcOrd="10" destOrd="0" presId="urn:microsoft.com/office/officeart/2008/layout/VerticalCurvedList"/>
    <dgm:cxn modelId="{03A7CB67-5349-45AB-AF65-1F6F4D34A894}" type="presParOf" srcId="{4E6C7869-A79A-414B-9586-2AEB63F1A12D}" destId="{324D9E37-5977-4949-89A1-5FE11FE5A52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A07D3768-F131-48C0-8552-EE8359F0C5F8}">
      <dgm:prSet phldrT="[Text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5CCD67F-9224-41B2-BC8D-E1D797BD36E1}" type="parTrans" cxnId="{12CEF80A-C85F-4D16-8C6E-BAD739783456}">
      <dgm:prSet/>
      <dgm:spPr/>
      <dgm:t>
        <a:bodyPr/>
        <a:lstStyle/>
        <a:p>
          <a:endParaRPr lang="es-GT"/>
        </a:p>
      </dgm:t>
    </dgm:pt>
    <dgm:pt modelId="{B0D18BDB-9AC7-4D7E-8D34-443117316711}" type="sibTrans" cxnId="{12CEF80A-C85F-4D16-8C6E-BAD739783456}">
      <dgm:prSet/>
      <dgm:spPr/>
      <dgm:t>
        <a:bodyPr/>
        <a:lstStyle/>
        <a:p>
          <a:endParaRPr lang="es-GT"/>
        </a:p>
      </dgm:t>
    </dgm:pt>
    <dgm:pt modelId="{964727E7-576B-4EB2-B009-A2D74FBE22C1}">
      <dgm:prSet phldrT="[Text]"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9504478-3413-48E3-AE28-0A512E2975F0}" type="parTrans" cxnId="{061150A2-48DF-4BAA-8D25-D84291A959B5}">
      <dgm:prSet/>
      <dgm:spPr/>
      <dgm:t>
        <a:bodyPr/>
        <a:lstStyle/>
        <a:p>
          <a:endParaRPr lang="es-GT"/>
        </a:p>
      </dgm:t>
    </dgm:pt>
    <dgm:pt modelId="{CE9F18DD-C95A-4F89-9239-F7F9FAAFBC8D}" type="sibTrans" cxnId="{061150A2-48DF-4BAA-8D25-D84291A959B5}">
      <dgm:prSet/>
      <dgm:spPr/>
      <dgm:t>
        <a:bodyPr/>
        <a:lstStyle/>
        <a:p>
          <a:endParaRPr lang="es-G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E131CE4A-9776-44F4-BC03-867682E21374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/>
    </dgm:pt>
    <dgm:pt modelId="{73B9706D-DB01-46B5-BD3D-18494CFF8624}" type="pres">
      <dgm:prSet presAssocID="{964727E7-576B-4EB2-B009-A2D74FBE22C1}" presName="text_4" presStyleLbl="node1" presStyleIdx="3" presStyleCnt="5">
        <dgm:presLayoutVars>
          <dgm:bulletEnabled val="1"/>
        </dgm:presLayoutVars>
      </dgm:prSet>
      <dgm:spPr/>
    </dgm:pt>
    <dgm:pt modelId="{0C7B5BFA-78C5-4510-B1E2-6424A698C3C6}" type="pres">
      <dgm:prSet presAssocID="{964727E7-576B-4EB2-B009-A2D74FBE22C1}" presName="accent_4" presStyleCnt="0"/>
      <dgm:spPr/>
    </dgm:pt>
    <dgm:pt modelId="{8F1067EA-A0EA-4317-9453-E785390D5ED0}" type="pres">
      <dgm:prSet presAssocID="{964727E7-576B-4EB2-B009-A2D74FBE22C1}" presName="accentRepeatNode" presStyleLbl="solidFgAcc1" presStyleIdx="3" presStyleCnt="5"/>
      <dgm:spPr/>
    </dgm:pt>
    <dgm:pt modelId="{6CBEB8CF-FCC8-4593-AAAB-445F47B05DA1}" type="pres">
      <dgm:prSet presAssocID="{A07D3768-F131-48C0-8552-EE8359F0C5F8}" presName="text_5" presStyleLbl="node1" presStyleIdx="4" presStyleCnt="5">
        <dgm:presLayoutVars>
          <dgm:bulletEnabled val="1"/>
        </dgm:presLayoutVars>
      </dgm:prSet>
      <dgm:spPr/>
    </dgm:pt>
    <dgm:pt modelId="{4E6C7869-A79A-414B-9586-2AEB63F1A12D}" type="pres">
      <dgm:prSet presAssocID="{A07D3768-F131-48C0-8552-EE8359F0C5F8}" presName="accent_5" presStyleCnt="0"/>
      <dgm:spPr/>
    </dgm:pt>
    <dgm:pt modelId="{324D9E37-5977-4949-89A1-5FE11FE5A529}" type="pres">
      <dgm:prSet presAssocID="{A07D3768-F131-48C0-8552-EE8359F0C5F8}" presName="accentRepeatNode" presStyleLbl="solidFgAcc1" presStyleIdx="4" presStyleCnt="5"/>
      <dgm:spPr/>
    </dgm:pt>
  </dgm:ptLst>
  <dgm:cxnLst>
    <dgm:cxn modelId="{12CEF80A-C85F-4D16-8C6E-BAD739783456}" srcId="{7E5AA53B-3EEE-4DE4-BB81-9044890C2946}" destId="{A07D3768-F131-48C0-8552-EE8359F0C5F8}" srcOrd="4" destOrd="0" parTransId="{25CCD67F-9224-41B2-BC8D-E1D797BD36E1}" sibTransId="{B0D18BDB-9AC7-4D7E-8D34-443117316711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061150A2-48DF-4BAA-8D25-D84291A959B5}" srcId="{7E5AA53B-3EEE-4DE4-BB81-9044890C2946}" destId="{964727E7-576B-4EB2-B009-A2D74FBE22C1}" srcOrd="3" destOrd="0" parTransId="{39504478-3413-48E3-AE28-0A512E2975F0}" sibTransId="{CE9F18DD-C95A-4F89-9239-F7F9FAAFBC8D}"/>
    <dgm:cxn modelId="{246C05A7-DD66-4CA2-B121-2981DADDD90C}" type="presOf" srcId="{964727E7-576B-4EB2-B009-A2D74FBE22C1}" destId="{73B9706D-DB01-46B5-BD3D-18494CFF8624}" srcOrd="0" destOrd="0" presId="urn:microsoft.com/office/officeart/2008/layout/VerticalCurvedList"/>
    <dgm:cxn modelId="{3D8342FD-679D-4C8D-A5B1-7A62FB6E4792}" type="presOf" srcId="{A07D3768-F131-48C0-8552-EE8359F0C5F8}" destId="{6CBEB8CF-FCC8-4593-AAAB-445F47B05DA1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B9137AB8-C046-430F-B3D0-9531DAD9CDD5}" type="presParOf" srcId="{90561C55-3C6E-4D53-85E1-2C50BCDDA392}" destId="{73B9706D-DB01-46B5-BD3D-18494CFF8624}" srcOrd="7" destOrd="0" presId="urn:microsoft.com/office/officeart/2008/layout/VerticalCurvedList"/>
    <dgm:cxn modelId="{01CB8B62-AB52-4DBF-AB40-22A504392D22}" type="presParOf" srcId="{90561C55-3C6E-4D53-85E1-2C50BCDDA392}" destId="{0C7B5BFA-78C5-4510-B1E2-6424A698C3C6}" srcOrd="8" destOrd="0" presId="urn:microsoft.com/office/officeart/2008/layout/VerticalCurvedList"/>
    <dgm:cxn modelId="{A7C8551B-9510-431B-9941-33DD4B2E863B}" type="presParOf" srcId="{0C7B5BFA-78C5-4510-B1E2-6424A698C3C6}" destId="{8F1067EA-A0EA-4317-9453-E785390D5ED0}" srcOrd="0" destOrd="0" presId="urn:microsoft.com/office/officeart/2008/layout/VerticalCurvedList"/>
    <dgm:cxn modelId="{32E03D93-9495-4158-9ACF-B8DCF4AF25C7}" type="presParOf" srcId="{90561C55-3C6E-4D53-85E1-2C50BCDDA392}" destId="{6CBEB8CF-FCC8-4593-AAAB-445F47B05DA1}" srcOrd="9" destOrd="0" presId="urn:microsoft.com/office/officeart/2008/layout/VerticalCurvedList"/>
    <dgm:cxn modelId="{3EAE8757-F312-4571-900E-0A47D7ED757E}" type="presParOf" srcId="{90561C55-3C6E-4D53-85E1-2C50BCDDA392}" destId="{4E6C7869-A79A-414B-9586-2AEB63F1A12D}" srcOrd="10" destOrd="0" presId="urn:microsoft.com/office/officeart/2008/layout/VerticalCurvedList"/>
    <dgm:cxn modelId="{03A7CB67-5349-45AB-AF65-1F6F4D34A894}" type="presParOf" srcId="{4E6C7869-A79A-414B-9586-2AEB63F1A12D}" destId="{324D9E37-5977-4949-89A1-5FE11FE5A52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750AC01-D39D-4F3A-9DC8-2A211EE986A2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:r>
                <a:rPr lang="es-GT" sz="2000" noProof="0" dirty="0"/>
                <a:t>REFLEXIVA: Una relación </a:t>
              </a:r>
              <a14:m>
                <m:oMath xmlns:m="http://schemas.openxmlformats.org/officeDocument/2006/math">
                  <m:r>
                    <a:rPr lang="es-GT" sz="200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ℜ</m:t>
                  </m:r>
                </m:oMath>
              </a14:m>
              <a:r>
                <a:rPr lang="es-GT" sz="2000" noProof="0" dirty="0"/>
                <a:t> sobre un conjunto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𝐴</m:t>
                  </m:r>
                </m:oMath>
              </a14:m>
              <a:r>
                <a:rPr lang="es-GT" sz="2000" noProof="0" dirty="0"/>
                <a:t> es reflexiva si:</a:t>
              </a:r>
            </a:p>
            <a:p>
              <a:pPr algn="ctr">
                <a:lnSpc>
                  <a:spcPct val="100000"/>
                </a:lnSpc>
              </a:pPr>
              <a:r>
                <a:rPr lang="es-GT" sz="2000" noProof="0" dirty="0"/>
                <a:t>Para todo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𝐴</m:t>
                  </m:r>
                </m:oMath>
              </a14:m>
              <a:r>
                <a:rPr lang="es-GT" sz="2000" noProof="0" dirty="0"/>
                <a:t>      </a:t>
              </a:r>
              <a14:m>
                <m:oMath xmlns:m="http://schemas.openxmlformats.org/officeDocument/2006/math">
                  <m:r>
                    <a:rPr lang="es-GT" sz="2000" b="0" i="0" noProof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,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) 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s-GT" sz="200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ℜ</m:t>
                  </m:r>
                </m:oMath>
              </a14:m>
              <a:endParaRPr lang="es-GT" sz="2000" noProof="0" dirty="0"/>
            </a:p>
          </dgm:t>
        </dgm:pt>
      </mc:Choice>
      <mc:Fallback xmlns="">
        <dgm:pt modelId="{6750AC01-D39D-4F3A-9DC8-2A211EE986A2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:r>
                <a:rPr lang="es-GT" sz="2000" noProof="0" dirty="0"/>
                <a:t>REFLEXIVA: Una relación </a:t>
              </a:r>
              <a:r>
                <a:rPr lang="es-GT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ℜ</a:t>
              </a:r>
              <a:r>
                <a:rPr lang="es-GT" sz="2000" noProof="0" dirty="0"/>
                <a:t> sobre un conjunto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𝐴</a:t>
              </a:r>
              <a:r>
                <a:rPr lang="es-GT" sz="2000" noProof="0" dirty="0"/>
                <a:t> es reflexiva si:</a:t>
              </a:r>
            </a:p>
            <a:p>
              <a:pPr algn="ctr">
                <a:lnSpc>
                  <a:spcPct val="100000"/>
                </a:lnSpc>
              </a:pPr>
              <a:r>
                <a:rPr lang="es-GT" sz="2000" noProof="0" dirty="0"/>
                <a:t>Para todo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𝑥 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𝜖 𝐴</a:t>
              </a:r>
              <a:r>
                <a:rPr lang="es-GT" sz="2000" noProof="0" dirty="0"/>
                <a:t>      </a:t>
              </a:r>
              <a:r>
                <a:rPr lang="es-GT" sz="2000" b="0" i="0" noProof="0">
                  <a:latin typeface="Cambria Math" panose="02040503050406030204" pitchFamily="18" charset="0"/>
                </a:rPr>
                <a:t>(𝑥,𝑥) 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𝜖 </a:t>
              </a:r>
              <a:r>
                <a:rPr lang="es-GT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ℜ</a:t>
              </a:r>
              <a:endParaRPr lang="es-GT" sz="2000" noProof="0" dirty="0"/>
            </a:p>
          </dgm:t>
        </dgm:pt>
      </mc:Fallback>
    </mc:AlternateConten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955A15C-72B8-40D9-81FD-4B08C095691A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:r>
                <a:rPr lang="es-GT" sz="2000" noProof="0" dirty="0"/>
                <a:t>SIMÉTRICA: Una relación </a:t>
              </a:r>
              <a14:m>
                <m:oMath xmlns:m="http://schemas.openxmlformats.org/officeDocument/2006/math">
                  <m:r>
                    <a:rPr lang="es-GT" sz="200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ℜ</m:t>
                  </m:r>
                </m:oMath>
              </a14:m>
              <a:r>
                <a:rPr lang="es-GT" sz="2000" noProof="0" dirty="0"/>
                <a:t> sobre un conjunto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𝐴</m:t>
                  </m:r>
                </m:oMath>
              </a14:m>
              <a:r>
                <a:rPr lang="es-GT" sz="2000" noProof="0" dirty="0"/>
                <a:t> es simétrica si:</a:t>
              </a:r>
            </a:p>
            <a:p>
              <a:pPr algn="ctr">
                <a:lnSpc>
                  <a:spcPct val="100000"/>
                </a:lnSpc>
              </a:pPr>
              <a:r>
                <a:rPr lang="es-GT" sz="2000" noProof="0" dirty="0"/>
                <a:t>Para todo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,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𝑦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𝐴</m:t>
                  </m:r>
                </m:oMath>
              </a14:m>
              <a:r>
                <a:rPr lang="es-GT" sz="2000" noProof="0" dirty="0"/>
                <a:t>      </a:t>
              </a:r>
              <a14:m>
                <m:oMath xmlns:m="http://schemas.openxmlformats.org/officeDocument/2006/math">
                  <m:d>
                    <m:dPr>
                      <m:ctrlPr>
                        <a:rPr lang="es-GT" sz="2000" b="0" i="1" noProof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s-GT" sz="200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ℜ</m:t>
                  </m:r>
                  <m:r>
                    <a:rPr lang="es-GT" sz="20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→</m:t>
                  </m:r>
                  <m:d>
                    <m:dPr>
                      <m:ctrlPr>
                        <a:rPr lang="es-GT" sz="2000" b="0" i="1" noProof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s-GT" sz="200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ℜ</m:t>
                  </m:r>
                </m:oMath>
              </a14:m>
              <a:endParaRPr lang="es-GT" sz="2000" noProof="0" dirty="0"/>
            </a:p>
          </dgm:t>
        </dgm:pt>
      </mc:Choice>
      <mc:Fallback xmlns="">
        <dgm:pt modelId="{5955A15C-72B8-40D9-81FD-4B08C095691A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:r>
                <a:rPr lang="es-GT" sz="2000" noProof="0" dirty="0"/>
                <a:t>SIMÉTRICA: Una relación </a:t>
              </a:r>
              <a:r>
                <a:rPr lang="es-GT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ℜ</a:t>
              </a:r>
              <a:r>
                <a:rPr lang="es-GT" sz="2000" noProof="0" dirty="0"/>
                <a:t> sobre un conjunto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𝐴</a:t>
              </a:r>
              <a:r>
                <a:rPr lang="es-GT" sz="2000" noProof="0" dirty="0"/>
                <a:t> es simétrica si:</a:t>
              </a:r>
            </a:p>
            <a:p>
              <a:pPr algn="ctr">
                <a:lnSpc>
                  <a:spcPct val="100000"/>
                </a:lnSpc>
              </a:pPr>
              <a:r>
                <a:rPr lang="es-GT" sz="2000" noProof="0" dirty="0"/>
                <a:t>Para todo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𝑥,𝑦 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𝜖 𝐴</a:t>
              </a:r>
              <a:r>
                <a:rPr lang="es-GT" sz="2000" noProof="0" dirty="0"/>
                <a:t>      </a:t>
              </a:r>
              <a:r>
                <a:rPr lang="es-GT" sz="2000" b="0" i="0" noProof="0">
                  <a:latin typeface="Cambria Math" panose="02040503050406030204" pitchFamily="18" charset="0"/>
                </a:rPr>
                <a:t>(𝑥,𝑦)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𝜖 </a:t>
              </a:r>
              <a:r>
                <a:rPr lang="es-GT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ℜ</a:t>
              </a:r>
              <a:r>
                <a:rPr lang="es-GT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→</a:t>
              </a:r>
              <a:r>
                <a:rPr lang="es-GT" sz="2000" b="0" i="0" noProof="0">
                  <a:latin typeface="Cambria Math" panose="02040503050406030204" pitchFamily="18" charset="0"/>
                </a:rPr>
                <a:t>(𝑦,𝑥)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𝜖 </a:t>
              </a:r>
              <a:r>
                <a:rPr lang="es-GT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ℜ</a:t>
              </a:r>
              <a:endParaRPr lang="es-GT" sz="2000" noProof="0" dirty="0"/>
            </a:p>
          </dgm:t>
        </dgm:pt>
      </mc:Fallback>
    </mc:AlternateContent>
    <dgm:pt modelId="{6E48AAC6-E59C-4839-9CFA-CF5B977C5C2A}" type="parTrans" cxnId="{74274A89-7BC1-4498-B430-A076D6E741A7}">
      <dgm:prSet/>
      <dgm:spPr/>
      <dgm:t>
        <a:bodyPr/>
        <a:lstStyle/>
        <a:p>
          <a:endParaRPr lang="es-GT"/>
        </a:p>
      </dgm:t>
    </dgm:pt>
    <dgm:pt modelId="{A5E355E8-5115-49C3-AF48-D3C9B2ABD7F4}" type="sibTrans" cxnId="{74274A89-7BC1-4498-B430-A076D6E741A7}">
      <dgm:prSet/>
      <dgm:spPr/>
      <dgm:t>
        <a:bodyPr/>
        <a:lstStyle/>
        <a:p>
          <a:endParaRPr lang="es-GT"/>
        </a:p>
      </dgm:t>
    </dgm:pt>
    <dgm:pt modelId="{0557ABC6-2593-43D3-8772-E1D8953488F5}">
      <dgm:prSet phldrT="[Text]" custT="1"/>
      <dgm:spPr/>
      <dgm:t>
        <a:bodyPr/>
        <a:lstStyle/>
        <a:p>
          <a:pPr algn="r">
            <a:lnSpc>
              <a:spcPct val="100000"/>
            </a:lnSpc>
          </a:pPr>
          <a:r>
            <a:rPr lang="es-GT" sz="2000" noProof="0" dirty="0">
              <a:solidFill>
                <a:srgbClr val="92D050"/>
              </a:solidFill>
            </a:rPr>
            <a:t>La propiedad REFLEXIVA significa que todo elemento del </a:t>
          </a:r>
          <a:r>
            <a:rPr lang="es-GT" sz="2000" noProof="0">
              <a:solidFill>
                <a:srgbClr val="92D050"/>
              </a:solidFill>
            </a:rPr>
            <a:t>conjunto A, </a:t>
          </a:r>
          <a:r>
            <a:rPr lang="es-GT" sz="2000" noProof="0" dirty="0">
              <a:solidFill>
                <a:srgbClr val="92D050"/>
              </a:solidFill>
            </a:rPr>
            <a:t>está relacionado consigo mismo.</a:t>
          </a:r>
        </a:p>
      </dgm:t>
    </dgm:pt>
    <dgm:pt modelId="{96E73AB0-4E52-479A-9F92-222C66463305}" type="parTrans" cxnId="{E082A284-D8CA-481D-9017-2A0D299BFC3C}">
      <dgm:prSet/>
      <dgm:spPr/>
      <dgm:t>
        <a:bodyPr/>
        <a:lstStyle/>
        <a:p>
          <a:endParaRPr lang="es-GT"/>
        </a:p>
      </dgm:t>
    </dgm:pt>
    <dgm:pt modelId="{02AC41D1-1AD3-485E-A717-BCAEAF2E479B}" type="sibTrans" cxnId="{E082A284-D8CA-481D-9017-2A0D299BFC3C}">
      <dgm:prSet/>
      <dgm:spPr/>
      <dgm:t>
        <a:bodyPr/>
        <a:lstStyle/>
        <a:p>
          <a:endParaRPr lang="es-GT"/>
        </a:p>
      </dgm:t>
    </dgm:pt>
    <mc:AlternateContent xmlns:mc="http://schemas.openxmlformats.org/markup-compatibility/2006" xmlns:a14="http://schemas.microsoft.com/office/drawing/2010/main">
      <mc:Choice Requires="a14">
        <dgm:pt modelId="{6C236380-01A4-4AE4-ACD6-1FEB79144D9A}">
          <dgm:prSet phldrT="[Text]" custT="1"/>
          <dgm:spPr/>
          <dgm:t>
            <a:bodyPr/>
            <a:lstStyle/>
            <a:p>
              <a:pPr algn="r">
                <a:lnSpc>
                  <a:spcPct val="100000"/>
                </a:lnSpc>
              </a:pPr>
              <a:r>
                <a:rPr lang="es-GT" sz="2000" noProof="0" dirty="0">
                  <a:solidFill>
                    <a:srgbClr val="92D050"/>
                  </a:solidFill>
                </a:rPr>
                <a:t>La propiedad SIMÉTRICA significa que si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𝑥</m:t>
                  </m:r>
                </m:oMath>
              </a14:m>
              <a:r>
                <a:rPr lang="es-GT" sz="2000" noProof="0" dirty="0">
                  <a:solidFill>
                    <a:srgbClr val="92D050"/>
                  </a:solidFill>
                </a:rPr>
                <a:t> está relacionado con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𝑦</m:t>
                  </m:r>
                </m:oMath>
              </a14:m>
              <a:r>
                <a:rPr lang="es-GT" sz="2000" noProof="0" dirty="0">
                  <a:solidFill>
                    <a:srgbClr val="92D050"/>
                  </a:solidFill>
                </a:rPr>
                <a:t>,</a:t>
              </a:r>
            </a:p>
            <a:p>
              <a:pPr algn="r">
                <a:lnSpc>
                  <a:spcPct val="100000"/>
                </a:lnSpc>
              </a:pPr>
              <a:r>
                <a:rPr lang="es-GT" sz="2000" noProof="0" dirty="0">
                  <a:solidFill>
                    <a:srgbClr val="92D050"/>
                  </a:solidFill>
                </a:rPr>
                <a:t>entonces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𝑦</m:t>
                  </m:r>
                </m:oMath>
              </a14:m>
              <a:r>
                <a:rPr lang="es-GT" sz="2000" noProof="0" dirty="0">
                  <a:solidFill>
                    <a:srgbClr val="92D050"/>
                  </a:solidFill>
                </a:rPr>
                <a:t> también está relacionado con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𝑥</m:t>
                  </m:r>
                </m:oMath>
              </a14:m>
              <a:r>
                <a:rPr lang="es-GT" sz="2000" noProof="0" dirty="0">
                  <a:solidFill>
                    <a:srgbClr val="92D050"/>
                  </a:solidFill>
                </a:rPr>
                <a:t>. </a:t>
              </a:r>
            </a:p>
          </dgm:t>
        </dgm:pt>
      </mc:Choice>
      <mc:Fallback xmlns="">
        <dgm:pt modelId="{6C236380-01A4-4AE4-ACD6-1FEB79144D9A}">
          <dgm:prSet phldrT="[Text]" custT="1"/>
          <dgm:spPr/>
          <dgm:t>
            <a:bodyPr/>
            <a:lstStyle/>
            <a:p>
              <a:pPr algn="r">
                <a:lnSpc>
                  <a:spcPct val="100000"/>
                </a:lnSpc>
              </a:pPr>
              <a:r>
                <a:rPr lang="es-GT" sz="2000" noProof="0" dirty="0">
                  <a:solidFill>
                    <a:srgbClr val="92D050"/>
                  </a:solidFill>
                </a:rPr>
                <a:t>La propiedad SIMÉTRICA significa que si </a:t>
              </a:r>
              <a:r>
                <a:rPr lang="es-GT" sz="2000" b="0" i="0" noProof="0">
                  <a:solidFill>
                    <a:srgbClr val="92D050"/>
                  </a:solidFill>
                  <a:latin typeface="Cambria Math" panose="02040503050406030204" pitchFamily="18" charset="0"/>
                </a:rPr>
                <a:t>𝑥</a:t>
              </a:r>
              <a:r>
                <a:rPr lang="es-GT" sz="2000" noProof="0" dirty="0">
                  <a:solidFill>
                    <a:srgbClr val="92D050"/>
                  </a:solidFill>
                </a:rPr>
                <a:t> está relacionado con </a:t>
              </a:r>
              <a:r>
                <a:rPr lang="es-GT" sz="2000" b="0" i="0" noProof="0">
                  <a:solidFill>
                    <a:srgbClr val="92D050"/>
                  </a:solidFill>
                  <a:latin typeface="Cambria Math" panose="02040503050406030204" pitchFamily="18" charset="0"/>
                </a:rPr>
                <a:t>𝑦</a:t>
              </a:r>
              <a:r>
                <a:rPr lang="es-GT" sz="2000" noProof="0" dirty="0">
                  <a:solidFill>
                    <a:srgbClr val="92D050"/>
                  </a:solidFill>
                </a:rPr>
                <a:t>,</a:t>
              </a:r>
            </a:p>
            <a:p>
              <a:pPr algn="r">
                <a:lnSpc>
                  <a:spcPct val="100000"/>
                </a:lnSpc>
              </a:pPr>
              <a:r>
                <a:rPr lang="es-GT" sz="2000" noProof="0" dirty="0">
                  <a:solidFill>
                    <a:srgbClr val="92D050"/>
                  </a:solidFill>
                </a:rPr>
                <a:t>entonces </a:t>
              </a:r>
              <a:r>
                <a:rPr lang="es-GT" sz="2000" b="0" i="0" noProof="0">
                  <a:solidFill>
                    <a:srgbClr val="92D050"/>
                  </a:solidFill>
                  <a:latin typeface="Cambria Math" panose="02040503050406030204" pitchFamily="18" charset="0"/>
                </a:rPr>
                <a:t>𝑦</a:t>
              </a:r>
              <a:r>
                <a:rPr lang="es-GT" sz="2000" noProof="0" dirty="0">
                  <a:solidFill>
                    <a:srgbClr val="92D050"/>
                  </a:solidFill>
                </a:rPr>
                <a:t> también está relacionado con </a:t>
              </a:r>
              <a:r>
                <a:rPr lang="es-GT" sz="2000" b="0" i="0" noProof="0">
                  <a:solidFill>
                    <a:srgbClr val="92D050"/>
                  </a:solidFill>
                  <a:latin typeface="Cambria Math" panose="02040503050406030204" pitchFamily="18" charset="0"/>
                </a:rPr>
                <a:t>𝑥</a:t>
              </a:r>
              <a:r>
                <a:rPr lang="es-GT" sz="2000" noProof="0" dirty="0">
                  <a:solidFill>
                    <a:srgbClr val="92D050"/>
                  </a:solidFill>
                </a:rPr>
                <a:t>. </a:t>
              </a:r>
            </a:p>
          </dgm:t>
        </dgm:pt>
      </mc:Fallback>
    </mc:AlternateContent>
    <dgm:pt modelId="{06AB0977-9E2F-4451-AA46-E628E569CF6F}" type="parTrans" cxnId="{453438A0-8ECA-4A99-8FF4-2656234B040B}">
      <dgm:prSet/>
      <dgm:spPr/>
      <dgm:t>
        <a:bodyPr/>
        <a:lstStyle/>
        <a:p>
          <a:endParaRPr lang="es-GT"/>
        </a:p>
      </dgm:t>
    </dgm:pt>
    <dgm:pt modelId="{F58CD682-070B-43F6-8D24-53F2830AEBE4}" type="sibTrans" cxnId="{453438A0-8ECA-4A99-8FF4-2656234B040B}">
      <dgm:prSet/>
      <dgm:spPr/>
      <dgm:t>
        <a:bodyPr/>
        <a:lstStyle/>
        <a:p>
          <a:endParaRPr lang="es-G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 custLinFactNeighborX="130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2AC94D73-F4D8-4965-9B56-DCBA3D981044}" type="pres">
      <dgm:prSet presAssocID="{0557ABC6-2593-43D3-8772-E1D8953488F5}" presName="text_2" presStyleLbl="node1" presStyleIdx="1" presStyleCnt="4" custLinFactNeighborX="130">
        <dgm:presLayoutVars>
          <dgm:bulletEnabled val="1"/>
        </dgm:presLayoutVars>
      </dgm:prSet>
      <dgm:spPr/>
    </dgm:pt>
    <dgm:pt modelId="{CBB96687-CD26-4402-9BD7-2A4D87A41691}" type="pres">
      <dgm:prSet presAssocID="{0557ABC6-2593-43D3-8772-E1D8953488F5}" presName="accent_2" presStyleCnt="0"/>
      <dgm:spPr/>
    </dgm:pt>
    <dgm:pt modelId="{D6825D24-70B2-46D4-8060-A95AFAECA1F7}" type="pres">
      <dgm:prSet presAssocID="{0557ABC6-2593-43D3-8772-E1D8953488F5}" presName="accentRepeatNode" presStyleLbl="solidFgAcc1" presStyleIdx="1" presStyleCnt="4"/>
      <dgm:spPr/>
    </dgm:pt>
    <dgm:pt modelId="{9E3B9B4A-F3E2-4E64-8828-509C9FB01445}" type="pres">
      <dgm:prSet presAssocID="{5955A15C-72B8-40D9-81FD-4B08C095691A}" presName="text_3" presStyleLbl="node1" presStyleIdx="2" presStyleCnt="4">
        <dgm:presLayoutVars>
          <dgm:bulletEnabled val="1"/>
        </dgm:presLayoutVars>
      </dgm:prSet>
      <dgm:spPr/>
    </dgm:pt>
    <dgm:pt modelId="{E0E46ABB-8D66-4922-8E8E-C0EBF6407697}" type="pres">
      <dgm:prSet presAssocID="{5955A15C-72B8-40D9-81FD-4B08C095691A}" presName="accent_3" presStyleCnt="0"/>
      <dgm:spPr/>
    </dgm:pt>
    <dgm:pt modelId="{A798FA5E-E3EA-4B3D-AC51-8BDBDF626E44}" type="pres">
      <dgm:prSet presAssocID="{5955A15C-72B8-40D9-81FD-4B08C095691A}" presName="accentRepeatNode" presStyleLbl="solidFgAcc1" presStyleIdx="2" presStyleCnt="4"/>
      <dgm:spPr/>
    </dgm:pt>
    <dgm:pt modelId="{74E6278D-FDBC-4FC8-95D2-1989E0C95236}" type="pres">
      <dgm:prSet presAssocID="{6C236380-01A4-4AE4-ACD6-1FEB79144D9A}" presName="text_4" presStyleLbl="node1" presStyleIdx="3" presStyleCnt="4">
        <dgm:presLayoutVars>
          <dgm:bulletEnabled val="1"/>
        </dgm:presLayoutVars>
      </dgm:prSet>
      <dgm:spPr/>
    </dgm:pt>
    <dgm:pt modelId="{BE999419-AE4D-43B6-93E9-573B61C48F07}" type="pres">
      <dgm:prSet presAssocID="{6C236380-01A4-4AE4-ACD6-1FEB79144D9A}" presName="accent_4" presStyleCnt="0"/>
      <dgm:spPr/>
    </dgm:pt>
    <dgm:pt modelId="{FDD45B76-7621-4D2D-8A25-5253F92D4FFC}" type="pres">
      <dgm:prSet presAssocID="{6C236380-01A4-4AE4-ACD6-1FEB79144D9A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082A284-D8CA-481D-9017-2A0D299BFC3C}" srcId="{7E5AA53B-3EEE-4DE4-BB81-9044890C2946}" destId="{0557ABC6-2593-43D3-8772-E1D8953488F5}" srcOrd="1" destOrd="0" parTransId="{96E73AB0-4E52-479A-9F92-222C66463305}" sibTransId="{02AC41D1-1AD3-485E-A717-BCAEAF2E479B}"/>
    <dgm:cxn modelId="{74274A89-7BC1-4498-B430-A076D6E741A7}" srcId="{7E5AA53B-3EEE-4DE4-BB81-9044890C2946}" destId="{5955A15C-72B8-40D9-81FD-4B08C095691A}" srcOrd="2" destOrd="0" parTransId="{6E48AAC6-E59C-4839-9CFA-CF5B977C5C2A}" sibTransId="{A5E355E8-5115-49C3-AF48-D3C9B2ABD7F4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53438A0-8ECA-4A99-8FF4-2656234B040B}" srcId="{7E5AA53B-3EEE-4DE4-BB81-9044890C2946}" destId="{6C236380-01A4-4AE4-ACD6-1FEB79144D9A}" srcOrd="3" destOrd="0" parTransId="{06AB0977-9E2F-4451-AA46-E628E569CF6F}" sibTransId="{F58CD682-070B-43F6-8D24-53F2830AEBE4}"/>
    <dgm:cxn modelId="{5B0A9DAE-3DF8-4417-8E6C-AD2CC4058D1B}" type="presOf" srcId="{6C236380-01A4-4AE4-ACD6-1FEB79144D9A}" destId="{74E6278D-FDBC-4FC8-95D2-1989E0C95236}" srcOrd="0" destOrd="0" presId="urn:microsoft.com/office/officeart/2008/layout/VerticalCurvedList"/>
    <dgm:cxn modelId="{405B35D8-5342-472C-938A-7795EDC32BDA}" type="presOf" srcId="{0557ABC6-2593-43D3-8772-E1D8953488F5}" destId="{2AC94D73-F4D8-4965-9B56-DCBA3D981044}" srcOrd="0" destOrd="0" presId="urn:microsoft.com/office/officeart/2008/layout/VerticalCurvedList"/>
    <dgm:cxn modelId="{57B92CEF-198F-48C5-83A1-3C18207204AA}" type="presOf" srcId="{5955A15C-72B8-40D9-81FD-4B08C095691A}" destId="{9E3B9B4A-F3E2-4E64-8828-509C9FB01445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CE95AAD8-E824-4632-9419-E9FEB93FEDAB}" type="presParOf" srcId="{90561C55-3C6E-4D53-85E1-2C50BCDDA392}" destId="{2AC94D73-F4D8-4965-9B56-DCBA3D981044}" srcOrd="3" destOrd="0" presId="urn:microsoft.com/office/officeart/2008/layout/VerticalCurvedList"/>
    <dgm:cxn modelId="{A9044823-2240-4278-BD58-F5BD06BE056A}" type="presParOf" srcId="{90561C55-3C6E-4D53-85E1-2C50BCDDA392}" destId="{CBB96687-CD26-4402-9BD7-2A4D87A41691}" srcOrd="4" destOrd="0" presId="urn:microsoft.com/office/officeart/2008/layout/VerticalCurvedList"/>
    <dgm:cxn modelId="{78EBF748-8637-4A24-9977-B4E6B7B5D5C4}" type="presParOf" srcId="{CBB96687-CD26-4402-9BD7-2A4D87A41691}" destId="{D6825D24-70B2-46D4-8060-A95AFAECA1F7}" srcOrd="0" destOrd="0" presId="urn:microsoft.com/office/officeart/2008/layout/VerticalCurvedList"/>
    <dgm:cxn modelId="{7919C12A-AED0-42B3-A610-8E229340719D}" type="presParOf" srcId="{90561C55-3C6E-4D53-85E1-2C50BCDDA392}" destId="{9E3B9B4A-F3E2-4E64-8828-509C9FB01445}" srcOrd="5" destOrd="0" presId="urn:microsoft.com/office/officeart/2008/layout/VerticalCurvedList"/>
    <dgm:cxn modelId="{FD9759EE-75D2-48B0-8378-B967CA93E62C}" type="presParOf" srcId="{90561C55-3C6E-4D53-85E1-2C50BCDDA392}" destId="{E0E46ABB-8D66-4922-8E8E-C0EBF6407697}" srcOrd="6" destOrd="0" presId="urn:microsoft.com/office/officeart/2008/layout/VerticalCurvedList"/>
    <dgm:cxn modelId="{86EA3EEB-FF69-43DE-8232-42BF4587A9BC}" type="presParOf" srcId="{E0E46ABB-8D66-4922-8E8E-C0EBF6407697}" destId="{A798FA5E-E3EA-4B3D-AC51-8BDBDF626E44}" srcOrd="0" destOrd="0" presId="urn:microsoft.com/office/officeart/2008/layout/VerticalCurvedList"/>
    <dgm:cxn modelId="{D2E4E6A3-F69F-467A-87C9-A91FAA26999A}" type="presParOf" srcId="{90561C55-3C6E-4D53-85E1-2C50BCDDA392}" destId="{74E6278D-FDBC-4FC8-95D2-1989E0C95236}" srcOrd="7" destOrd="0" presId="urn:microsoft.com/office/officeart/2008/layout/VerticalCurvedList"/>
    <dgm:cxn modelId="{8CA01325-52B3-4699-8C14-73D686B14816}" type="presParOf" srcId="{90561C55-3C6E-4D53-85E1-2C50BCDDA392}" destId="{BE999419-AE4D-43B6-93E9-573B61C48F07}" srcOrd="8" destOrd="0" presId="urn:microsoft.com/office/officeart/2008/layout/VerticalCurvedList"/>
    <dgm:cxn modelId="{90C24113-D4BD-4BA0-974C-86EE7035DB0C}" type="presParOf" srcId="{BE999419-AE4D-43B6-93E9-573B61C48F07}" destId="{FDD45B76-7621-4D2D-8A25-5253F92D4FF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955A15C-72B8-40D9-81FD-4B08C095691A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E48AAC6-E59C-4839-9CFA-CF5B977C5C2A}" type="parTrans" cxnId="{74274A89-7BC1-4498-B430-A076D6E741A7}">
      <dgm:prSet/>
      <dgm:spPr/>
      <dgm:t>
        <a:bodyPr/>
        <a:lstStyle/>
        <a:p>
          <a:endParaRPr lang="es-GT"/>
        </a:p>
      </dgm:t>
    </dgm:pt>
    <dgm:pt modelId="{A5E355E8-5115-49C3-AF48-D3C9B2ABD7F4}" type="sibTrans" cxnId="{74274A89-7BC1-4498-B430-A076D6E741A7}">
      <dgm:prSet/>
      <dgm:spPr/>
      <dgm:t>
        <a:bodyPr/>
        <a:lstStyle/>
        <a:p>
          <a:endParaRPr lang="es-GT"/>
        </a:p>
      </dgm:t>
    </dgm:pt>
    <dgm:pt modelId="{0557ABC6-2593-43D3-8772-E1D8953488F5}">
      <dgm:prSet phldrT="[Text]" custT="1"/>
      <dgm:spPr/>
      <dgm:t>
        <a:bodyPr/>
        <a:lstStyle/>
        <a:p>
          <a:pPr algn="r">
            <a:lnSpc>
              <a:spcPct val="100000"/>
            </a:lnSpc>
          </a:pPr>
          <a:r>
            <a:rPr lang="es-GT" sz="2000" noProof="0" dirty="0">
              <a:solidFill>
                <a:srgbClr val="92D050"/>
              </a:solidFill>
            </a:rPr>
            <a:t>La propiedad REFLEXIVA significa que todo elemento del </a:t>
          </a:r>
          <a:r>
            <a:rPr lang="es-GT" sz="2000" noProof="0">
              <a:solidFill>
                <a:srgbClr val="92D050"/>
              </a:solidFill>
            </a:rPr>
            <a:t>conjunto A, </a:t>
          </a:r>
          <a:r>
            <a:rPr lang="es-GT" sz="2000" noProof="0" dirty="0">
              <a:solidFill>
                <a:srgbClr val="92D050"/>
              </a:solidFill>
            </a:rPr>
            <a:t>está relacionado consigo mismo.</a:t>
          </a:r>
        </a:p>
      </dgm:t>
    </dgm:pt>
    <dgm:pt modelId="{96E73AB0-4E52-479A-9F92-222C66463305}" type="parTrans" cxnId="{E082A284-D8CA-481D-9017-2A0D299BFC3C}">
      <dgm:prSet/>
      <dgm:spPr/>
      <dgm:t>
        <a:bodyPr/>
        <a:lstStyle/>
        <a:p>
          <a:endParaRPr lang="es-GT"/>
        </a:p>
      </dgm:t>
    </dgm:pt>
    <dgm:pt modelId="{02AC41D1-1AD3-485E-A717-BCAEAF2E479B}" type="sibTrans" cxnId="{E082A284-D8CA-481D-9017-2A0D299BFC3C}">
      <dgm:prSet/>
      <dgm:spPr/>
      <dgm:t>
        <a:bodyPr/>
        <a:lstStyle/>
        <a:p>
          <a:endParaRPr lang="es-GT"/>
        </a:p>
      </dgm:t>
    </dgm:pt>
    <dgm:pt modelId="{6C236380-01A4-4AE4-ACD6-1FEB79144D9A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6AB0977-9E2F-4451-AA46-E628E569CF6F}" type="parTrans" cxnId="{453438A0-8ECA-4A99-8FF4-2656234B040B}">
      <dgm:prSet/>
      <dgm:spPr/>
      <dgm:t>
        <a:bodyPr/>
        <a:lstStyle/>
        <a:p>
          <a:endParaRPr lang="es-GT"/>
        </a:p>
      </dgm:t>
    </dgm:pt>
    <dgm:pt modelId="{F58CD682-070B-43F6-8D24-53F2830AEBE4}" type="sibTrans" cxnId="{453438A0-8ECA-4A99-8FF4-2656234B040B}">
      <dgm:prSet/>
      <dgm:spPr/>
      <dgm:t>
        <a:bodyPr/>
        <a:lstStyle/>
        <a:p>
          <a:endParaRPr lang="es-G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 custLinFactNeighborX="130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2AC94D73-F4D8-4965-9B56-DCBA3D981044}" type="pres">
      <dgm:prSet presAssocID="{0557ABC6-2593-43D3-8772-E1D8953488F5}" presName="text_2" presStyleLbl="node1" presStyleIdx="1" presStyleCnt="4" custLinFactNeighborX="130">
        <dgm:presLayoutVars>
          <dgm:bulletEnabled val="1"/>
        </dgm:presLayoutVars>
      </dgm:prSet>
      <dgm:spPr/>
    </dgm:pt>
    <dgm:pt modelId="{CBB96687-CD26-4402-9BD7-2A4D87A41691}" type="pres">
      <dgm:prSet presAssocID="{0557ABC6-2593-43D3-8772-E1D8953488F5}" presName="accent_2" presStyleCnt="0"/>
      <dgm:spPr/>
    </dgm:pt>
    <dgm:pt modelId="{D6825D24-70B2-46D4-8060-A95AFAECA1F7}" type="pres">
      <dgm:prSet presAssocID="{0557ABC6-2593-43D3-8772-E1D8953488F5}" presName="accentRepeatNode" presStyleLbl="solidFgAcc1" presStyleIdx="1" presStyleCnt="4"/>
      <dgm:spPr/>
    </dgm:pt>
    <dgm:pt modelId="{9E3B9B4A-F3E2-4E64-8828-509C9FB01445}" type="pres">
      <dgm:prSet presAssocID="{5955A15C-72B8-40D9-81FD-4B08C095691A}" presName="text_3" presStyleLbl="node1" presStyleIdx="2" presStyleCnt="4">
        <dgm:presLayoutVars>
          <dgm:bulletEnabled val="1"/>
        </dgm:presLayoutVars>
      </dgm:prSet>
      <dgm:spPr/>
    </dgm:pt>
    <dgm:pt modelId="{E0E46ABB-8D66-4922-8E8E-C0EBF6407697}" type="pres">
      <dgm:prSet presAssocID="{5955A15C-72B8-40D9-81FD-4B08C095691A}" presName="accent_3" presStyleCnt="0"/>
      <dgm:spPr/>
    </dgm:pt>
    <dgm:pt modelId="{A798FA5E-E3EA-4B3D-AC51-8BDBDF626E44}" type="pres">
      <dgm:prSet presAssocID="{5955A15C-72B8-40D9-81FD-4B08C095691A}" presName="accentRepeatNode" presStyleLbl="solidFgAcc1" presStyleIdx="2" presStyleCnt="4"/>
      <dgm:spPr/>
    </dgm:pt>
    <dgm:pt modelId="{74E6278D-FDBC-4FC8-95D2-1989E0C95236}" type="pres">
      <dgm:prSet presAssocID="{6C236380-01A4-4AE4-ACD6-1FEB79144D9A}" presName="text_4" presStyleLbl="node1" presStyleIdx="3" presStyleCnt="4">
        <dgm:presLayoutVars>
          <dgm:bulletEnabled val="1"/>
        </dgm:presLayoutVars>
      </dgm:prSet>
      <dgm:spPr/>
    </dgm:pt>
    <dgm:pt modelId="{BE999419-AE4D-43B6-93E9-573B61C48F07}" type="pres">
      <dgm:prSet presAssocID="{6C236380-01A4-4AE4-ACD6-1FEB79144D9A}" presName="accent_4" presStyleCnt="0"/>
      <dgm:spPr/>
    </dgm:pt>
    <dgm:pt modelId="{FDD45B76-7621-4D2D-8A25-5253F92D4FFC}" type="pres">
      <dgm:prSet presAssocID="{6C236380-01A4-4AE4-ACD6-1FEB79144D9A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082A284-D8CA-481D-9017-2A0D299BFC3C}" srcId="{7E5AA53B-3EEE-4DE4-BB81-9044890C2946}" destId="{0557ABC6-2593-43D3-8772-E1D8953488F5}" srcOrd="1" destOrd="0" parTransId="{96E73AB0-4E52-479A-9F92-222C66463305}" sibTransId="{02AC41D1-1AD3-485E-A717-BCAEAF2E479B}"/>
    <dgm:cxn modelId="{74274A89-7BC1-4498-B430-A076D6E741A7}" srcId="{7E5AA53B-3EEE-4DE4-BB81-9044890C2946}" destId="{5955A15C-72B8-40D9-81FD-4B08C095691A}" srcOrd="2" destOrd="0" parTransId="{6E48AAC6-E59C-4839-9CFA-CF5B977C5C2A}" sibTransId="{A5E355E8-5115-49C3-AF48-D3C9B2ABD7F4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53438A0-8ECA-4A99-8FF4-2656234B040B}" srcId="{7E5AA53B-3EEE-4DE4-BB81-9044890C2946}" destId="{6C236380-01A4-4AE4-ACD6-1FEB79144D9A}" srcOrd="3" destOrd="0" parTransId="{06AB0977-9E2F-4451-AA46-E628E569CF6F}" sibTransId="{F58CD682-070B-43F6-8D24-53F2830AEBE4}"/>
    <dgm:cxn modelId="{5B0A9DAE-3DF8-4417-8E6C-AD2CC4058D1B}" type="presOf" srcId="{6C236380-01A4-4AE4-ACD6-1FEB79144D9A}" destId="{74E6278D-FDBC-4FC8-95D2-1989E0C95236}" srcOrd="0" destOrd="0" presId="urn:microsoft.com/office/officeart/2008/layout/VerticalCurvedList"/>
    <dgm:cxn modelId="{405B35D8-5342-472C-938A-7795EDC32BDA}" type="presOf" srcId="{0557ABC6-2593-43D3-8772-E1D8953488F5}" destId="{2AC94D73-F4D8-4965-9B56-DCBA3D981044}" srcOrd="0" destOrd="0" presId="urn:microsoft.com/office/officeart/2008/layout/VerticalCurvedList"/>
    <dgm:cxn modelId="{57B92CEF-198F-48C5-83A1-3C18207204AA}" type="presOf" srcId="{5955A15C-72B8-40D9-81FD-4B08C095691A}" destId="{9E3B9B4A-F3E2-4E64-8828-509C9FB01445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CE95AAD8-E824-4632-9419-E9FEB93FEDAB}" type="presParOf" srcId="{90561C55-3C6E-4D53-85E1-2C50BCDDA392}" destId="{2AC94D73-F4D8-4965-9B56-DCBA3D981044}" srcOrd="3" destOrd="0" presId="urn:microsoft.com/office/officeart/2008/layout/VerticalCurvedList"/>
    <dgm:cxn modelId="{A9044823-2240-4278-BD58-F5BD06BE056A}" type="presParOf" srcId="{90561C55-3C6E-4D53-85E1-2C50BCDDA392}" destId="{CBB96687-CD26-4402-9BD7-2A4D87A41691}" srcOrd="4" destOrd="0" presId="urn:microsoft.com/office/officeart/2008/layout/VerticalCurvedList"/>
    <dgm:cxn modelId="{78EBF748-8637-4A24-9977-B4E6B7B5D5C4}" type="presParOf" srcId="{CBB96687-CD26-4402-9BD7-2A4D87A41691}" destId="{D6825D24-70B2-46D4-8060-A95AFAECA1F7}" srcOrd="0" destOrd="0" presId="urn:microsoft.com/office/officeart/2008/layout/VerticalCurvedList"/>
    <dgm:cxn modelId="{7919C12A-AED0-42B3-A610-8E229340719D}" type="presParOf" srcId="{90561C55-3C6E-4D53-85E1-2C50BCDDA392}" destId="{9E3B9B4A-F3E2-4E64-8828-509C9FB01445}" srcOrd="5" destOrd="0" presId="urn:microsoft.com/office/officeart/2008/layout/VerticalCurvedList"/>
    <dgm:cxn modelId="{FD9759EE-75D2-48B0-8378-B967CA93E62C}" type="presParOf" srcId="{90561C55-3C6E-4D53-85E1-2C50BCDDA392}" destId="{E0E46ABB-8D66-4922-8E8E-C0EBF6407697}" srcOrd="6" destOrd="0" presId="urn:microsoft.com/office/officeart/2008/layout/VerticalCurvedList"/>
    <dgm:cxn modelId="{86EA3EEB-FF69-43DE-8232-42BF4587A9BC}" type="presParOf" srcId="{E0E46ABB-8D66-4922-8E8E-C0EBF6407697}" destId="{A798FA5E-E3EA-4B3D-AC51-8BDBDF626E44}" srcOrd="0" destOrd="0" presId="urn:microsoft.com/office/officeart/2008/layout/VerticalCurvedList"/>
    <dgm:cxn modelId="{D2E4E6A3-F69F-467A-87C9-A91FAA26999A}" type="presParOf" srcId="{90561C55-3C6E-4D53-85E1-2C50BCDDA392}" destId="{74E6278D-FDBC-4FC8-95D2-1989E0C95236}" srcOrd="7" destOrd="0" presId="urn:microsoft.com/office/officeart/2008/layout/VerticalCurvedList"/>
    <dgm:cxn modelId="{8CA01325-52B3-4699-8C14-73D686B14816}" type="presParOf" srcId="{90561C55-3C6E-4D53-85E1-2C50BCDDA392}" destId="{BE999419-AE4D-43B6-93E9-573B61C48F07}" srcOrd="8" destOrd="0" presId="urn:microsoft.com/office/officeart/2008/layout/VerticalCurvedList"/>
    <dgm:cxn modelId="{90C24113-D4BD-4BA0-974C-86EE7035DB0C}" type="presParOf" srcId="{BE999419-AE4D-43B6-93E9-573B61C48F07}" destId="{FDD45B76-7621-4D2D-8A25-5253F92D4FF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8361421-3A2A-4AFD-A8DE-2B6FF4698A8F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:r>
                <a:rPr lang="es-GT" sz="2000" noProof="0" dirty="0"/>
                <a:t>TRANSITIVA: Una relación </a:t>
              </a:r>
              <a14:m>
                <m:oMath xmlns:m="http://schemas.openxmlformats.org/officeDocument/2006/math">
                  <m:r>
                    <a:rPr lang="es-GT" sz="200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ℜ</m:t>
                  </m:r>
                </m:oMath>
              </a14:m>
              <a:r>
                <a:rPr lang="es-GT" sz="2000" noProof="0" dirty="0"/>
                <a:t> sobre un conjunto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𝐴</m:t>
                  </m:r>
                </m:oMath>
              </a14:m>
              <a:r>
                <a:rPr lang="es-GT" sz="2000" noProof="0" dirty="0"/>
                <a:t> es transitiva si:</a:t>
              </a:r>
            </a:p>
            <a:p>
              <a:pPr algn="ctr">
                <a:lnSpc>
                  <a:spcPct val="100000"/>
                </a:lnSpc>
              </a:pPr>
              <a:r>
                <a:rPr lang="es-GT" sz="2000" noProof="0" dirty="0"/>
                <a:t>Para todo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,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𝑦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,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𝑧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𝐴</m:t>
                  </m:r>
                </m:oMath>
              </a14:m>
              <a:r>
                <a:rPr lang="es-GT" sz="2000" noProof="0" dirty="0"/>
                <a:t>      </a:t>
              </a:r>
              <a14:m>
                <m:oMath xmlns:m="http://schemas.openxmlformats.org/officeDocument/2006/math">
                  <m:d>
                    <m:dPr>
                      <m:ctrlPr>
                        <a:rPr lang="es-GT" sz="2000" b="0" i="1" noProof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, </m:t>
                  </m:r>
                  <m:d>
                    <m:dPr>
                      <m:ctrlPr>
                        <a:rPr lang="es-GT" sz="2000" b="0" i="1" noProof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</m:d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s-GT" sz="200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ℜ</m:t>
                  </m:r>
                  <m:r>
                    <a:rPr lang="es-GT" sz="20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→</m:t>
                  </m:r>
                  <m:d>
                    <m:dPr>
                      <m:ctrlPr>
                        <a:rPr lang="es-GT" sz="2000" b="0" i="1" noProof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GT" sz="2000" b="0" i="1" noProof="0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</m:d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s-GT" sz="200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ℜ</m:t>
                  </m:r>
                </m:oMath>
              </a14:m>
              <a:endParaRPr lang="es-GT" sz="2000" noProof="0" dirty="0"/>
            </a:p>
          </dgm:t>
        </dgm:pt>
      </mc:Choice>
      <mc:Fallback xmlns="">
        <dgm:pt modelId="{98361421-3A2A-4AFD-A8DE-2B6FF4698A8F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:r>
                <a:rPr lang="es-GT" sz="2000" noProof="0" dirty="0"/>
                <a:t>TRANSITIVA: Una relación </a:t>
              </a:r>
              <a:r>
                <a:rPr lang="es-GT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ℜ</a:t>
              </a:r>
              <a:r>
                <a:rPr lang="es-GT" sz="2000" noProof="0" dirty="0"/>
                <a:t> sobre un conjunto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𝐴</a:t>
              </a:r>
              <a:r>
                <a:rPr lang="es-GT" sz="2000" noProof="0" dirty="0"/>
                <a:t> es transitiva si:</a:t>
              </a:r>
            </a:p>
            <a:p>
              <a:pPr algn="ctr">
                <a:lnSpc>
                  <a:spcPct val="100000"/>
                </a:lnSpc>
              </a:pPr>
              <a:r>
                <a:rPr lang="es-GT" sz="2000" noProof="0" dirty="0"/>
                <a:t>Para todo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𝑥,𝑦,𝑧 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𝜖 𝐴</a:t>
              </a:r>
              <a:r>
                <a:rPr lang="es-GT" sz="2000" noProof="0" dirty="0"/>
                <a:t>      </a:t>
              </a:r>
              <a:r>
                <a:rPr lang="es-GT" sz="2000" b="0" i="0" noProof="0">
                  <a:latin typeface="Cambria Math" panose="02040503050406030204" pitchFamily="18" charset="0"/>
                </a:rPr>
                <a:t>(𝑥,𝑦), (𝑦,𝑧)  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𝜖 </a:t>
              </a:r>
              <a:r>
                <a:rPr lang="es-GT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ℜ</a:t>
              </a:r>
              <a:r>
                <a:rPr lang="es-GT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→</a:t>
              </a:r>
              <a:r>
                <a:rPr lang="es-GT" sz="2000" b="0" i="0" noProof="0">
                  <a:latin typeface="Cambria Math" panose="02040503050406030204" pitchFamily="18" charset="0"/>
                </a:rPr>
                <a:t>(𝑥,𝑧)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𝜖 </a:t>
              </a:r>
              <a:r>
                <a:rPr lang="es-GT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ℜ</a:t>
              </a:r>
              <a:endParaRPr lang="es-GT" sz="2000" noProof="0" dirty="0"/>
            </a:p>
          </dgm:t>
        </dgm:pt>
      </mc:Fallback>
    </mc:AlternateContent>
    <dgm:pt modelId="{9B59BB7F-8D2A-4770-87D3-F53299C1789C}" type="parTrans" cxnId="{91D71B00-E5DA-4CA8-8E3C-3C23062BE037}">
      <dgm:prSet/>
      <dgm:spPr/>
      <dgm:t>
        <a:bodyPr/>
        <a:lstStyle/>
        <a:p>
          <a:endParaRPr lang="es-GT"/>
        </a:p>
      </dgm:t>
    </dgm:pt>
    <dgm:pt modelId="{60879A7C-2BD9-496D-96D6-9035C4F5F429}" type="sibTrans" cxnId="{91D71B00-E5DA-4CA8-8E3C-3C23062BE037}">
      <dgm:prSet/>
      <dgm:spPr/>
      <dgm:t>
        <a:bodyPr/>
        <a:lstStyle/>
        <a:p>
          <a:endParaRPr lang="es-GT"/>
        </a:p>
      </dgm:t>
    </dgm:pt>
    <mc:AlternateContent xmlns:mc="http://schemas.openxmlformats.org/markup-compatibility/2006" xmlns:a14="http://schemas.microsoft.com/office/drawing/2010/main">
      <mc:Choice Requires="a14">
        <dgm:pt modelId="{180A8AD8-42E0-494B-8BAB-8C1B8855464C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:r>
                <a:rPr lang="es-GT" sz="2000" noProof="0" dirty="0"/>
                <a:t>ANTISIMÉTRICA: Una relación </a:t>
              </a:r>
              <a14:m>
                <m:oMath xmlns:m="http://schemas.openxmlformats.org/officeDocument/2006/math">
                  <m:r>
                    <a:rPr lang="es-GT" sz="200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ℜ</m:t>
                  </m:r>
                </m:oMath>
              </a14:m>
              <a:r>
                <a:rPr lang="es-GT" sz="2000" noProof="0" dirty="0"/>
                <a:t> sobre un conjunto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𝐴</m:t>
                  </m:r>
                </m:oMath>
              </a14:m>
              <a:r>
                <a:rPr lang="es-GT" sz="2000" noProof="0" dirty="0"/>
                <a:t> es antisimétrica si:</a:t>
              </a:r>
            </a:p>
            <a:p>
              <a:pPr algn="ctr">
                <a:lnSpc>
                  <a:spcPct val="100000"/>
                </a:lnSpc>
              </a:pPr>
              <a:r>
                <a:rPr lang="es-GT" sz="2000" noProof="0" dirty="0"/>
                <a:t>Para todo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𝑎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,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𝑏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𝐴</m:t>
                  </m:r>
                </m:oMath>
              </a14:m>
              <a:r>
                <a:rPr lang="es-GT" sz="2000" noProof="0" dirty="0"/>
                <a:t>      </a:t>
              </a:r>
              <a14:m>
                <m:oMath xmlns:m="http://schemas.openxmlformats.org/officeDocument/2006/math">
                  <m:sSub>
                    <m:sSubPr>
                      <m:ctrlPr>
                        <a:rPr lang="es-G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s-G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</m:t>
                      </m:r>
                    </m:e>
                    <m:sub>
                      <m:r>
                        <a:rPr lang="es-G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sub>
                  </m:sSub>
                  <m:sSub>
                    <m:sSubPr>
                      <m:ctrlPr>
                        <a:rPr lang="es-G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s-G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</m:e>
                    <m:sub>
                      <m:r>
                        <a:rPr lang="es-G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sub>
                  </m:sSub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 </m:t>
                  </m:r>
                  <m:nary>
                    <m:naryPr>
                      <m:chr m:val="⋀"/>
                      <m:subHide m:val="on"/>
                      <m:supHide m:val="on"/>
                      <m:ctrlPr>
                        <a:rPr lang="es-GT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naryPr>
                    <m:sub/>
                    <m:sup/>
                    <m:e>
                      <m:sSub>
                        <m:sSubPr>
                          <m:ctrlPr>
                            <a:rPr lang="es-G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s-G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s-G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b>
                          <m:r>
                            <a:rPr lang="es-G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e>
                  </m:nary>
                  <m:r>
                    <a:rPr lang="es-GT" sz="2000" b="0" i="1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</m:t>
                  </m:r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s-GT" sz="20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→  </m:t>
                  </m:r>
                  <m:r>
                    <a:rPr lang="en-US" sz="20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  <m:r>
                    <a:rPr lang="es-GT" sz="20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𝑎</m:t>
                  </m:r>
                  <m:r>
                    <a:rPr lang="es-GT" sz="20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=</m:t>
                  </m:r>
                  <m:r>
                    <a:rPr lang="es-GT" sz="20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𝑏</m:t>
                  </m:r>
                  <m:r>
                    <a:rPr lang="en-US" sz="20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</m:t>
                  </m:r>
                </m:oMath>
              </a14:m>
              <a:endParaRPr lang="es-GT" sz="2000" noProof="0" dirty="0"/>
            </a:p>
          </dgm:t>
        </dgm:pt>
      </mc:Choice>
      <mc:Fallback xmlns="">
        <dgm:pt modelId="{180A8AD8-42E0-494B-8BAB-8C1B8855464C}">
          <dgm:prSet phldrT="[Text]" custT="1"/>
          <dgm:spPr/>
          <dgm:t>
            <a:bodyPr/>
            <a:lstStyle/>
            <a:p>
              <a:pPr algn="l">
                <a:lnSpc>
                  <a:spcPct val="100000"/>
                </a:lnSpc>
              </a:pPr>
              <a:r>
                <a:rPr lang="es-GT" sz="2000" noProof="0" dirty="0"/>
                <a:t>ANTISIMÉTRICA: Una relación </a:t>
              </a:r>
              <a:r>
                <a:rPr lang="es-GT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ℜ</a:t>
              </a:r>
              <a:r>
                <a:rPr lang="es-GT" sz="2000" noProof="0" dirty="0"/>
                <a:t> sobre un conjunto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𝐴</a:t>
              </a:r>
              <a:r>
                <a:rPr lang="es-GT" sz="2000" noProof="0" dirty="0"/>
                <a:t> es antisimétrica si:</a:t>
              </a:r>
            </a:p>
            <a:p>
              <a:pPr algn="ctr">
                <a:lnSpc>
                  <a:spcPct val="100000"/>
                </a:lnSpc>
              </a:pPr>
              <a:r>
                <a:rPr lang="es-GT" sz="2000" noProof="0" dirty="0"/>
                <a:t>Para todo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𝑎,𝑏 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𝜖 𝐴</a:t>
              </a:r>
              <a:r>
                <a:rPr lang="es-GT" sz="2000" noProof="0" dirty="0"/>
                <a:t>      </a:t>
              </a:r>
              <a:r>
                <a:rPr lang="es-GT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〖( 〗_𝑎 </a:t>
              </a:r>
              <a:r>
                <a:rPr lang="es-GT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ℜ</a:t>
              </a:r>
              <a:r>
                <a:rPr lang="es-GT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_𝑏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s-GT" sz="2000" b="0" i="0" noProof="0">
                  <a:latin typeface="Cambria Math" panose="02040503050406030204" pitchFamily="18" charset="0"/>
                </a:rPr>
                <a:t> 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⋀▒〖</a:t>
              </a:r>
              <a:r>
                <a:rPr lang="es-GT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_𝑏 </a:t>
              </a:r>
              <a:r>
                <a:rPr lang="es-GT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ℜ</a:t>
              </a:r>
              <a:r>
                <a:rPr lang="es-GT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_𝑎 </a:t>
              </a:r>
              <a:r>
                <a:rPr lang="es-GT" sz="2000" b="0" i="0" noProof="0">
                  <a:latin typeface="Cambria Math" panose="02040503050406030204" pitchFamily="18" charset="0"/>
                  <a:ea typeface="Cambria Math" panose="02040503050406030204" pitchFamily="18" charset="0"/>
                </a:rPr>
                <a:t>〗)</a:t>
              </a:r>
              <a:r>
                <a:rPr lang="es-GT" sz="2000" b="0" i="0" noProof="0">
                  <a:latin typeface="Cambria Math" panose="02040503050406030204" pitchFamily="18" charset="0"/>
                </a:rPr>
                <a:t> </a:t>
              </a:r>
              <a:r>
                <a:rPr lang="es-GT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→  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s-GT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𝑎=𝑏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s-GT" sz="2000" noProof="0" dirty="0"/>
            </a:p>
          </dgm:t>
        </dgm:pt>
      </mc:Fallback>
    </mc:AlternateContent>
    <dgm:pt modelId="{08BBFB30-9B11-40DB-BE04-38E682FECF31}" type="parTrans" cxnId="{04E75380-D7FD-48BB-BE73-ABB502A7FD61}">
      <dgm:prSet/>
      <dgm:spPr/>
      <dgm:t>
        <a:bodyPr/>
        <a:lstStyle/>
        <a:p>
          <a:endParaRPr lang="es-GT"/>
        </a:p>
      </dgm:t>
    </dgm:pt>
    <dgm:pt modelId="{D2AB302A-7E89-4C23-AAA2-8AD859ED20C6}" type="sibTrans" cxnId="{04E75380-D7FD-48BB-BE73-ABB502A7FD61}">
      <dgm:prSet/>
      <dgm:spPr/>
      <dgm:t>
        <a:bodyPr/>
        <a:lstStyle/>
        <a:p>
          <a:endParaRPr lang="es-GT"/>
        </a:p>
      </dgm:t>
    </dgm:pt>
    <mc:AlternateContent xmlns:mc="http://schemas.openxmlformats.org/markup-compatibility/2006" xmlns:a14="http://schemas.microsoft.com/office/drawing/2010/main">
      <mc:Choice Requires="a14">
        <dgm:pt modelId="{4561CD12-737C-41F7-A01D-CE0F53622A98}">
          <dgm:prSet phldrT="[Text]" custT="1"/>
          <dgm:spPr/>
          <dgm:t>
            <a:bodyPr/>
            <a:lstStyle/>
            <a:p>
              <a:pPr algn="r">
                <a:lnSpc>
                  <a:spcPct val="100000"/>
                </a:lnSpc>
              </a:pPr>
              <a:r>
                <a:rPr lang="es-GT" sz="2000" noProof="0" dirty="0">
                  <a:solidFill>
                    <a:srgbClr val="92D050"/>
                  </a:solidFill>
                </a:rPr>
                <a:t>La propiedad TRANSITIVA significa que el elemento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𝑦</m:t>
                  </m:r>
                </m:oMath>
              </a14:m>
              <a:r>
                <a:rPr lang="es-GT" sz="2000" noProof="0" dirty="0">
                  <a:solidFill>
                    <a:srgbClr val="92D050"/>
                  </a:solidFill>
                </a:rPr>
                <a:t> sirve de puente entre dos pares ordenados, permitiendo que los extremos se relacionen.</a:t>
              </a:r>
              <a:endParaRPr lang="es-GT" sz="2000" noProof="0" dirty="0"/>
            </a:p>
          </dgm:t>
        </dgm:pt>
      </mc:Choice>
      <mc:Fallback xmlns="">
        <dgm:pt modelId="{4561CD12-737C-41F7-A01D-CE0F53622A98}">
          <dgm:prSet phldrT="[Text]" custT="1"/>
          <dgm:spPr/>
          <dgm:t>
            <a:bodyPr/>
            <a:lstStyle/>
            <a:p>
              <a:pPr algn="r">
                <a:lnSpc>
                  <a:spcPct val="100000"/>
                </a:lnSpc>
              </a:pPr>
              <a:r>
                <a:rPr lang="es-GT" sz="2000" noProof="0" dirty="0">
                  <a:solidFill>
                    <a:srgbClr val="92D050"/>
                  </a:solidFill>
                </a:rPr>
                <a:t>La propiedad TRANSITIVA significa que el elemento </a:t>
              </a:r>
              <a:r>
                <a:rPr lang="es-GT" sz="2000" b="0" i="0" noProof="0">
                  <a:solidFill>
                    <a:srgbClr val="92D050"/>
                  </a:solidFill>
                  <a:latin typeface="Cambria Math" panose="02040503050406030204" pitchFamily="18" charset="0"/>
                </a:rPr>
                <a:t>𝑦</a:t>
              </a:r>
              <a:r>
                <a:rPr lang="es-GT" sz="2000" noProof="0" dirty="0">
                  <a:solidFill>
                    <a:srgbClr val="92D050"/>
                  </a:solidFill>
                </a:rPr>
                <a:t> sirve de puente entre dos pares ordenados, permitiendo que los extremos se relacionen.</a:t>
              </a:r>
              <a:endParaRPr lang="es-GT" sz="2000" noProof="0" dirty="0"/>
            </a:p>
          </dgm:t>
        </dgm:pt>
      </mc:Fallback>
    </mc:AlternateContent>
    <dgm:pt modelId="{24740B15-0D48-4AFE-9B82-D63502D4703D}" type="parTrans" cxnId="{5790E10F-91E2-43DC-80A2-4D482E8D1A3A}">
      <dgm:prSet/>
      <dgm:spPr/>
      <dgm:t>
        <a:bodyPr/>
        <a:lstStyle/>
        <a:p>
          <a:endParaRPr lang="es-GT"/>
        </a:p>
      </dgm:t>
    </dgm:pt>
    <dgm:pt modelId="{B8552DB5-F23D-4905-984D-6115DE92EF13}" type="sibTrans" cxnId="{5790E10F-91E2-43DC-80A2-4D482E8D1A3A}">
      <dgm:prSet/>
      <dgm:spPr/>
      <dgm:t>
        <a:bodyPr/>
        <a:lstStyle/>
        <a:p>
          <a:endParaRPr lang="es-GT"/>
        </a:p>
      </dgm:t>
    </dgm:pt>
    <mc:AlternateContent xmlns:mc="http://schemas.openxmlformats.org/markup-compatibility/2006" xmlns:a14="http://schemas.microsoft.com/office/drawing/2010/main">
      <mc:Choice Requires="a14">
        <dgm:pt modelId="{A488C42B-CB47-4943-8BA6-9482D4A5DC00}">
          <dgm:prSet phldrT="[Text]" custT="1"/>
          <dgm:spPr/>
          <dgm:t>
            <a:bodyPr/>
            <a:lstStyle/>
            <a:p>
              <a:pPr algn="r">
                <a:lnSpc>
                  <a:spcPct val="100000"/>
                </a:lnSpc>
              </a:pPr>
              <a:r>
                <a:rPr lang="es-GT" sz="2000" noProof="0" dirty="0">
                  <a:solidFill>
                    <a:srgbClr val="92D050"/>
                  </a:solidFill>
                </a:rPr>
                <a:t>La </a:t>
              </a:r>
              <a:r>
                <a:rPr lang="es-GT" sz="2000" noProof="0" dirty="0" err="1">
                  <a:solidFill>
                    <a:srgbClr val="92D050"/>
                  </a:solidFill>
                </a:rPr>
                <a:t>antisimetría</a:t>
              </a:r>
              <a:r>
                <a:rPr lang="es-GT" sz="2000" noProof="0" dirty="0">
                  <a:solidFill>
                    <a:srgbClr val="92D050"/>
                  </a:solidFill>
                </a:rPr>
                <a:t> se da en los siguientes casos: 1.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𝑥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𝑥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s-GT" sz="2000" noProof="0" dirty="0">
                  <a:solidFill>
                    <a:srgbClr val="92D050"/>
                  </a:solidFill>
                </a:rPr>
                <a:t> se puede o no incluir en </a:t>
              </a:r>
              <a14:m>
                <m:oMath xmlns:m="http://schemas.openxmlformats.org/officeDocument/2006/math">
                  <m:r>
                    <a:rPr lang="es-GT" sz="200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ℜ</m:t>
                  </m:r>
                </m:oMath>
              </a14:m>
              <a:r>
                <a:rPr lang="es-GT" sz="2000" noProof="0" dirty="0">
                  <a:solidFill>
                    <a:srgbClr val="92D050"/>
                  </a:solidFill>
                </a:rPr>
                <a:t>,</a:t>
              </a:r>
            </a:p>
            <a:p>
              <a:pPr algn="r">
                <a:lnSpc>
                  <a:spcPct val="100000"/>
                </a:lnSpc>
              </a:pPr>
              <a:r>
                <a:rPr lang="es-GT" sz="2000" noProof="0" dirty="0">
                  <a:solidFill>
                    <a:srgbClr val="92D050"/>
                  </a:solidFill>
                </a:rPr>
                <a:t>2.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𝑥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𝑦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s-GT" sz="2000" noProof="0" dirty="0">
                  <a:solidFill>
                    <a:srgbClr val="92D050"/>
                  </a:solidFill>
                </a:rPr>
                <a:t> se incluye en </a:t>
              </a:r>
              <a14:m>
                <m:oMath xmlns:m="http://schemas.openxmlformats.org/officeDocument/2006/math">
                  <m:r>
                    <a:rPr lang="es-GT" sz="200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ℜ</m:t>
                  </m:r>
                </m:oMath>
              </a14:m>
              <a:r>
                <a:rPr lang="es-GT" sz="2000" noProof="0" dirty="0">
                  <a:solidFill>
                    <a:srgbClr val="92D050"/>
                  </a:solidFill>
                </a:rPr>
                <a:t>, 3.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𝑦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𝑥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s-GT" sz="2000" noProof="0" dirty="0">
                  <a:solidFill>
                    <a:srgbClr val="92D050"/>
                  </a:solidFill>
                </a:rPr>
                <a:t> se incluye en </a:t>
              </a:r>
              <a14:m>
                <m:oMath xmlns:m="http://schemas.openxmlformats.org/officeDocument/2006/math">
                  <m:r>
                    <a:rPr lang="es-GT" sz="200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ℜ</m:t>
                  </m:r>
                </m:oMath>
              </a14:m>
              <a:r>
                <a:rPr lang="es-GT" sz="2000" noProof="0" dirty="0">
                  <a:solidFill>
                    <a:srgbClr val="92D050"/>
                  </a:solidFill>
                </a:rPr>
                <a:t>, y 4. Ni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𝑥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𝑦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s-GT" sz="2000" noProof="0" dirty="0">
                  <a:solidFill>
                    <a:srgbClr val="92D050"/>
                  </a:solidFill>
                </a:rPr>
                <a:t>, ni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𝑦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𝑥</m:t>
                  </m:r>
                  <m:r>
                    <a:rPr lang="es-GT" sz="2000" b="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s-GT" sz="2000" noProof="0" dirty="0">
                  <a:solidFill>
                    <a:srgbClr val="92D050"/>
                  </a:solidFill>
                </a:rPr>
                <a:t> se incluye en </a:t>
              </a:r>
              <a14:m>
                <m:oMath xmlns:m="http://schemas.openxmlformats.org/officeDocument/2006/math">
                  <m:r>
                    <a:rPr lang="es-GT" sz="2000" i="1" noProof="0" smtClean="0">
                      <a:solidFill>
                        <a:srgbClr val="92D05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ℜ</m:t>
                  </m:r>
                </m:oMath>
              </a14:m>
              <a:r>
                <a:rPr lang="es-GT" sz="2000" noProof="0" dirty="0">
                  <a:solidFill>
                    <a:srgbClr val="92D050"/>
                  </a:solidFill>
                </a:rPr>
                <a:t>.</a:t>
              </a:r>
              <a:endParaRPr lang="es-GT" sz="2000" noProof="0" dirty="0"/>
            </a:p>
          </dgm:t>
        </dgm:pt>
      </mc:Choice>
      <mc:Fallback xmlns="">
        <dgm:pt modelId="{A488C42B-CB47-4943-8BA6-9482D4A5DC00}">
          <dgm:prSet phldrT="[Text]" custT="1"/>
          <dgm:spPr/>
          <dgm:t>
            <a:bodyPr/>
            <a:lstStyle/>
            <a:p>
              <a:pPr algn="r">
                <a:lnSpc>
                  <a:spcPct val="100000"/>
                </a:lnSpc>
              </a:pPr>
              <a:r>
                <a:rPr lang="es-GT" sz="2000" noProof="0" dirty="0">
                  <a:solidFill>
                    <a:srgbClr val="92D050"/>
                  </a:solidFill>
                </a:rPr>
                <a:t>La </a:t>
              </a:r>
              <a:r>
                <a:rPr lang="es-GT" sz="2000" noProof="0" dirty="0" err="1">
                  <a:solidFill>
                    <a:srgbClr val="92D050"/>
                  </a:solidFill>
                </a:rPr>
                <a:t>antisimetría</a:t>
              </a:r>
              <a:r>
                <a:rPr lang="es-GT" sz="2000" noProof="0" dirty="0">
                  <a:solidFill>
                    <a:srgbClr val="92D050"/>
                  </a:solidFill>
                </a:rPr>
                <a:t> se da en los siguientes casos: 1. </a:t>
              </a:r>
              <a:r>
                <a:rPr lang="es-GT" sz="2000" b="0" i="0" noProof="0">
                  <a:solidFill>
                    <a:srgbClr val="92D050"/>
                  </a:solidFill>
                  <a:latin typeface="Cambria Math" panose="02040503050406030204" pitchFamily="18" charset="0"/>
                </a:rPr>
                <a:t>(𝑥,𝑥)</a:t>
              </a:r>
              <a:r>
                <a:rPr lang="es-GT" sz="2000" noProof="0" dirty="0">
                  <a:solidFill>
                    <a:srgbClr val="92D050"/>
                  </a:solidFill>
                </a:rPr>
                <a:t> se puede o no incluir en </a:t>
              </a:r>
              <a:r>
                <a:rPr lang="es-GT" sz="2000" i="0" noProof="0">
                  <a:solidFill>
                    <a:srgbClr val="92D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ℜ</a:t>
              </a:r>
              <a:r>
                <a:rPr lang="es-GT" sz="2000" noProof="0" dirty="0">
                  <a:solidFill>
                    <a:srgbClr val="92D050"/>
                  </a:solidFill>
                </a:rPr>
                <a:t>,</a:t>
              </a:r>
            </a:p>
            <a:p>
              <a:pPr algn="r">
                <a:lnSpc>
                  <a:spcPct val="100000"/>
                </a:lnSpc>
              </a:pPr>
              <a:r>
                <a:rPr lang="es-GT" sz="2000" noProof="0" dirty="0">
                  <a:solidFill>
                    <a:srgbClr val="92D050"/>
                  </a:solidFill>
                </a:rPr>
                <a:t>2. </a:t>
              </a:r>
              <a:r>
                <a:rPr lang="es-GT" sz="2000" b="0" i="0" noProof="0">
                  <a:solidFill>
                    <a:srgbClr val="92D050"/>
                  </a:solidFill>
                  <a:latin typeface="Cambria Math" panose="02040503050406030204" pitchFamily="18" charset="0"/>
                </a:rPr>
                <a:t>(𝑥,𝑦)</a:t>
              </a:r>
              <a:r>
                <a:rPr lang="es-GT" sz="2000" noProof="0" dirty="0">
                  <a:solidFill>
                    <a:srgbClr val="92D050"/>
                  </a:solidFill>
                </a:rPr>
                <a:t> se incluye en </a:t>
              </a:r>
              <a:r>
                <a:rPr lang="es-GT" sz="2000" i="0" noProof="0">
                  <a:solidFill>
                    <a:srgbClr val="92D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ℜ</a:t>
              </a:r>
              <a:r>
                <a:rPr lang="es-GT" sz="2000" noProof="0" dirty="0">
                  <a:solidFill>
                    <a:srgbClr val="92D050"/>
                  </a:solidFill>
                </a:rPr>
                <a:t>, 3. </a:t>
              </a:r>
              <a:r>
                <a:rPr lang="es-GT" sz="2000" b="0" i="0" noProof="0">
                  <a:solidFill>
                    <a:srgbClr val="92D050"/>
                  </a:solidFill>
                  <a:latin typeface="Cambria Math" panose="02040503050406030204" pitchFamily="18" charset="0"/>
                </a:rPr>
                <a:t>(𝑦,𝑥)</a:t>
              </a:r>
              <a:r>
                <a:rPr lang="es-GT" sz="2000" noProof="0" dirty="0">
                  <a:solidFill>
                    <a:srgbClr val="92D050"/>
                  </a:solidFill>
                </a:rPr>
                <a:t> se incluye en </a:t>
              </a:r>
              <a:r>
                <a:rPr lang="es-GT" sz="2000" i="0" noProof="0">
                  <a:solidFill>
                    <a:srgbClr val="92D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ℜ</a:t>
              </a:r>
              <a:r>
                <a:rPr lang="es-GT" sz="2000" noProof="0" dirty="0">
                  <a:solidFill>
                    <a:srgbClr val="92D050"/>
                  </a:solidFill>
                </a:rPr>
                <a:t>, y 4. Ni </a:t>
              </a:r>
              <a:r>
                <a:rPr lang="es-GT" sz="2000" b="0" i="0" noProof="0">
                  <a:solidFill>
                    <a:srgbClr val="92D050"/>
                  </a:solidFill>
                  <a:latin typeface="Cambria Math" panose="02040503050406030204" pitchFamily="18" charset="0"/>
                </a:rPr>
                <a:t>(𝑥,𝑦)</a:t>
              </a:r>
              <a:r>
                <a:rPr lang="es-GT" sz="2000" noProof="0" dirty="0">
                  <a:solidFill>
                    <a:srgbClr val="92D050"/>
                  </a:solidFill>
                </a:rPr>
                <a:t>, ni </a:t>
              </a:r>
              <a:r>
                <a:rPr lang="es-GT" sz="2000" b="0" i="0" noProof="0">
                  <a:solidFill>
                    <a:srgbClr val="92D050"/>
                  </a:solidFill>
                  <a:latin typeface="Cambria Math" panose="02040503050406030204" pitchFamily="18" charset="0"/>
                </a:rPr>
                <a:t>(𝑦,𝑥)</a:t>
              </a:r>
              <a:r>
                <a:rPr lang="es-GT" sz="2000" noProof="0" dirty="0">
                  <a:solidFill>
                    <a:srgbClr val="92D050"/>
                  </a:solidFill>
                </a:rPr>
                <a:t> se incluye en </a:t>
              </a:r>
              <a:r>
                <a:rPr lang="es-GT" sz="2000" i="0" noProof="0">
                  <a:solidFill>
                    <a:srgbClr val="92D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ℜ</a:t>
              </a:r>
              <a:r>
                <a:rPr lang="es-GT" sz="2000" noProof="0" dirty="0">
                  <a:solidFill>
                    <a:srgbClr val="92D050"/>
                  </a:solidFill>
                </a:rPr>
                <a:t>.</a:t>
              </a:r>
              <a:endParaRPr lang="es-GT" sz="2000" noProof="0" dirty="0"/>
            </a:p>
          </dgm:t>
        </dgm:pt>
      </mc:Fallback>
    </mc:AlternateContent>
    <dgm:pt modelId="{FC4209D0-BEBD-43FF-AF35-502E1CE2DD8C}" type="parTrans" cxnId="{7DDB8FBE-0BF4-4618-993B-F53C1C407539}">
      <dgm:prSet/>
      <dgm:spPr/>
      <dgm:t>
        <a:bodyPr/>
        <a:lstStyle/>
        <a:p>
          <a:endParaRPr lang="es-GT"/>
        </a:p>
      </dgm:t>
    </dgm:pt>
    <dgm:pt modelId="{696326B7-F563-44E0-A68E-F23F58BE1FF8}" type="sibTrans" cxnId="{7DDB8FBE-0BF4-4618-993B-F53C1C407539}">
      <dgm:prSet/>
      <dgm:spPr/>
      <dgm:t>
        <a:bodyPr/>
        <a:lstStyle/>
        <a:p>
          <a:endParaRPr lang="es-G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E24456E2-C749-44E5-A3E8-7D928A55256C}" type="pres">
      <dgm:prSet presAssocID="{98361421-3A2A-4AFD-A8DE-2B6FF4698A8F}" presName="text_1" presStyleLbl="node1" presStyleIdx="0" presStyleCnt="4">
        <dgm:presLayoutVars>
          <dgm:bulletEnabled val="1"/>
        </dgm:presLayoutVars>
      </dgm:prSet>
      <dgm:spPr/>
    </dgm:pt>
    <dgm:pt modelId="{B658E246-4D05-45C9-8B2D-7623944A3483}" type="pres">
      <dgm:prSet presAssocID="{98361421-3A2A-4AFD-A8DE-2B6FF4698A8F}" presName="accent_1" presStyleCnt="0"/>
      <dgm:spPr/>
    </dgm:pt>
    <dgm:pt modelId="{F84C17F0-AC14-4334-B8DD-265AF04EEB8F}" type="pres">
      <dgm:prSet presAssocID="{98361421-3A2A-4AFD-A8DE-2B6FF4698A8F}" presName="accentRepeatNode" presStyleLbl="solidFgAcc1" presStyleIdx="0" presStyleCnt="4"/>
      <dgm:spPr/>
    </dgm:pt>
    <dgm:pt modelId="{28E007E2-EAA5-4CB2-A6ED-1DCD0601ED2F}" type="pres">
      <dgm:prSet presAssocID="{4561CD12-737C-41F7-A01D-CE0F53622A98}" presName="text_2" presStyleLbl="node1" presStyleIdx="1" presStyleCnt="4">
        <dgm:presLayoutVars>
          <dgm:bulletEnabled val="1"/>
        </dgm:presLayoutVars>
      </dgm:prSet>
      <dgm:spPr/>
    </dgm:pt>
    <dgm:pt modelId="{367524DA-AAF9-4428-B585-D56ADFD00ACC}" type="pres">
      <dgm:prSet presAssocID="{4561CD12-737C-41F7-A01D-CE0F53622A98}" presName="accent_2" presStyleCnt="0"/>
      <dgm:spPr/>
    </dgm:pt>
    <dgm:pt modelId="{E25F9870-6EBB-4AEB-B57A-76C7C2C69F0A}" type="pres">
      <dgm:prSet presAssocID="{4561CD12-737C-41F7-A01D-CE0F53622A98}" presName="accentRepeatNode" presStyleLbl="solidFgAcc1" presStyleIdx="1" presStyleCnt="4"/>
      <dgm:spPr/>
    </dgm:pt>
    <dgm:pt modelId="{20DE3617-5E4B-4598-B471-484C6FC28C48}" type="pres">
      <dgm:prSet presAssocID="{180A8AD8-42E0-494B-8BAB-8C1B8855464C}" presName="text_3" presStyleLbl="node1" presStyleIdx="2" presStyleCnt="4">
        <dgm:presLayoutVars>
          <dgm:bulletEnabled val="1"/>
        </dgm:presLayoutVars>
      </dgm:prSet>
      <dgm:spPr/>
    </dgm:pt>
    <dgm:pt modelId="{F2C09280-F612-4722-A0F8-959A538B4C60}" type="pres">
      <dgm:prSet presAssocID="{180A8AD8-42E0-494B-8BAB-8C1B8855464C}" presName="accent_3" presStyleCnt="0"/>
      <dgm:spPr/>
    </dgm:pt>
    <dgm:pt modelId="{3360651D-975D-4F56-A3AF-21596A9AF669}" type="pres">
      <dgm:prSet presAssocID="{180A8AD8-42E0-494B-8BAB-8C1B8855464C}" presName="accentRepeatNode" presStyleLbl="solidFgAcc1" presStyleIdx="2" presStyleCnt="4"/>
      <dgm:spPr/>
    </dgm:pt>
    <dgm:pt modelId="{3A3F2868-0295-45A9-BF1B-C6CBD85DC034}" type="pres">
      <dgm:prSet presAssocID="{A488C42B-CB47-4943-8BA6-9482D4A5DC00}" presName="text_4" presStyleLbl="node1" presStyleIdx="3" presStyleCnt="4">
        <dgm:presLayoutVars>
          <dgm:bulletEnabled val="1"/>
        </dgm:presLayoutVars>
      </dgm:prSet>
      <dgm:spPr/>
    </dgm:pt>
    <dgm:pt modelId="{DE2090C7-6259-476C-88F6-14A09524C234}" type="pres">
      <dgm:prSet presAssocID="{A488C42B-CB47-4943-8BA6-9482D4A5DC00}" presName="accent_4" presStyleCnt="0"/>
      <dgm:spPr/>
    </dgm:pt>
    <dgm:pt modelId="{640516DB-B3F7-48AC-9441-1C439C925DF5}" type="pres">
      <dgm:prSet presAssocID="{A488C42B-CB47-4943-8BA6-9482D4A5DC00}" presName="accentRepeatNode" presStyleLbl="solidFgAcc1" presStyleIdx="3" presStyleCnt="4"/>
      <dgm:spPr/>
    </dgm:pt>
  </dgm:ptLst>
  <dgm:cxnLst>
    <dgm:cxn modelId="{91D71B00-E5DA-4CA8-8E3C-3C23062BE037}" srcId="{7E5AA53B-3EEE-4DE4-BB81-9044890C2946}" destId="{98361421-3A2A-4AFD-A8DE-2B6FF4698A8F}" srcOrd="0" destOrd="0" parTransId="{9B59BB7F-8D2A-4770-87D3-F53299C1789C}" sibTransId="{60879A7C-2BD9-496D-96D6-9035C4F5F429}"/>
    <dgm:cxn modelId="{5790E10F-91E2-43DC-80A2-4D482E8D1A3A}" srcId="{7E5AA53B-3EEE-4DE4-BB81-9044890C2946}" destId="{4561CD12-737C-41F7-A01D-CE0F53622A98}" srcOrd="1" destOrd="0" parTransId="{24740B15-0D48-4AFE-9B82-D63502D4703D}" sibTransId="{B8552DB5-F23D-4905-984D-6115DE92EF13}"/>
    <dgm:cxn modelId="{5D302111-4A44-47A5-B08E-5532A46EB17A}" type="presOf" srcId="{4561CD12-737C-41F7-A01D-CE0F53622A98}" destId="{28E007E2-EAA5-4CB2-A6ED-1DCD0601ED2F}" srcOrd="0" destOrd="0" presId="urn:microsoft.com/office/officeart/2008/layout/VerticalCurvedList"/>
    <dgm:cxn modelId="{F0CA933C-8638-4FCD-A132-F81A36B4ACE9}" type="presOf" srcId="{180A8AD8-42E0-494B-8BAB-8C1B8855464C}" destId="{20DE3617-5E4B-4598-B471-484C6FC28C48}" srcOrd="0" destOrd="0" presId="urn:microsoft.com/office/officeart/2008/layout/VerticalCurvedList"/>
    <dgm:cxn modelId="{2C50F570-4243-456D-8273-54DDFFF03132}" type="presOf" srcId="{60879A7C-2BD9-496D-96D6-9035C4F5F429}" destId="{D79B43FC-100B-4A0D-A4D5-0D2D04B99064}" srcOrd="0" destOrd="0" presId="urn:microsoft.com/office/officeart/2008/layout/VerticalCurvedList"/>
    <dgm:cxn modelId="{77B20571-78C1-40DD-BFD4-5E1403E2BF6F}" type="presOf" srcId="{98361421-3A2A-4AFD-A8DE-2B6FF4698A8F}" destId="{E24456E2-C749-44E5-A3E8-7D928A55256C}" srcOrd="0" destOrd="0" presId="urn:microsoft.com/office/officeart/2008/layout/VerticalCurvedList"/>
    <dgm:cxn modelId="{04E75380-D7FD-48BB-BE73-ABB502A7FD61}" srcId="{7E5AA53B-3EEE-4DE4-BB81-9044890C2946}" destId="{180A8AD8-42E0-494B-8BAB-8C1B8855464C}" srcOrd="2" destOrd="0" parTransId="{08BBFB30-9B11-40DB-BE04-38E682FECF31}" sibTransId="{D2AB302A-7E89-4C23-AAA2-8AD859ED20C6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7DDB8FBE-0BF4-4618-993B-F53C1C407539}" srcId="{7E5AA53B-3EEE-4DE4-BB81-9044890C2946}" destId="{A488C42B-CB47-4943-8BA6-9482D4A5DC00}" srcOrd="3" destOrd="0" parTransId="{FC4209D0-BEBD-43FF-AF35-502E1CE2DD8C}" sibTransId="{696326B7-F563-44E0-A68E-F23F58BE1FF8}"/>
    <dgm:cxn modelId="{8549C0F5-6B9B-4328-842E-164A5528AA2A}" type="presOf" srcId="{A488C42B-CB47-4943-8BA6-9482D4A5DC00}" destId="{3A3F2868-0295-45A9-BF1B-C6CBD85DC03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D6770F83-FE3C-439B-BBFD-979ABC5B007E}" type="presParOf" srcId="{90561C55-3C6E-4D53-85E1-2C50BCDDA392}" destId="{E24456E2-C749-44E5-A3E8-7D928A55256C}" srcOrd="1" destOrd="0" presId="urn:microsoft.com/office/officeart/2008/layout/VerticalCurvedList"/>
    <dgm:cxn modelId="{7AD5E0F3-87E8-4C1D-A47C-58A019679D34}" type="presParOf" srcId="{90561C55-3C6E-4D53-85E1-2C50BCDDA392}" destId="{B658E246-4D05-45C9-8B2D-7623944A3483}" srcOrd="2" destOrd="0" presId="urn:microsoft.com/office/officeart/2008/layout/VerticalCurvedList"/>
    <dgm:cxn modelId="{F07CE525-05C6-425D-9372-7622D471951D}" type="presParOf" srcId="{B658E246-4D05-45C9-8B2D-7623944A3483}" destId="{F84C17F0-AC14-4334-B8DD-265AF04EEB8F}" srcOrd="0" destOrd="0" presId="urn:microsoft.com/office/officeart/2008/layout/VerticalCurvedList"/>
    <dgm:cxn modelId="{DC373720-419B-4C6E-89D3-7F784A0105C7}" type="presParOf" srcId="{90561C55-3C6E-4D53-85E1-2C50BCDDA392}" destId="{28E007E2-EAA5-4CB2-A6ED-1DCD0601ED2F}" srcOrd="3" destOrd="0" presId="urn:microsoft.com/office/officeart/2008/layout/VerticalCurvedList"/>
    <dgm:cxn modelId="{EE7E044B-3946-40AC-B0CD-7FA99336693E}" type="presParOf" srcId="{90561C55-3C6E-4D53-85E1-2C50BCDDA392}" destId="{367524DA-AAF9-4428-B585-D56ADFD00ACC}" srcOrd="4" destOrd="0" presId="urn:microsoft.com/office/officeart/2008/layout/VerticalCurvedList"/>
    <dgm:cxn modelId="{D8DC509D-7267-44F8-B7D8-0BC28EA7FA2C}" type="presParOf" srcId="{367524DA-AAF9-4428-B585-D56ADFD00ACC}" destId="{E25F9870-6EBB-4AEB-B57A-76C7C2C69F0A}" srcOrd="0" destOrd="0" presId="urn:microsoft.com/office/officeart/2008/layout/VerticalCurvedList"/>
    <dgm:cxn modelId="{C2372598-279D-45B1-92F3-DD170F2187A7}" type="presParOf" srcId="{90561C55-3C6E-4D53-85E1-2C50BCDDA392}" destId="{20DE3617-5E4B-4598-B471-484C6FC28C48}" srcOrd="5" destOrd="0" presId="urn:microsoft.com/office/officeart/2008/layout/VerticalCurvedList"/>
    <dgm:cxn modelId="{1C69EE0E-A276-4716-813A-B602ED1BC27C}" type="presParOf" srcId="{90561C55-3C6E-4D53-85E1-2C50BCDDA392}" destId="{F2C09280-F612-4722-A0F8-959A538B4C60}" srcOrd="6" destOrd="0" presId="urn:microsoft.com/office/officeart/2008/layout/VerticalCurvedList"/>
    <dgm:cxn modelId="{C9BB552F-1F25-4602-8435-4035391C0F0E}" type="presParOf" srcId="{F2C09280-F612-4722-A0F8-959A538B4C60}" destId="{3360651D-975D-4F56-A3AF-21596A9AF669}" srcOrd="0" destOrd="0" presId="urn:microsoft.com/office/officeart/2008/layout/VerticalCurvedList"/>
    <dgm:cxn modelId="{FDCB994F-C83C-426A-A885-041D54ADE9C1}" type="presParOf" srcId="{90561C55-3C6E-4D53-85E1-2C50BCDDA392}" destId="{3A3F2868-0295-45A9-BF1B-C6CBD85DC034}" srcOrd="7" destOrd="0" presId="urn:microsoft.com/office/officeart/2008/layout/VerticalCurvedList"/>
    <dgm:cxn modelId="{43D0CB25-EB7C-431E-8B44-F73274BD7819}" type="presParOf" srcId="{90561C55-3C6E-4D53-85E1-2C50BCDDA392}" destId="{DE2090C7-6259-476C-88F6-14A09524C234}" srcOrd="8" destOrd="0" presId="urn:microsoft.com/office/officeart/2008/layout/VerticalCurvedList"/>
    <dgm:cxn modelId="{9177F57D-7F98-463B-A4C9-8AE8D4227422}" type="presParOf" srcId="{DE2090C7-6259-476C-88F6-14A09524C234}" destId="{640516DB-B3F7-48AC-9441-1C439C925DF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8361421-3A2A-4AFD-A8DE-2B6FF4698A8F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B59BB7F-8D2A-4770-87D3-F53299C1789C}" type="parTrans" cxnId="{91D71B00-E5DA-4CA8-8E3C-3C23062BE037}">
      <dgm:prSet/>
      <dgm:spPr/>
      <dgm:t>
        <a:bodyPr/>
        <a:lstStyle/>
        <a:p>
          <a:endParaRPr lang="es-GT"/>
        </a:p>
      </dgm:t>
    </dgm:pt>
    <dgm:pt modelId="{60879A7C-2BD9-496D-96D6-9035C4F5F429}" type="sibTrans" cxnId="{91D71B00-E5DA-4CA8-8E3C-3C23062BE037}">
      <dgm:prSet/>
      <dgm:spPr/>
      <dgm:t>
        <a:bodyPr/>
        <a:lstStyle/>
        <a:p>
          <a:endParaRPr lang="es-GT"/>
        </a:p>
      </dgm:t>
    </dgm:pt>
    <dgm:pt modelId="{180A8AD8-42E0-494B-8BAB-8C1B8855464C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8BBFB30-9B11-40DB-BE04-38E682FECF31}" type="parTrans" cxnId="{04E75380-D7FD-48BB-BE73-ABB502A7FD61}">
      <dgm:prSet/>
      <dgm:spPr/>
      <dgm:t>
        <a:bodyPr/>
        <a:lstStyle/>
        <a:p>
          <a:endParaRPr lang="es-GT"/>
        </a:p>
      </dgm:t>
    </dgm:pt>
    <dgm:pt modelId="{D2AB302A-7E89-4C23-AAA2-8AD859ED20C6}" type="sibTrans" cxnId="{04E75380-D7FD-48BB-BE73-ABB502A7FD61}">
      <dgm:prSet/>
      <dgm:spPr/>
      <dgm:t>
        <a:bodyPr/>
        <a:lstStyle/>
        <a:p>
          <a:endParaRPr lang="es-GT"/>
        </a:p>
      </dgm:t>
    </dgm:pt>
    <dgm:pt modelId="{4561CD12-737C-41F7-A01D-CE0F53622A98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4740B15-0D48-4AFE-9B82-D63502D4703D}" type="parTrans" cxnId="{5790E10F-91E2-43DC-80A2-4D482E8D1A3A}">
      <dgm:prSet/>
      <dgm:spPr/>
      <dgm:t>
        <a:bodyPr/>
        <a:lstStyle/>
        <a:p>
          <a:endParaRPr lang="es-GT"/>
        </a:p>
      </dgm:t>
    </dgm:pt>
    <dgm:pt modelId="{B8552DB5-F23D-4905-984D-6115DE92EF13}" type="sibTrans" cxnId="{5790E10F-91E2-43DC-80A2-4D482E8D1A3A}">
      <dgm:prSet/>
      <dgm:spPr/>
      <dgm:t>
        <a:bodyPr/>
        <a:lstStyle/>
        <a:p>
          <a:endParaRPr lang="es-GT"/>
        </a:p>
      </dgm:t>
    </dgm:pt>
    <dgm:pt modelId="{A488C42B-CB47-4943-8BA6-9482D4A5DC00}">
      <dgm:prSet phldrT="[Text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C4209D0-BEBD-43FF-AF35-502E1CE2DD8C}" type="parTrans" cxnId="{7DDB8FBE-0BF4-4618-993B-F53C1C407539}">
      <dgm:prSet/>
      <dgm:spPr/>
      <dgm:t>
        <a:bodyPr/>
        <a:lstStyle/>
        <a:p>
          <a:endParaRPr lang="es-GT"/>
        </a:p>
      </dgm:t>
    </dgm:pt>
    <dgm:pt modelId="{696326B7-F563-44E0-A68E-F23F58BE1FF8}" type="sibTrans" cxnId="{7DDB8FBE-0BF4-4618-993B-F53C1C407539}">
      <dgm:prSet/>
      <dgm:spPr/>
      <dgm:t>
        <a:bodyPr/>
        <a:lstStyle/>
        <a:p>
          <a:endParaRPr lang="es-G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E24456E2-C749-44E5-A3E8-7D928A55256C}" type="pres">
      <dgm:prSet presAssocID="{98361421-3A2A-4AFD-A8DE-2B6FF4698A8F}" presName="text_1" presStyleLbl="node1" presStyleIdx="0" presStyleCnt="4">
        <dgm:presLayoutVars>
          <dgm:bulletEnabled val="1"/>
        </dgm:presLayoutVars>
      </dgm:prSet>
      <dgm:spPr/>
    </dgm:pt>
    <dgm:pt modelId="{B658E246-4D05-45C9-8B2D-7623944A3483}" type="pres">
      <dgm:prSet presAssocID="{98361421-3A2A-4AFD-A8DE-2B6FF4698A8F}" presName="accent_1" presStyleCnt="0"/>
      <dgm:spPr/>
    </dgm:pt>
    <dgm:pt modelId="{F84C17F0-AC14-4334-B8DD-265AF04EEB8F}" type="pres">
      <dgm:prSet presAssocID="{98361421-3A2A-4AFD-A8DE-2B6FF4698A8F}" presName="accentRepeatNode" presStyleLbl="solidFgAcc1" presStyleIdx="0" presStyleCnt="4"/>
      <dgm:spPr/>
    </dgm:pt>
    <dgm:pt modelId="{28E007E2-EAA5-4CB2-A6ED-1DCD0601ED2F}" type="pres">
      <dgm:prSet presAssocID="{4561CD12-737C-41F7-A01D-CE0F53622A98}" presName="text_2" presStyleLbl="node1" presStyleIdx="1" presStyleCnt="4">
        <dgm:presLayoutVars>
          <dgm:bulletEnabled val="1"/>
        </dgm:presLayoutVars>
      </dgm:prSet>
      <dgm:spPr/>
    </dgm:pt>
    <dgm:pt modelId="{367524DA-AAF9-4428-B585-D56ADFD00ACC}" type="pres">
      <dgm:prSet presAssocID="{4561CD12-737C-41F7-A01D-CE0F53622A98}" presName="accent_2" presStyleCnt="0"/>
      <dgm:spPr/>
    </dgm:pt>
    <dgm:pt modelId="{E25F9870-6EBB-4AEB-B57A-76C7C2C69F0A}" type="pres">
      <dgm:prSet presAssocID="{4561CD12-737C-41F7-A01D-CE0F53622A98}" presName="accentRepeatNode" presStyleLbl="solidFgAcc1" presStyleIdx="1" presStyleCnt="4"/>
      <dgm:spPr/>
    </dgm:pt>
    <dgm:pt modelId="{20DE3617-5E4B-4598-B471-484C6FC28C48}" type="pres">
      <dgm:prSet presAssocID="{180A8AD8-42E0-494B-8BAB-8C1B8855464C}" presName="text_3" presStyleLbl="node1" presStyleIdx="2" presStyleCnt="4">
        <dgm:presLayoutVars>
          <dgm:bulletEnabled val="1"/>
        </dgm:presLayoutVars>
      </dgm:prSet>
      <dgm:spPr/>
    </dgm:pt>
    <dgm:pt modelId="{F2C09280-F612-4722-A0F8-959A538B4C60}" type="pres">
      <dgm:prSet presAssocID="{180A8AD8-42E0-494B-8BAB-8C1B8855464C}" presName="accent_3" presStyleCnt="0"/>
      <dgm:spPr/>
    </dgm:pt>
    <dgm:pt modelId="{3360651D-975D-4F56-A3AF-21596A9AF669}" type="pres">
      <dgm:prSet presAssocID="{180A8AD8-42E0-494B-8BAB-8C1B8855464C}" presName="accentRepeatNode" presStyleLbl="solidFgAcc1" presStyleIdx="2" presStyleCnt="4"/>
      <dgm:spPr/>
    </dgm:pt>
    <dgm:pt modelId="{3A3F2868-0295-45A9-BF1B-C6CBD85DC034}" type="pres">
      <dgm:prSet presAssocID="{A488C42B-CB47-4943-8BA6-9482D4A5DC00}" presName="text_4" presStyleLbl="node1" presStyleIdx="3" presStyleCnt="4">
        <dgm:presLayoutVars>
          <dgm:bulletEnabled val="1"/>
        </dgm:presLayoutVars>
      </dgm:prSet>
      <dgm:spPr/>
    </dgm:pt>
    <dgm:pt modelId="{DE2090C7-6259-476C-88F6-14A09524C234}" type="pres">
      <dgm:prSet presAssocID="{A488C42B-CB47-4943-8BA6-9482D4A5DC00}" presName="accent_4" presStyleCnt="0"/>
      <dgm:spPr/>
    </dgm:pt>
    <dgm:pt modelId="{640516DB-B3F7-48AC-9441-1C439C925DF5}" type="pres">
      <dgm:prSet presAssocID="{A488C42B-CB47-4943-8BA6-9482D4A5DC00}" presName="accentRepeatNode" presStyleLbl="solidFgAcc1" presStyleIdx="3" presStyleCnt="4"/>
      <dgm:spPr/>
    </dgm:pt>
  </dgm:ptLst>
  <dgm:cxnLst>
    <dgm:cxn modelId="{91D71B00-E5DA-4CA8-8E3C-3C23062BE037}" srcId="{7E5AA53B-3EEE-4DE4-BB81-9044890C2946}" destId="{98361421-3A2A-4AFD-A8DE-2B6FF4698A8F}" srcOrd="0" destOrd="0" parTransId="{9B59BB7F-8D2A-4770-87D3-F53299C1789C}" sibTransId="{60879A7C-2BD9-496D-96D6-9035C4F5F429}"/>
    <dgm:cxn modelId="{5790E10F-91E2-43DC-80A2-4D482E8D1A3A}" srcId="{7E5AA53B-3EEE-4DE4-BB81-9044890C2946}" destId="{4561CD12-737C-41F7-A01D-CE0F53622A98}" srcOrd="1" destOrd="0" parTransId="{24740B15-0D48-4AFE-9B82-D63502D4703D}" sibTransId="{B8552DB5-F23D-4905-984D-6115DE92EF13}"/>
    <dgm:cxn modelId="{5D302111-4A44-47A5-B08E-5532A46EB17A}" type="presOf" srcId="{4561CD12-737C-41F7-A01D-CE0F53622A98}" destId="{28E007E2-EAA5-4CB2-A6ED-1DCD0601ED2F}" srcOrd="0" destOrd="0" presId="urn:microsoft.com/office/officeart/2008/layout/VerticalCurvedList"/>
    <dgm:cxn modelId="{F0CA933C-8638-4FCD-A132-F81A36B4ACE9}" type="presOf" srcId="{180A8AD8-42E0-494B-8BAB-8C1B8855464C}" destId="{20DE3617-5E4B-4598-B471-484C6FC28C48}" srcOrd="0" destOrd="0" presId="urn:microsoft.com/office/officeart/2008/layout/VerticalCurvedList"/>
    <dgm:cxn modelId="{2C50F570-4243-456D-8273-54DDFFF03132}" type="presOf" srcId="{60879A7C-2BD9-496D-96D6-9035C4F5F429}" destId="{D79B43FC-100B-4A0D-A4D5-0D2D04B99064}" srcOrd="0" destOrd="0" presId="urn:microsoft.com/office/officeart/2008/layout/VerticalCurvedList"/>
    <dgm:cxn modelId="{77B20571-78C1-40DD-BFD4-5E1403E2BF6F}" type="presOf" srcId="{98361421-3A2A-4AFD-A8DE-2B6FF4698A8F}" destId="{E24456E2-C749-44E5-A3E8-7D928A55256C}" srcOrd="0" destOrd="0" presId="urn:microsoft.com/office/officeart/2008/layout/VerticalCurvedList"/>
    <dgm:cxn modelId="{04E75380-D7FD-48BB-BE73-ABB502A7FD61}" srcId="{7E5AA53B-3EEE-4DE4-BB81-9044890C2946}" destId="{180A8AD8-42E0-494B-8BAB-8C1B8855464C}" srcOrd="2" destOrd="0" parTransId="{08BBFB30-9B11-40DB-BE04-38E682FECF31}" sibTransId="{D2AB302A-7E89-4C23-AAA2-8AD859ED20C6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7DDB8FBE-0BF4-4618-993B-F53C1C407539}" srcId="{7E5AA53B-3EEE-4DE4-BB81-9044890C2946}" destId="{A488C42B-CB47-4943-8BA6-9482D4A5DC00}" srcOrd="3" destOrd="0" parTransId="{FC4209D0-BEBD-43FF-AF35-502E1CE2DD8C}" sibTransId="{696326B7-F563-44E0-A68E-F23F58BE1FF8}"/>
    <dgm:cxn modelId="{8549C0F5-6B9B-4328-842E-164A5528AA2A}" type="presOf" srcId="{A488C42B-CB47-4943-8BA6-9482D4A5DC00}" destId="{3A3F2868-0295-45A9-BF1B-C6CBD85DC03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D6770F83-FE3C-439B-BBFD-979ABC5B007E}" type="presParOf" srcId="{90561C55-3C6E-4D53-85E1-2C50BCDDA392}" destId="{E24456E2-C749-44E5-A3E8-7D928A55256C}" srcOrd="1" destOrd="0" presId="urn:microsoft.com/office/officeart/2008/layout/VerticalCurvedList"/>
    <dgm:cxn modelId="{7AD5E0F3-87E8-4C1D-A47C-58A019679D34}" type="presParOf" srcId="{90561C55-3C6E-4D53-85E1-2C50BCDDA392}" destId="{B658E246-4D05-45C9-8B2D-7623944A3483}" srcOrd="2" destOrd="0" presId="urn:microsoft.com/office/officeart/2008/layout/VerticalCurvedList"/>
    <dgm:cxn modelId="{F07CE525-05C6-425D-9372-7622D471951D}" type="presParOf" srcId="{B658E246-4D05-45C9-8B2D-7623944A3483}" destId="{F84C17F0-AC14-4334-B8DD-265AF04EEB8F}" srcOrd="0" destOrd="0" presId="urn:microsoft.com/office/officeart/2008/layout/VerticalCurvedList"/>
    <dgm:cxn modelId="{DC373720-419B-4C6E-89D3-7F784A0105C7}" type="presParOf" srcId="{90561C55-3C6E-4D53-85E1-2C50BCDDA392}" destId="{28E007E2-EAA5-4CB2-A6ED-1DCD0601ED2F}" srcOrd="3" destOrd="0" presId="urn:microsoft.com/office/officeart/2008/layout/VerticalCurvedList"/>
    <dgm:cxn modelId="{EE7E044B-3946-40AC-B0CD-7FA99336693E}" type="presParOf" srcId="{90561C55-3C6E-4D53-85E1-2C50BCDDA392}" destId="{367524DA-AAF9-4428-B585-D56ADFD00ACC}" srcOrd="4" destOrd="0" presId="urn:microsoft.com/office/officeart/2008/layout/VerticalCurvedList"/>
    <dgm:cxn modelId="{D8DC509D-7267-44F8-B7D8-0BC28EA7FA2C}" type="presParOf" srcId="{367524DA-AAF9-4428-B585-D56ADFD00ACC}" destId="{E25F9870-6EBB-4AEB-B57A-76C7C2C69F0A}" srcOrd="0" destOrd="0" presId="urn:microsoft.com/office/officeart/2008/layout/VerticalCurvedList"/>
    <dgm:cxn modelId="{C2372598-279D-45B1-92F3-DD170F2187A7}" type="presParOf" srcId="{90561C55-3C6E-4D53-85E1-2C50BCDDA392}" destId="{20DE3617-5E4B-4598-B471-484C6FC28C48}" srcOrd="5" destOrd="0" presId="urn:microsoft.com/office/officeart/2008/layout/VerticalCurvedList"/>
    <dgm:cxn modelId="{1C69EE0E-A276-4716-813A-B602ED1BC27C}" type="presParOf" srcId="{90561C55-3C6E-4D53-85E1-2C50BCDDA392}" destId="{F2C09280-F612-4722-A0F8-959A538B4C60}" srcOrd="6" destOrd="0" presId="urn:microsoft.com/office/officeart/2008/layout/VerticalCurvedList"/>
    <dgm:cxn modelId="{C9BB552F-1F25-4602-8435-4035391C0F0E}" type="presParOf" srcId="{F2C09280-F612-4722-A0F8-959A538B4C60}" destId="{3360651D-975D-4F56-A3AF-21596A9AF669}" srcOrd="0" destOrd="0" presId="urn:microsoft.com/office/officeart/2008/layout/VerticalCurvedList"/>
    <dgm:cxn modelId="{FDCB994F-C83C-426A-A885-041D54ADE9C1}" type="presParOf" srcId="{90561C55-3C6E-4D53-85E1-2C50BCDDA392}" destId="{3A3F2868-0295-45A9-BF1B-C6CBD85DC034}" srcOrd="7" destOrd="0" presId="urn:microsoft.com/office/officeart/2008/layout/VerticalCurvedList"/>
    <dgm:cxn modelId="{43D0CB25-EB7C-431E-8B44-F73274BD7819}" type="presParOf" srcId="{90561C55-3C6E-4D53-85E1-2C50BCDDA392}" destId="{DE2090C7-6259-476C-88F6-14A09524C234}" srcOrd="8" destOrd="0" presId="urn:microsoft.com/office/officeart/2008/layout/VerticalCurvedList"/>
    <dgm:cxn modelId="{9177F57D-7F98-463B-A4C9-8AE8D4227422}" type="presParOf" srcId="{DE2090C7-6259-476C-88F6-14A09524C234}" destId="{640516DB-B3F7-48AC-9441-1C439C925DF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750AC01-D39D-4F3A-9DC8-2A211EE986A2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Una relación </a:t>
              </a:r>
              <a14:m>
                <m:oMath xmlns:m="http://schemas.openxmlformats.org/officeDocument/2006/math">
                  <m:r>
                    <a:rPr lang="es-GT" sz="200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ℜ</m:t>
                  </m:r>
                </m:oMath>
              </a14:m>
              <a:r>
                <a:rPr lang="es-GT" sz="2000" noProof="0" dirty="0"/>
                <a:t> sobre un conjunto </a:t>
              </a:r>
              <a14:m>
                <m:oMath xmlns:m="http://schemas.openxmlformats.org/officeDocument/2006/math">
                  <m:r>
                    <a:rPr lang="es-GT" sz="2000" b="0" i="1" noProof="0" smtClean="0">
                      <a:latin typeface="Cambria Math" panose="02040503050406030204" pitchFamily="18" charset="0"/>
                    </a:rPr>
                    <m:t>𝐴</m:t>
                  </m:r>
                </m:oMath>
              </a14:m>
              <a:r>
                <a:rPr lang="es-GT" sz="2000" noProof="0" dirty="0"/>
                <a:t> es de ORDEN PARCIAL si:</a:t>
              </a:r>
            </a:p>
          </dgm:t>
        </dgm:pt>
      </mc:Choice>
      <mc:Fallback xmlns="">
        <dgm:pt modelId="{6750AC01-D39D-4F3A-9DC8-2A211EE986A2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GT" sz="2000" noProof="0" dirty="0"/>
                <a:t>Una relación </a:t>
              </a:r>
              <a:r>
                <a:rPr lang="es-GT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ℜ</a:t>
              </a:r>
              <a:r>
                <a:rPr lang="es-GT" sz="2000" noProof="0" dirty="0"/>
                <a:t> sobre un conjunto </a:t>
              </a:r>
              <a:r>
                <a:rPr lang="es-GT" sz="2000" b="0" i="0" noProof="0">
                  <a:latin typeface="Cambria Math" panose="02040503050406030204" pitchFamily="18" charset="0"/>
                </a:rPr>
                <a:t>𝐴</a:t>
              </a:r>
              <a:r>
                <a:rPr lang="es-GT" sz="2000" noProof="0" dirty="0"/>
                <a:t> es de ORDEN PARCIAL si:</a:t>
              </a:r>
            </a:p>
          </dgm:t>
        </dgm:pt>
      </mc:Fallback>
    </mc:AlternateConten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s-GT" sz="2000" noProof="0" dirty="0"/>
            <a:t>Es reflexiva.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s-GT" sz="2000" noProof="0" dirty="0"/>
            <a:t>Es transitiva.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A28E2278-102A-4E1F-8FCE-5D34D83CBC61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s-GT" sz="2000" noProof="0" dirty="0"/>
            <a:t>Es antisimétrica.</a:t>
          </a:r>
        </a:p>
      </dgm:t>
    </dgm:pt>
    <dgm:pt modelId="{DB502129-1802-41F8-8493-2C66612A8000}" type="parTrans" cxnId="{9FFE26CB-07F6-418B-94F9-EFB3CD828A12}">
      <dgm:prSet/>
      <dgm:spPr/>
      <dgm:t>
        <a:bodyPr/>
        <a:lstStyle/>
        <a:p>
          <a:endParaRPr lang="es-GT"/>
        </a:p>
      </dgm:t>
    </dgm:pt>
    <dgm:pt modelId="{F95E2012-E6D0-47AA-9659-B51EA140A642}" type="sibTrans" cxnId="{9FFE26CB-07F6-418B-94F9-EFB3CD828A12}">
      <dgm:prSet/>
      <dgm:spPr/>
      <dgm:t>
        <a:bodyPr/>
        <a:lstStyle/>
        <a:p>
          <a:endParaRPr lang="es-G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2134636B-C004-4A7C-B1CD-71BC36B1432E}" type="pres">
      <dgm:prSet presAssocID="{A28E2278-102A-4E1F-8FCE-5D34D83CBC61}" presName="text_4" presStyleLbl="node1" presStyleIdx="3" presStyleCnt="4">
        <dgm:presLayoutVars>
          <dgm:bulletEnabled val="1"/>
        </dgm:presLayoutVars>
      </dgm:prSet>
      <dgm:spPr/>
    </dgm:pt>
    <dgm:pt modelId="{76D64741-E6A6-46F4-9542-985D8F6918D2}" type="pres">
      <dgm:prSet presAssocID="{A28E2278-102A-4E1F-8FCE-5D34D83CBC61}" presName="accent_4" presStyleCnt="0"/>
      <dgm:spPr/>
    </dgm:pt>
    <dgm:pt modelId="{1EF6F4CE-2965-42C7-96F2-C34AD53D8831}" type="pres">
      <dgm:prSet presAssocID="{A28E2278-102A-4E1F-8FCE-5D34D83CBC61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677323A0-08FB-41CA-ABEA-B47CFCAF0596}" type="presOf" srcId="{A28E2278-102A-4E1F-8FCE-5D34D83CBC61}" destId="{2134636B-C004-4A7C-B1CD-71BC36B1432E}" srcOrd="0" destOrd="0" presId="urn:microsoft.com/office/officeart/2008/layout/VerticalCurvedList"/>
    <dgm:cxn modelId="{9FFE26CB-07F6-418B-94F9-EFB3CD828A12}" srcId="{7E5AA53B-3EEE-4DE4-BB81-9044890C2946}" destId="{A28E2278-102A-4E1F-8FCE-5D34D83CBC61}" srcOrd="3" destOrd="0" parTransId="{DB502129-1802-41F8-8493-2C66612A8000}" sibTransId="{F95E2012-E6D0-47AA-9659-B51EA140A642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016A344A-4B22-4CE2-B206-C4F24CD21B80}" type="presParOf" srcId="{90561C55-3C6E-4D53-85E1-2C50BCDDA392}" destId="{2134636B-C004-4A7C-B1CD-71BC36B1432E}" srcOrd="7" destOrd="0" presId="urn:microsoft.com/office/officeart/2008/layout/VerticalCurvedList"/>
    <dgm:cxn modelId="{502FE446-63BC-4DC4-80C2-42189C9EDF71}" type="presParOf" srcId="{90561C55-3C6E-4D53-85E1-2C50BCDDA392}" destId="{76D64741-E6A6-46F4-9542-985D8F6918D2}" srcOrd="8" destOrd="0" presId="urn:microsoft.com/office/officeart/2008/layout/VerticalCurvedList"/>
    <dgm:cxn modelId="{3A6C18BF-BF35-4F11-BEDB-4F6C0573752F}" type="presParOf" srcId="{76D64741-E6A6-46F4-9542-985D8F6918D2}" destId="{1EF6F4CE-2965-42C7-96F2-C34AD53D883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Para los conjuntos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𝐴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,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𝐵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 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𝜖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𝔄</m:t>
              </m:r>
            </m:oMath>
          </a14:m>
          <a:endParaRPr lang="es-GT" sz="2000" kern="1200" noProof="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Cualquier subconjunto de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𝐴𝑥𝐵</m:t>
              </m:r>
            </m:oMath>
          </a14:m>
          <a:r>
            <a:rPr lang="es-GT" sz="2000" kern="1200" noProof="0" dirty="0"/>
            <a:t> es una RELACIÓN de A en B.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Cualquier subconjunto de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𝐴𝑥𝐴</m:t>
              </m:r>
            </m:oMath>
          </a14:m>
          <a:r>
            <a:rPr lang="es-GT" sz="2000" kern="1200" noProof="0" dirty="0"/>
            <a:t> es una RELACIÓN BINARIA en A (o RELACIÓN sobre A). 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739347" y="-726453"/>
          <a:ext cx="5645079" cy="5645079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96382" y="261926"/>
          <a:ext cx="7112706" cy="5241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60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Para cualquier conjunto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𝐴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,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𝐵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, 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𝐶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 ⊆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𝔄</m:t>
              </m:r>
            </m:oMath>
          </a14:m>
          <a:endParaRPr lang="es-GT" sz="2000" kern="1200" noProof="0" dirty="0"/>
        </a:p>
      </dsp:txBody>
      <dsp:txXfrm>
        <a:off x="396382" y="261926"/>
        <a:ext cx="7112706" cy="524189"/>
      </dsp:txXfrm>
    </dsp:sp>
    <dsp:sp modelId="{07CB3071-D555-47DA-A36A-69EB91531FD8}">
      <dsp:nvSpPr>
        <dsp:cNvPr id="0" name=""/>
        <dsp:cNvSpPr/>
      </dsp:nvSpPr>
      <dsp:spPr>
        <a:xfrm>
          <a:off x="68763" y="196403"/>
          <a:ext cx="655236" cy="6552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72000" y="1047959"/>
          <a:ext cx="6737088" cy="5241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60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1. 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𝐴𝑥</m:t>
              </m:r>
              <m:d>
                <m:dPr>
                  <m:ctrlPr>
                    <a:rPr lang="es-GT" sz="2000" b="0" i="1" kern="1200" noProof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𝐵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∩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𝐶</m:t>
                  </m:r>
                </m:e>
              </m:d>
              <m:r>
                <a:rPr lang="es-GT" sz="2000" b="0" i="1" kern="1200" noProof="0" smtClean="0">
                  <a:latin typeface="Cambria Math" panose="02040503050406030204" pitchFamily="18" charset="0"/>
                </a:rPr>
                <m:t>=(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𝐴𝑥𝐵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)∩(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𝐴𝑥𝐶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</m:t>
              </m:r>
            </m:oMath>
          </a14:m>
          <a:endParaRPr lang="es-GT" sz="2000" kern="1200" noProof="0" dirty="0"/>
        </a:p>
      </dsp:txBody>
      <dsp:txXfrm>
        <a:off x="772000" y="1047959"/>
        <a:ext cx="6737088" cy="524189"/>
      </dsp:txXfrm>
    </dsp:sp>
    <dsp:sp modelId="{3F8116AC-FAC3-4E95-9865-93CCFEB191B9}">
      <dsp:nvSpPr>
        <dsp:cNvPr id="0" name=""/>
        <dsp:cNvSpPr/>
      </dsp:nvSpPr>
      <dsp:spPr>
        <a:xfrm>
          <a:off x="444382" y="982435"/>
          <a:ext cx="655236" cy="6552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887285" y="1833991"/>
          <a:ext cx="6621803" cy="5241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60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2. 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𝐴𝑥</m:t>
              </m:r>
              <m:d>
                <m:dPr>
                  <m:ctrlPr>
                    <a:rPr lang="es-GT" sz="2000" b="0" i="1" kern="1200" noProof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𝐵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∪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𝐶</m:t>
                  </m:r>
                </m:e>
              </m:d>
              <m:r>
                <a:rPr lang="es-GT" sz="2000" b="0" i="1" kern="1200" noProof="0" smtClean="0">
                  <a:latin typeface="Cambria Math" panose="02040503050406030204" pitchFamily="18" charset="0"/>
                </a:rPr>
                <m:t>=(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𝐴𝑥𝐵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)∪(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𝐴𝑥𝐶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</m:t>
              </m:r>
            </m:oMath>
          </a14:m>
          <a:endParaRPr lang="es-GT" sz="2000" kern="1200" noProof="0" dirty="0"/>
        </a:p>
      </dsp:txBody>
      <dsp:txXfrm>
        <a:off x="887285" y="1833991"/>
        <a:ext cx="6621803" cy="524189"/>
      </dsp:txXfrm>
    </dsp:sp>
    <dsp:sp modelId="{A965097E-32F1-4AB8-8C4E-2814A7596B2F}">
      <dsp:nvSpPr>
        <dsp:cNvPr id="0" name=""/>
        <dsp:cNvSpPr/>
      </dsp:nvSpPr>
      <dsp:spPr>
        <a:xfrm>
          <a:off x="559667" y="1768467"/>
          <a:ext cx="655236" cy="6552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9706D-DB01-46B5-BD3D-18494CFF8624}">
      <dsp:nvSpPr>
        <dsp:cNvPr id="0" name=""/>
        <dsp:cNvSpPr/>
      </dsp:nvSpPr>
      <dsp:spPr>
        <a:xfrm>
          <a:off x="772000" y="2620023"/>
          <a:ext cx="6737088" cy="5241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60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3. 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s-GT" sz="2000" b="0" i="1" kern="1200" noProof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∩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𝐵</m:t>
                  </m:r>
                </m:e>
              </m:d>
              <m:r>
                <a:rPr lang="es-GT" sz="2000" b="0" i="1" kern="1200" noProof="0" smtClean="0">
                  <a:latin typeface="Cambria Math" panose="02040503050406030204" pitchFamily="18" charset="0"/>
                </a:rPr>
                <m:t>𝑥𝐶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=(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𝐴𝑥𝐶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)∩(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𝐵𝑥𝐶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</m:t>
              </m:r>
            </m:oMath>
          </a14:m>
          <a:endParaRPr lang="es-GT" sz="2000" kern="1200" noProof="0" dirty="0"/>
        </a:p>
      </dsp:txBody>
      <dsp:txXfrm>
        <a:off x="772000" y="2620023"/>
        <a:ext cx="6737088" cy="524189"/>
      </dsp:txXfrm>
    </dsp:sp>
    <dsp:sp modelId="{8F1067EA-A0EA-4317-9453-E785390D5ED0}">
      <dsp:nvSpPr>
        <dsp:cNvPr id="0" name=""/>
        <dsp:cNvSpPr/>
      </dsp:nvSpPr>
      <dsp:spPr>
        <a:xfrm>
          <a:off x="444382" y="2554500"/>
          <a:ext cx="655236" cy="6552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EB8CF-FCC8-4593-AAAB-445F47B05DA1}">
      <dsp:nvSpPr>
        <dsp:cNvPr id="0" name=""/>
        <dsp:cNvSpPr/>
      </dsp:nvSpPr>
      <dsp:spPr>
        <a:xfrm>
          <a:off x="396382" y="3406055"/>
          <a:ext cx="7112706" cy="5241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60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4. 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s-GT" sz="2000" b="0" i="1" kern="1200" noProof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∪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𝐵</m:t>
                  </m:r>
                </m:e>
              </m:d>
              <m:r>
                <a:rPr lang="es-GT" sz="2000" b="0" i="1" kern="1200" noProof="0" smtClean="0">
                  <a:latin typeface="Cambria Math" panose="02040503050406030204" pitchFamily="18" charset="0"/>
                </a:rPr>
                <m:t>𝑥𝐶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=(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𝐴𝑥𝐶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)∪(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𝐵𝑥𝐶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</m:t>
              </m:r>
            </m:oMath>
          </a14:m>
          <a:endParaRPr lang="es-GT" sz="2000" kern="1200" noProof="0" dirty="0"/>
        </a:p>
      </dsp:txBody>
      <dsp:txXfrm>
        <a:off x="396382" y="3406055"/>
        <a:ext cx="7112706" cy="524189"/>
      </dsp:txXfrm>
    </dsp:sp>
    <dsp:sp modelId="{324D9E37-5977-4949-89A1-5FE11FE5A529}">
      <dsp:nvSpPr>
        <dsp:cNvPr id="0" name=""/>
        <dsp:cNvSpPr/>
      </dsp:nvSpPr>
      <dsp:spPr>
        <a:xfrm>
          <a:off x="68763" y="3340532"/>
          <a:ext cx="655236" cy="6552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6203612" y="-949060"/>
          <a:ext cx="7384520" cy="7384520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29533" y="421794"/>
          <a:ext cx="8854169" cy="8440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994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REFLEXIVA: Una relación </a:t>
          </a:r>
          <a14:m xmlns:a14="http://schemas.microsoft.com/office/drawing/2010/main">
            <m:oMath xmlns:m="http://schemas.openxmlformats.org/officeDocument/2006/math">
              <m:r>
                <a:rPr lang="es-GT" sz="20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ℜ</m:t>
              </m:r>
            </m:oMath>
          </a14:m>
          <a:r>
            <a:rPr lang="es-GT" sz="2000" kern="1200" noProof="0" dirty="0"/>
            <a:t> sobre un conjunto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𝐴</m:t>
              </m:r>
            </m:oMath>
          </a14:m>
          <a:r>
            <a:rPr lang="es-GT" sz="2000" kern="1200" noProof="0" dirty="0"/>
            <a:t> es reflexiva si: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Para todo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𝑥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 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𝜖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𝐴</m:t>
              </m:r>
            </m:oMath>
          </a14:m>
          <a:r>
            <a:rPr lang="es-GT" sz="2000" kern="1200" noProof="0" dirty="0"/>
            <a:t>      </a:t>
          </a:r>
          <a14:m xmlns:a14="http://schemas.microsoft.com/office/drawing/2010/main">
            <m:oMath xmlns:m="http://schemas.openxmlformats.org/officeDocument/2006/math">
              <m:r>
                <a:rPr lang="es-GT" sz="2000" b="0" i="0" kern="1200" noProof="0" smtClean="0">
                  <a:latin typeface="Cambria Math" panose="02040503050406030204" pitchFamily="18" charset="0"/>
                </a:rPr>
                <m:t>(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𝑥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,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𝑥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) 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𝜖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es-GT" sz="20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ℜ</m:t>
              </m:r>
            </m:oMath>
          </a14:m>
          <a:endParaRPr lang="es-GT" sz="2000" kern="1200" noProof="0" dirty="0"/>
        </a:p>
      </dsp:txBody>
      <dsp:txXfrm>
        <a:off x="629533" y="421794"/>
        <a:ext cx="8854169" cy="844027"/>
      </dsp:txXfrm>
    </dsp:sp>
    <dsp:sp modelId="{07CB3071-D555-47DA-A36A-69EB91531FD8}">
      <dsp:nvSpPr>
        <dsp:cNvPr id="0" name=""/>
        <dsp:cNvSpPr/>
      </dsp:nvSpPr>
      <dsp:spPr>
        <a:xfrm>
          <a:off x="90506" y="316290"/>
          <a:ext cx="1055034" cy="1055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94D73-F4D8-4965-9B56-DCBA3D981044}">
      <dsp:nvSpPr>
        <dsp:cNvPr id="0" name=""/>
        <dsp:cNvSpPr/>
      </dsp:nvSpPr>
      <dsp:spPr>
        <a:xfrm>
          <a:off x="1112805" y="1688055"/>
          <a:ext cx="8370269" cy="8440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9947" tIns="50800" rIns="50800" bIns="50800" numCol="1" spcCol="1270" anchor="ctr" anchorCtr="0">
          <a:noAutofit/>
        </a:bodyPr>
        <a:lstStyle/>
        <a:p>
          <a:pPr marL="0" lvl="0" indent="0" algn="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>
              <a:solidFill>
                <a:srgbClr val="92D050"/>
              </a:solidFill>
            </a:rPr>
            <a:t>La propiedad REFLEXIVA significa que todo elemento del </a:t>
          </a:r>
          <a:r>
            <a:rPr lang="es-GT" sz="2000" kern="1200" noProof="0">
              <a:solidFill>
                <a:srgbClr val="92D050"/>
              </a:solidFill>
            </a:rPr>
            <a:t>conjunto A, </a:t>
          </a:r>
          <a:r>
            <a:rPr lang="es-GT" sz="2000" kern="1200" noProof="0" dirty="0">
              <a:solidFill>
                <a:srgbClr val="92D050"/>
              </a:solidFill>
            </a:rPr>
            <a:t>está relacionado consigo mismo.</a:t>
          </a:r>
        </a:p>
      </dsp:txBody>
      <dsp:txXfrm>
        <a:off x="1112805" y="1688055"/>
        <a:ext cx="8370269" cy="844027"/>
      </dsp:txXfrm>
    </dsp:sp>
    <dsp:sp modelId="{D6825D24-70B2-46D4-8060-A95AFAECA1F7}">
      <dsp:nvSpPr>
        <dsp:cNvPr id="0" name=""/>
        <dsp:cNvSpPr/>
      </dsp:nvSpPr>
      <dsp:spPr>
        <a:xfrm>
          <a:off x="574406" y="1582551"/>
          <a:ext cx="1055034" cy="1055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B9B4A-F3E2-4E64-8828-509C9FB01445}">
      <dsp:nvSpPr>
        <dsp:cNvPr id="0" name=""/>
        <dsp:cNvSpPr/>
      </dsp:nvSpPr>
      <dsp:spPr>
        <a:xfrm>
          <a:off x="1101923" y="2954316"/>
          <a:ext cx="8370269" cy="8440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994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SIMÉTRICA: Una relación </a:t>
          </a:r>
          <a14:m xmlns:a14="http://schemas.microsoft.com/office/drawing/2010/main">
            <m:oMath xmlns:m="http://schemas.openxmlformats.org/officeDocument/2006/math">
              <m:r>
                <a:rPr lang="es-GT" sz="20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ℜ</m:t>
              </m:r>
            </m:oMath>
          </a14:m>
          <a:r>
            <a:rPr lang="es-GT" sz="2000" kern="1200" noProof="0" dirty="0"/>
            <a:t> sobre un conjunto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𝐴</m:t>
              </m:r>
            </m:oMath>
          </a14:m>
          <a:r>
            <a:rPr lang="es-GT" sz="2000" kern="1200" noProof="0" dirty="0"/>
            <a:t> es simétrica si: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Para todo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𝑥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,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𝑦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 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𝜖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𝐴</m:t>
              </m:r>
            </m:oMath>
          </a14:m>
          <a:r>
            <a:rPr lang="es-GT" sz="2000" kern="1200" noProof="0" dirty="0"/>
            <a:t>     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s-GT" sz="2000" b="0" i="1" kern="1200" noProof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,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𝑦</m:t>
                  </m:r>
                </m:e>
              </m:d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𝜖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es-GT" sz="20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ℜ</m:t>
              </m:r>
              <m:r>
                <a:rPr lang="es-GT" sz="20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→</m:t>
              </m:r>
              <m:d>
                <m:dPr>
                  <m:ctrlPr>
                    <a:rPr lang="es-GT" sz="2000" b="0" i="1" kern="1200" noProof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𝑦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,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𝑥</m:t>
                  </m:r>
                </m:e>
              </m:d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𝜖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es-GT" sz="20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ℜ</m:t>
              </m:r>
            </m:oMath>
          </a14:m>
          <a:endParaRPr lang="es-GT" sz="2000" kern="1200" noProof="0" dirty="0"/>
        </a:p>
      </dsp:txBody>
      <dsp:txXfrm>
        <a:off x="1101923" y="2954316"/>
        <a:ext cx="8370269" cy="844027"/>
      </dsp:txXfrm>
    </dsp:sp>
    <dsp:sp modelId="{A798FA5E-E3EA-4B3D-AC51-8BDBDF626E44}">
      <dsp:nvSpPr>
        <dsp:cNvPr id="0" name=""/>
        <dsp:cNvSpPr/>
      </dsp:nvSpPr>
      <dsp:spPr>
        <a:xfrm>
          <a:off x="574406" y="2848812"/>
          <a:ext cx="1055034" cy="1055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6278D-FDBC-4FC8-95D2-1989E0C95236}">
      <dsp:nvSpPr>
        <dsp:cNvPr id="0" name=""/>
        <dsp:cNvSpPr/>
      </dsp:nvSpPr>
      <dsp:spPr>
        <a:xfrm>
          <a:off x="618023" y="4220577"/>
          <a:ext cx="8854169" cy="8440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9947" tIns="50800" rIns="50800" bIns="50800" numCol="1" spcCol="1270" anchor="ctr" anchorCtr="0">
          <a:noAutofit/>
        </a:bodyPr>
        <a:lstStyle/>
        <a:p>
          <a:pPr marL="0" lvl="0" indent="0" algn="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>
              <a:solidFill>
                <a:srgbClr val="92D050"/>
              </a:solidFill>
            </a:rPr>
            <a:t>La propiedad SIMÉTRICA significa que si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𝑥</m:t>
              </m:r>
            </m:oMath>
          </a14:m>
          <a:r>
            <a:rPr lang="es-GT" sz="2000" kern="1200" noProof="0" dirty="0">
              <a:solidFill>
                <a:srgbClr val="92D050"/>
              </a:solidFill>
            </a:rPr>
            <a:t> está relacionado con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𝑦</m:t>
              </m:r>
            </m:oMath>
          </a14:m>
          <a:r>
            <a:rPr lang="es-GT" sz="2000" kern="1200" noProof="0" dirty="0">
              <a:solidFill>
                <a:srgbClr val="92D050"/>
              </a:solidFill>
            </a:rPr>
            <a:t>,</a:t>
          </a:r>
        </a:p>
        <a:p>
          <a:pPr marL="0" lvl="0" indent="0" algn="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>
              <a:solidFill>
                <a:srgbClr val="92D050"/>
              </a:solidFill>
            </a:rPr>
            <a:t>entonces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𝑦</m:t>
              </m:r>
            </m:oMath>
          </a14:m>
          <a:r>
            <a:rPr lang="es-GT" sz="2000" kern="1200" noProof="0" dirty="0">
              <a:solidFill>
                <a:srgbClr val="92D050"/>
              </a:solidFill>
            </a:rPr>
            <a:t> también está relacionado con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𝑥</m:t>
              </m:r>
            </m:oMath>
          </a14:m>
          <a:r>
            <a:rPr lang="es-GT" sz="2000" kern="1200" noProof="0" dirty="0">
              <a:solidFill>
                <a:srgbClr val="92D050"/>
              </a:solidFill>
            </a:rPr>
            <a:t>. </a:t>
          </a:r>
        </a:p>
      </dsp:txBody>
      <dsp:txXfrm>
        <a:off x="618023" y="4220577"/>
        <a:ext cx="8854169" cy="844027"/>
      </dsp:txXfrm>
    </dsp:sp>
    <dsp:sp modelId="{FDD45B76-7621-4D2D-8A25-5253F92D4FFC}">
      <dsp:nvSpPr>
        <dsp:cNvPr id="0" name=""/>
        <dsp:cNvSpPr/>
      </dsp:nvSpPr>
      <dsp:spPr>
        <a:xfrm>
          <a:off x="90506" y="4115073"/>
          <a:ext cx="1055034" cy="1055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6203612" y="-949060"/>
          <a:ext cx="7384520" cy="7384520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56E2-C749-44E5-A3E8-7D928A55256C}">
      <dsp:nvSpPr>
        <dsp:cNvPr id="0" name=""/>
        <dsp:cNvSpPr/>
      </dsp:nvSpPr>
      <dsp:spPr>
        <a:xfrm>
          <a:off x="618023" y="421794"/>
          <a:ext cx="10443820" cy="8440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994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TRANSITIVA: Una relación </a:t>
          </a:r>
          <a14:m xmlns:a14="http://schemas.microsoft.com/office/drawing/2010/main">
            <m:oMath xmlns:m="http://schemas.openxmlformats.org/officeDocument/2006/math">
              <m:r>
                <a:rPr lang="es-GT" sz="20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ℜ</m:t>
              </m:r>
            </m:oMath>
          </a14:m>
          <a:r>
            <a:rPr lang="es-GT" sz="2000" kern="1200" noProof="0" dirty="0"/>
            <a:t> sobre un conjunto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𝐴</m:t>
              </m:r>
            </m:oMath>
          </a14:m>
          <a:r>
            <a:rPr lang="es-GT" sz="2000" kern="1200" noProof="0" dirty="0"/>
            <a:t> es transitiva si: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Para todo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𝑥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,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𝑦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,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𝑧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 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𝜖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𝐴</m:t>
              </m:r>
            </m:oMath>
          </a14:m>
          <a:r>
            <a:rPr lang="es-GT" sz="2000" kern="1200" noProof="0" dirty="0"/>
            <a:t>     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s-GT" sz="2000" b="0" i="1" kern="1200" noProof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,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𝑦</m:t>
                  </m:r>
                </m:e>
              </m:d>
              <m:r>
                <a:rPr lang="es-GT" sz="2000" b="0" i="1" kern="1200" noProof="0" smtClean="0">
                  <a:latin typeface="Cambria Math" panose="02040503050406030204" pitchFamily="18" charset="0"/>
                </a:rPr>
                <m:t>, </m:t>
              </m:r>
              <m:d>
                <m:dPr>
                  <m:ctrlPr>
                    <a:rPr lang="es-GT" sz="2000" b="0" i="1" kern="1200" noProof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𝑦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,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𝑧</m:t>
                  </m:r>
                </m:e>
              </m:d>
              <m:r>
                <a:rPr lang="es-GT" sz="2000" b="0" i="1" kern="1200" noProof="0" smtClean="0">
                  <a:latin typeface="Cambria Math" panose="02040503050406030204" pitchFamily="18" charset="0"/>
                </a:rPr>
                <m:t> 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𝜖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es-GT" sz="20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ℜ</m:t>
              </m:r>
              <m:r>
                <a:rPr lang="es-GT" sz="20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→</m:t>
              </m:r>
              <m:d>
                <m:dPr>
                  <m:ctrlPr>
                    <a:rPr lang="es-GT" sz="2000" b="0" i="1" kern="1200" noProof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,</m:t>
                  </m:r>
                  <m:r>
                    <a:rPr lang="es-GT" sz="2000" b="0" i="1" kern="1200" noProof="0" smtClean="0">
                      <a:latin typeface="Cambria Math" panose="02040503050406030204" pitchFamily="18" charset="0"/>
                    </a:rPr>
                    <m:t>𝑧</m:t>
                  </m:r>
                </m:e>
              </m:d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𝜖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es-GT" sz="20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ℜ</m:t>
              </m:r>
            </m:oMath>
          </a14:m>
          <a:endParaRPr lang="es-GT" sz="2000" kern="1200" noProof="0" dirty="0"/>
        </a:p>
      </dsp:txBody>
      <dsp:txXfrm>
        <a:off x="618023" y="421794"/>
        <a:ext cx="10443820" cy="844027"/>
      </dsp:txXfrm>
    </dsp:sp>
    <dsp:sp modelId="{F84C17F0-AC14-4334-B8DD-265AF04EEB8F}">
      <dsp:nvSpPr>
        <dsp:cNvPr id="0" name=""/>
        <dsp:cNvSpPr/>
      </dsp:nvSpPr>
      <dsp:spPr>
        <a:xfrm>
          <a:off x="90506" y="316290"/>
          <a:ext cx="1055034" cy="1055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007E2-EAA5-4CB2-A6ED-1DCD0601ED2F}">
      <dsp:nvSpPr>
        <dsp:cNvPr id="0" name=""/>
        <dsp:cNvSpPr/>
      </dsp:nvSpPr>
      <dsp:spPr>
        <a:xfrm>
          <a:off x="1101923" y="1688055"/>
          <a:ext cx="9959920" cy="8440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9947" tIns="50800" rIns="50800" bIns="50800" numCol="1" spcCol="1270" anchor="ctr" anchorCtr="0">
          <a:noAutofit/>
        </a:bodyPr>
        <a:lstStyle/>
        <a:p>
          <a:pPr marL="0" lvl="0" indent="0" algn="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>
              <a:solidFill>
                <a:srgbClr val="92D050"/>
              </a:solidFill>
            </a:rPr>
            <a:t>La propiedad TRANSITIVA significa que el elemento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𝑦</m:t>
              </m:r>
            </m:oMath>
          </a14:m>
          <a:r>
            <a:rPr lang="es-GT" sz="2000" kern="1200" noProof="0" dirty="0">
              <a:solidFill>
                <a:srgbClr val="92D050"/>
              </a:solidFill>
            </a:rPr>
            <a:t> sirve de puente entre dos pares ordenados, permitiendo que los extremos se relacionen.</a:t>
          </a:r>
          <a:endParaRPr lang="es-GT" sz="2000" kern="1200" noProof="0" dirty="0"/>
        </a:p>
      </dsp:txBody>
      <dsp:txXfrm>
        <a:off x="1101923" y="1688055"/>
        <a:ext cx="9959920" cy="844027"/>
      </dsp:txXfrm>
    </dsp:sp>
    <dsp:sp modelId="{E25F9870-6EBB-4AEB-B57A-76C7C2C69F0A}">
      <dsp:nvSpPr>
        <dsp:cNvPr id="0" name=""/>
        <dsp:cNvSpPr/>
      </dsp:nvSpPr>
      <dsp:spPr>
        <a:xfrm>
          <a:off x="574406" y="1582551"/>
          <a:ext cx="1055034" cy="1055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E3617-5E4B-4598-B471-484C6FC28C48}">
      <dsp:nvSpPr>
        <dsp:cNvPr id="0" name=""/>
        <dsp:cNvSpPr/>
      </dsp:nvSpPr>
      <dsp:spPr>
        <a:xfrm>
          <a:off x="1101923" y="2954316"/>
          <a:ext cx="9959920" cy="8440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994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ANTISIMÉTRICA: Una relación </a:t>
          </a:r>
          <a14:m xmlns:a14="http://schemas.microsoft.com/office/drawing/2010/main">
            <m:oMath xmlns:m="http://schemas.openxmlformats.org/officeDocument/2006/math">
              <m:r>
                <a:rPr lang="es-GT" sz="20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ℜ</m:t>
              </m:r>
            </m:oMath>
          </a14:m>
          <a:r>
            <a:rPr lang="es-GT" sz="2000" kern="1200" noProof="0" dirty="0"/>
            <a:t> sobre un conjunto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𝐴</m:t>
              </m:r>
            </m:oMath>
          </a14:m>
          <a:r>
            <a:rPr lang="es-GT" sz="2000" kern="1200" noProof="0" dirty="0"/>
            <a:t> es antisimétrica si: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Para todo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𝑎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,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𝑏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 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𝜖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𝐴</m:t>
              </m:r>
            </m:oMath>
          </a14:m>
          <a:r>
            <a:rPr lang="es-GT" sz="2000" kern="1200" noProof="0" dirty="0"/>
            <a:t>     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GT" sz="20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s-GT" sz="20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 </m:t>
                  </m:r>
                </m:e>
                <m:sub>
                  <m:r>
                    <a:rPr lang="es-GT" sz="20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𝑎</m:t>
                  </m:r>
                </m:sub>
              </m:sSub>
              <m:sSub>
                <m:sSubPr>
                  <m:ctrlPr>
                    <a:rPr lang="es-GT" sz="20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s-GT" sz="2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ℜ</m:t>
                  </m:r>
                </m:e>
                <m:sub>
                  <m:r>
                    <a:rPr lang="es-GT" sz="20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𝑏</m:t>
                  </m:r>
                </m:sub>
              </m:sSub>
              <m:r>
                <a:rPr lang="es-GT" sz="2000" b="0" i="1" kern="1200" noProof="0" smtClean="0">
                  <a:latin typeface="Cambria Math" panose="02040503050406030204" pitchFamily="18" charset="0"/>
                </a:rPr>
                <m:t> </m:t>
              </m:r>
              <m:nary>
                <m:naryPr>
                  <m:chr m:val="⋀"/>
                  <m:subHide m:val="on"/>
                  <m:supHide m:val="on"/>
                  <m:ctrlPr>
                    <a:rPr lang="es-GT" sz="2000" b="0" i="1" kern="1200" noProof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naryPr>
                <m:sub/>
                <m:sup/>
                <m:e>
                  <m:sSub>
                    <m:sSubPr>
                      <m:ctrlPr>
                        <a:rPr lang="es-GT" sz="20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s-GT" sz="20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e>
                    <m:sub>
                      <m:r>
                        <a:rPr lang="es-GT" sz="20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sub>
                  </m:sSub>
                  <m:sSub>
                    <m:sSubPr>
                      <m:ctrlPr>
                        <a:rPr lang="es-GT" sz="20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s-GT" sz="20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</m:e>
                    <m:sub>
                      <m:r>
                        <a:rPr lang="es-GT" sz="20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sub>
                  </m:sSub>
                </m:e>
              </m:nary>
              <m:r>
                <a:rPr lang="es-GT" sz="2000" b="0" i="1" kern="1200" noProof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</m:t>
              </m:r>
              <m:r>
                <a:rPr lang="es-GT" sz="2000" b="0" i="1" kern="1200" noProof="0" smtClean="0">
                  <a:latin typeface="Cambria Math" panose="02040503050406030204" pitchFamily="18" charset="0"/>
                </a:rPr>
                <m:t> </m:t>
              </m:r>
              <m:r>
                <a:rPr lang="es-GT" sz="20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→  </m:t>
              </m:r>
              <m:r>
                <a:rPr lang="en-US" sz="20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  <m:r>
                <a:rPr lang="es-GT" sz="20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𝑎</m:t>
              </m:r>
              <m:r>
                <a:rPr lang="es-GT" sz="20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=</m:t>
              </m:r>
              <m:r>
                <a:rPr lang="es-GT" sz="20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𝑏</m:t>
              </m:r>
              <m:r>
                <a:rPr lang="en-US" sz="20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</m:t>
              </m:r>
            </m:oMath>
          </a14:m>
          <a:endParaRPr lang="es-GT" sz="2000" kern="1200" noProof="0" dirty="0"/>
        </a:p>
      </dsp:txBody>
      <dsp:txXfrm>
        <a:off x="1101923" y="2954316"/>
        <a:ext cx="9959920" cy="844027"/>
      </dsp:txXfrm>
    </dsp:sp>
    <dsp:sp modelId="{3360651D-975D-4F56-A3AF-21596A9AF669}">
      <dsp:nvSpPr>
        <dsp:cNvPr id="0" name=""/>
        <dsp:cNvSpPr/>
      </dsp:nvSpPr>
      <dsp:spPr>
        <a:xfrm>
          <a:off x="574406" y="2848812"/>
          <a:ext cx="1055034" cy="1055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F2868-0295-45A9-BF1B-C6CBD85DC034}">
      <dsp:nvSpPr>
        <dsp:cNvPr id="0" name=""/>
        <dsp:cNvSpPr/>
      </dsp:nvSpPr>
      <dsp:spPr>
        <a:xfrm>
          <a:off x="618023" y="4220577"/>
          <a:ext cx="10443820" cy="8440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9947" tIns="50800" rIns="50800" bIns="50800" numCol="1" spcCol="1270" anchor="ctr" anchorCtr="0">
          <a:noAutofit/>
        </a:bodyPr>
        <a:lstStyle/>
        <a:p>
          <a:pPr marL="0" lvl="0" indent="0" algn="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>
              <a:solidFill>
                <a:srgbClr val="92D050"/>
              </a:solidFill>
            </a:rPr>
            <a:t>La </a:t>
          </a:r>
          <a:r>
            <a:rPr lang="es-GT" sz="2000" kern="1200" noProof="0" dirty="0" err="1">
              <a:solidFill>
                <a:srgbClr val="92D050"/>
              </a:solidFill>
            </a:rPr>
            <a:t>antisimetría</a:t>
          </a:r>
          <a:r>
            <a:rPr lang="es-GT" sz="2000" kern="1200" noProof="0" dirty="0">
              <a:solidFill>
                <a:srgbClr val="92D050"/>
              </a:solidFill>
            </a:rPr>
            <a:t> se da en los siguientes casos: 1.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(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𝑥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,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𝑥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)</m:t>
              </m:r>
            </m:oMath>
          </a14:m>
          <a:r>
            <a:rPr lang="es-GT" sz="2000" kern="1200" noProof="0" dirty="0">
              <a:solidFill>
                <a:srgbClr val="92D050"/>
              </a:solidFill>
            </a:rPr>
            <a:t> se puede o no incluir en </a:t>
          </a:r>
          <a14:m xmlns:a14="http://schemas.microsoft.com/office/drawing/2010/main">
            <m:oMath xmlns:m="http://schemas.openxmlformats.org/officeDocument/2006/math">
              <m:r>
                <a:rPr lang="es-GT" sz="200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ℜ</m:t>
              </m:r>
            </m:oMath>
          </a14:m>
          <a:r>
            <a:rPr lang="es-GT" sz="2000" kern="1200" noProof="0" dirty="0">
              <a:solidFill>
                <a:srgbClr val="92D050"/>
              </a:solidFill>
            </a:rPr>
            <a:t>,</a:t>
          </a:r>
        </a:p>
        <a:p>
          <a:pPr marL="0" lvl="0" indent="0" algn="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>
              <a:solidFill>
                <a:srgbClr val="92D050"/>
              </a:solidFill>
            </a:rPr>
            <a:t>2.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(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𝑥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,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𝑦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)</m:t>
              </m:r>
            </m:oMath>
          </a14:m>
          <a:r>
            <a:rPr lang="es-GT" sz="2000" kern="1200" noProof="0" dirty="0">
              <a:solidFill>
                <a:srgbClr val="92D050"/>
              </a:solidFill>
            </a:rPr>
            <a:t> se incluye en </a:t>
          </a:r>
          <a14:m xmlns:a14="http://schemas.microsoft.com/office/drawing/2010/main">
            <m:oMath xmlns:m="http://schemas.openxmlformats.org/officeDocument/2006/math">
              <m:r>
                <a:rPr lang="es-GT" sz="200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ℜ</m:t>
              </m:r>
            </m:oMath>
          </a14:m>
          <a:r>
            <a:rPr lang="es-GT" sz="2000" kern="1200" noProof="0" dirty="0">
              <a:solidFill>
                <a:srgbClr val="92D050"/>
              </a:solidFill>
            </a:rPr>
            <a:t>, 3.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(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𝑦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,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𝑥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)</m:t>
              </m:r>
            </m:oMath>
          </a14:m>
          <a:r>
            <a:rPr lang="es-GT" sz="2000" kern="1200" noProof="0" dirty="0">
              <a:solidFill>
                <a:srgbClr val="92D050"/>
              </a:solidFill>
            </a:rPr>
            <a:t> se incluye en </a:t>
          </a:r>
          <a14:m xmlns:a14="http://schemas.microsoft.com/office/drawing/2010/main">
            <m:oMath xmlns:m="http://schemas.openxmlformats.org/officeDocument/2006/math">
              <m:r>
                <a:rPr lang="es-GT" sz="200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ℜ</m:t>
              </m:r>
            </m:oMath>
          </a14:m>
          <a:r>
            <a:rPr lang="es-GT" sz="2000" kern="1200" noProof="0" dirty="0">
              <a:solidFill>
                <a:srgbClr val="92D050"/>
              </a:solidFill>
            </a:rPr>
            <a:t>, y 4. Ni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(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𝑥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,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𝑦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)</m:t>
              </m:r>
            </m:oMath>
          </a14:m>
          <a:r>
            <a:rPr lang="es-GT" sz="2000" kern="1200" noProof="0" dirty="0">
              <a:solidFill>
                <a:srgbClr val="92D050"/>
              </a:solidFill>
            </a:rPr>
            <a:t>, ni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(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𝑦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,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𝑥</m:t>
              </m:r>
              <m:r>
                <a:rPr lang="es-GT" sz="2000" b="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m:t>)</m:t>
              </m:r>
            </m:oMath>
          </a14:m>
          <a:r>
            <a:rPr lang="es-GT" sz="2000" kern="1200" noProof="0" dirty="0">
              <a:solidFill>
                <a:srgbClr val="92D050"/>
              </a:solidFill>
            </a:rPr>
            <a:t> se incluye en </a:t>
          </a:r>
          <a14:m xmlns:a14="http://schemas.microsoft.com/office/drawing/2010/main">
            <m:oMath xmlns:m="http://schemas.openxmlformats.org/officeDocument/2006/math">
              <m:r>
                <a:rPr lang="es-GT" sz="2000" i="1" kern="1200" noProof="0" smtClean="0">
                  <a:solidFill>
                    <a:srgbClr val="92D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ℜ</m:t>
              </m:r>
            </m:oMath>
          </a14:m>
          <a:r>
            <a:rPr lang="es-GT" sz="2000" kern="1200" noProof="0" dirty="0">
              <a:solidFill>
                <a:srgbClr val="92D050"/>
              </a:solidFill>
            </a:rPr>
            <a:t>.</a:t>
          </a:r>
          <a:endParaRPr lang="es-GT" sz="2000" kern="1200" noProof="0" dirty="0"/>
        </a:p>
      </dsp:txBody>
      <dsp:txXfrm>
        <a:off x="618023" y="4220577"/>
        <a:ext cx="10443820" cy="844027"/>
      </dsp:txXfrm>
    </dsp:sp>
    <dsp:sp modelId="{640516DB-B3F7-48AC-9441-1C439C925DF5}">
      <dsp:nvSpPr>
        <dsp:cNvPr id="0" name=""/>
        <dsp:cNvSpPr/>
      </dsp:nvSpPr>
      <dsp:spPr>
        <a:xfrm>
          <a:off x="90506" y="4115073"/>
          <a:ext cx="1055034" cy="10550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7466084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Una relación </a:t>
          </a:r>
          <a14:m xmlns:a14="http://schemas.microsoft.com/office/drawing/2010/main">
            <m:oMath xmlns:m="http://schemas.openxmlformats.org/officeDocument/2006/math">
              <m:r>
                <a:rPr lang="es-GT" sz="20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ℜ</m:t>
              </m:r>
            </m:oMath>
          </a14:m>
          <a:r>
            <a:rPr lang="es-GT" sz="2000" kern="1200" noProof="0" dirty="0"/>
            <a:t> sobre un conjunto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𝐴</m:t>
              </m:r>
            </m:oMath>
          </a14:m>
          <a:r>
            <a:rPr lang="es-GT" sz="2000" kern="1200" noProof="0" dirty="0"/>
            <a:t> es de ORDEN PARCIAL si:</a:t>
          </a:r>
        </a:p>
      </dsp:txBody>
      <dsp:txXfrm>
        <a:off x="404618" y="273995"/>
        <a:ext cx="7466084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7151745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Es reflexiva.</a:t>
          </a:r>
        </a:p>
      </dsp:txBody>
      <dsp:txXfrm>
        <a:off x="718958" y="1096552"/>
        <a:ext cx="7151745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7151745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Es transitiva.</a:t>
          </a:r>
        </a:p>
      </dsp:txBody>
      <dsp:txXfrm>
        <a:off x="718958" y="1919109"/>
        <a:ext cx="7151745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4636B-C004-4A7C-B1CD-71BC36B1432E}">
      <dsp:nvSpPr>
        <dsp:cNvPr id="0" name=""/>
        <dsp:cNvSpPr/>
      </dsp:nvSpPr>
      <dsp:spPr>
        <a:xfrm>
          <a:off x="404618" y="2741666"/>
          <a:ext cx="7466084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Es antisimétrica.</a:t>
          </a:r>
        </a:p>
      </dsp:txBody>
      <dsp:txXfrm>
        <a:off x="404618" y="2741666"/>
        <a:ext cx="7466084" cy="548276"/>
      </dsp:txXfrm>
    </dsp:sp>
    <dsp:sp modelId="{1EF6F4CE-2965-42C7-96F2-C34AD53D8831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7466084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Una relación </a:t>
          </a:r>
          <a14:m xmlns:a14="http://schemas.microsoft.com/office/drawing/2010/main">
            <m:oMath xmlns:m="http://schemas.openxmlformats.org/officeDocument/2006/math">
              <m:r>
                <a:rPr lang="es-GT" sz="20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ℜ</m:t>
              </m:r>
            </m:oMath>
          </a14:m>
          <a:r>
            <a:rPr lang="es-GT" sz="2000" kern="1200" noProof="0" dirty="0"/>
            <a:t> sobre un conjunto </a:t>
          </a:r>
          <a14:m xmlns:a14="http://schemas.microsoft.com/office/drawing/2010/main">
            <m:oMath xmlns:m="http://schemas.openxmlformats.org/officeDocument/2006/math">
              <m:r>
                <a:rPr lang="es-GT" sz="2000" b="0" i="1" kern="1200" noProof="0" smtClean="0">
                  <a:latin typeface="Cambria Math" panose="02040503050406030204" pitchFamily="18" charset="0"/>
                </a:rPr>
                <m:t>𝐴</m:t>
              </m:r>
            </m:oMath>
          </a14:m>
          <a:r>
            <a:rPr lang="es-GT" sz="2000" kern="1200" noProof="0" dirty="0"/>
            <a:t> es de EQUIVALENCIA si:</a:t>
          </a:r>
        </a:p>
      </dsp:txBody>
      <dsp:txXfrm>
        <a:off x="404618" y="273995"/>
        <a:ext cx="7466084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7151745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Es reflexiva.</a:t>
          </a:r>
        </a:p>
      </dsp:txBody>
      <dsp:txXfrm>
        <a:off x="718958" y="1096552"/>
        <a:ext cx="7151745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7151745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Es simétrica.</a:t>
          </a:r>
        </a:p>
      </dsp:txBody>
      <dsp:txXfrm>
        <a:off x="718958" y="1919109"/>
        <a:ext cx="7151745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4636B-C004-4A7C-B1CD-71BC36B1432E}">
      <dsp:nvSpPr>
        <dsp:cNvPr id="0" name=""/>
        <dsp:cNvSpPr/>
      </dsp:nvSpPr>
      <dsp:spPr>
        <a:xfrm>
          <a:off x="404618" y="2741666"/>
          <a:ext cx="7466084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Es transitiva.</a:t>
          </a:r>
        </a:p>
      </dsp:txBody>
      <dsp:txXfrm>
        <a:off x="404618" y="2741666"/>
        <a:ext cx="7466084" cy="548276"/>
      </dsp:txXfrm>
    </dsp:sp>
    <dsp:sp modelId="{1EF6F4CE-2965-42C7-96F2-C34AD53D8831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2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77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98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4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11.xml"/><Relationship Id="rId9" Type="http://schemas.openxmlformats.org/officeDocument/2006/relationships/diagramData" Target="../diagrams/data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s-GT" sz="6000" dirty="0">
                <a:solidFill>
                  <a:schemeClr val="bg1"/>
                </a:solidFill>
              </a:rPr>
              <a:t>Relaciones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736606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rgbClr val="7CEBFF"/>
                </a:solidFill>
              </a:rPr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#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A2A9D-693C-410C-9384-00669E4B5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4609786" cy="419216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GT" dirty="0"/>
                  <a:t>Sea el conjunto: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G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GT" dirty="0"/>
                  <a:t>El producto cartesiano de A y A es:</a:t>
                </a:r>
              </a:p>
              <a:p>
                <a:pPr marL="0" indent="0">
                  <a:buNone/>
                </a:pPr>
                <a:endParaRPr lang="es-GT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𝑥𝐴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s-G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1, 3</m:t>
                                  </m:r>
                                </m:e>
                              </m:d>
                              <m:r>
                                <a:rPr lang="es-G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G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2, 3</m:t>
                                  </m:r>
                                </m:e>
                              </m:d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s-G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3, 3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s-GT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GT" dirty="0"/>
                  <a:t>Para cada una de las siguientes relaciones indicar sus propiedades (reflexiva, simétrica, transitiva o antisimétrica) y si son de orden parcial o de equivalencia.</a:t>
                </a:r>
              </a:p>
              <a:p>
                <a:pPr marL="0" indent="0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A2A9D-693C-410C-9384-00669E4B5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4609786" cy="4192169"/>
              </a:xfrm>
              <a:blipFill>
                <a:blip r:embed="rId2"/>
                <a:stretch>
                  <a:fillRect l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593557-2240-46C2-8430-1659B219A9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87926" y="2180495"/>
                <a:ext cx="6386732" cy="43750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G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G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2, 2</m:t>
                            </m:r>
                          </m:e>
                        </m:d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(3, 3)</m:t>
                        </m:r>
                      </m:e>
                    </m:d>
                  </m:oMath>
                </a14:m>
                <a:endParaRPr lang="es-GT" dirty="0">
                  <a:ea typeface="Cambria Math" panose="02040503050406030204" pitchFamily="18" charset="0"/>
                </a:endParaRPr>
              </a:p>
              <a:p>
                <a:pPr marL="666900" lvl="1" indent="-342900">
                  <a:buFont typeface="Wingdings 2" panose="05020102010507070707" pitchFamily="18" charset="2"/>
                  <a:buAutoNum type="arabicPeriod"/>
                </a:pPr>
                <a:r>
                  <a:rPr lang="es-GT" dirty="0"/>
                  <a:t>Es </a:t>
                </a:r>
                <a:r>
                  <a:rPr lang="es-GT" b="1" u="sng" dirty="0"/>
                  <a:t>reflexiva</a:t>
                </a:r>
                <a:r>
                  <a:rPr lang="es-GT" dirty="0"/>
                  <a:t>, pues los tres elementos del conjunto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GT" dirty="0"/>
                  <a:t> están relacionados consigo mismo.</a:t>
                </a:r>
              </a:p>
              <a:p>
                <a:pPr marL="666900" lvl="1" indent="-342900">
                  <a:buFont typeface="Wingdings 2" panose="05020102010507070707" pitchFamily="18" charset="2"/>
                  <a:buAutoNum type="arabicPeriod"/>
                </a:pPr>
                <a:r>
                  <a:rPr lang="es-GT" dirty="0"/>
                  <a:t>Es </a:t>
                </a:r>
                <a:r>
                  <a:rPr lang="es-GT" b="1" u="sng" dirty="0"/>
                  <a:t>simétrica,</a:t>
                </a:r>
                <a:r>
                  <a:rPr lang="es-GT" dirty="0"/>
                  <a:t> pues el elemento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GT" dirty="0"/>
                  <a:t> está relacionado con el elemento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GT" dirty="0"/>
                  <a:t> donde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GT" dirty="0"/>
                  <a:t>.</a:t>
                </a:r>
              </a:p>
              <a:p>
                <a:pPr marL="666900" lvl="1" indent="-342900">
                  <a:buFont typeface="Wingdings 2" panose="05020102010507070707" pitchFamily="18" charset="2"/>
                  <a:buAutoNum type="arabicPeriod"/>
                </a:pPr>
                <a:r>
                  <a:rPr lang="es-GT" dirty="0"/>
                  <a:t>Es </a:t>
                </a:r>
                <a:r>
                  <a:rPr lang="es-GT" b="1" u="sng" dirty="0"/>
                  <a:t>transitiva</a:t>
                </a:r>
                <a:r>
                  <a:rPr lang="es-GT" dirty="0"/>
                  <a:t>, pues por ejemplo, los elementos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1, 1</m:t>
                        </m:r>
                      </m:e>
                    </m:d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GT" dirty="0"/>
                  <a:t> están en la relación, apreciando que el UNO es el puente, requiriendo que el elemento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1, 1</m:t>
                        </m:r>
                      </m:e>
                    </m:d>
                  </m:oMath>
                </a14:m>
                <a:r>
                  <a:rPr lang="es-GT" dirty="0"/>
                  <a:t> también esté en la relación, el cual está. Lo mismo pasa con los elementos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2, 2</m:t>
                        </m:r>
                      </m:e>
                    </m:d>
                  </m:oMath>
                </a14:m>
                <a:r>
                  <a:rPr lang="es-GT" dirty="0"/>
                  <a:t> y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(3, 3)</m:t>
                    </m:r>
                  </m:oMath>
                </a14:m>
                <a:r>
                  <a:rPr lang="es-GT" dirty="0"/>
                  <a:t>.</a:t>
                </a:r>
              </a:p>
              <a:p>
                <a:pPr marL="666900" lvl="1" indent="-342900">
                  <a:buFont typeface="+mj-lt"/>
                  <a:buAutoNum type="arabicPeriod" startAt="4"/>
                </a:pPr>
                <a:r>
                  <a:rPr lang="es-GT" dirty="0"/>
                  <a:t>Es </a:t>
                </a:r>
                <a:r>
                  <a:rPr lang="es-GT" b="1" u="sng" dirty="0"/>
                  <a:t>antisimétrica,</a:t>
                </a:r>
                <a:r>
                  <a:rPr lang="es-GT" dirty="0"/>
                  <a:t> pues se encuentran los elementos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GT" dirty="0"/>
                  <a:t>.</a:t>
                </a:r>
              </a:p>
              <a:p>
                <a:pPr marL="666900" lvl="1" indent="-342900">
                  <a:buFont typeface="+mj-lt"/>
                  <a:buAutoNum type="arabicPeriod" startAt="4"/>
                </a:pPr>
                <a:r>
                  <a:rPr lang="es-GT" dirty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dirty="0"/>
                  <a:t>cumple con las cuatro propiedades, entonces es de </a:t>
                </a:r>
                <a:r>
                  <a:rPr lang="es-GT" b="1" dirty="0">
                    <a:solidFill>
                      <a:srgbClr val="92D050"/>
                    </a:solidFill>
                  </a:rPr>
                  <a:t>ORDEN PARCIAL </a:t>
                </a:r>
                <a:r>
                  <a:rPr lang="es-GT" dirty="0"/>
                  <a:t>y de </a:t>
                </a:r>
                <a:r>
                  <a:rPr lang="es-GT" b="1" dirty="0">
                    <a:solidFill>
                      <a:srgbClr val="92D050"/>
                    </a:solidFill>
                  </a:rPr>
                  <a:t>EQUIVALENCIA</a:t>
                </a:r>
                <a:r>
                  <a:rPr lang="es-GT" dirty="0"/>
                  <a:t>.</a:t>
                </a:r>
              </a:p>
              <a:p>
                <a:pPr marL="324000" lvl="1" indent="0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593557-2240-46C2-8430-1659B219A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926" y="2180495"/>
                <a:ext cx="6386732" cy="4375049"/>
              </a:xfrm>
              <a:prstGeom prst="rect">
                <a:avLst/>
              </a:prstGeom>
              <a:blipFill>
                <a:blip r:embed="rId3"/>
                <a:stretch>
                  <a:fillRect l="-57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4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Ejemplo # 2 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593557-2240-46C2-8430-1659B219A9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1" y="2180496"/>
                <a:ext cx="5228766" cy="39753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+mj-lt"/>
                  <a:buAutoNum type="alphaU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G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G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3, 3</m:t>
                            </m:r>
                          </m:e>
                        </m:d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1, 2</m:t>
                            </m:r>
                          </m:e>
                        </m:d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G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G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G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G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G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G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endParaRPr lang="es-GT" dirty="0">
                  <a:ea typeface="Cambria Math" panose="02040503050406030204" pitchFamily="18" charset="0"/>
                </a:endParaRPr>
              </a:p>
              <a:p>
                <a:pPr marL="666900" lvl="1" indent="-342900">
                  <a:buFont typeface="Wingdings 2" panose="05020102010507070707" pitchFamily="18" charset="2"/>
                  <a:buAutoNum type="arabicPeriod"/>
                </a:pPr>
                <a:r>
                  <a:rPr lang="es-GT" dirty="0"/>
                  <a:t>No es </a:t>
                </a:r>
                <a:r>
                  <a:rPr lang="es-GT" b="1" u="sng" dirty="0"/>
                  <a:t>reflexiva</a:t>
                </a:r>
                <a:r>
                  <a:rPr lang="es-GT" dirty="0"/>
                  <a:t>, pues falta el elemento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GT" dirty="0"/>
                  <a:t>.</a:t>
                </a:r>
              </a:p>
              <a:p>
                <a:pPr marL="666900" lvl="1" indent="-342900">
                  <a:buFont typeface="Wingdings 2" panose="05020102010507070707" pitchFamily="18" charset="2"/>
                  <a:buAutoNum type="arabicPeriod"/>
                </a:pPr>
                <a:r>
                  <a:rPr lang="es-GT" dirty="0"/>
                  <a:t>Es </a:t>
                </a:r>
                <a:r>
                  <a:rPr lang="es-GT" b="1" u="sng" dirty="0"/>
                  <a:t>simétrica,</a:t>
                </a:r>
                <a:r>
                  <a:rPr lang="es-GT" dirty="0"/>
                  <a:t> pues:</a:t>
                </a:r>
              </a:p>
              <a:p>
                <a:pPr marL="994050" lvl="2" indent="-400050">
                  <a:buFont typeface="+mj-lt"/>
                  <a:buAutoNum type="romanLcPeriod"/>
                </a:pPr>
                <a:r>
                  <a:rPr lang="es-GT" dirty="0"/>
                  <a:t>El elemento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GT" dirty="0"/>
                  <a:t> está relacionado con el elemento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GT" dirty="0"/>
                  <a:t> donde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GT" dirty="0"/>
                  <a:t>.  Esto para los elementos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2, 2</m:t>
                        </m:r>
                      </m:e>
                    </m:d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3, 3</m:t>
                        </m:r>
                      </m:e>
                    </m:d>
                  </m:oMath>
                </a14:m>
                <a:r>
                  <a:rPr lang="es-GT" dirty="0"/>
                  <a:t>.</a:t>
                </a:r>
              </a:p>
              <a:p>
                <a:pPr marL="994050" lvl="2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2, 1</m:t>
                        </m:r>
                      </m:e>
                    </m:d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</m:oMath>
                </a14:m>
                <a:endParaRPr lang="es-GT" dirty="0"/>
              </a:p>
              <a:p>
                <a:pPr marL="994050" lvl="2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</m:oMath>
                </a14:m>
                <a:endParaRPr lang="es-GT" dirty="0"/>
              </a:p>
              <a:p>
                <a:pPr marL="594000" lvl="2" indent="0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593557-2240-46C2-8430-1659B219A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2180496"/>
                <a:ext cx="5228766" cy="3975348"/>
              </a:xfrm>
              <a:prstGeom prst="rect">
                <a:avLst/>
              </a:prstGeom>
              <a:blipFill>
                <a:blip r:embed="rId2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3409BD6-2D32-4E37-9510-BD7C8D020F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955252"/>
                <a:ext cx="5359792" cy="4875181"/>
              </a:xfrm>
              <a:prstGeom prst="rect">
                <a:avLst/>
              </a:prstGeom>
            </p:spPr>
            <p:txBody>
              <a:bodyPr vert="horz" lIns="91440" tIns="91440" rIns="91440" bIns="91440" rtlCol="0" anchor="ctr">
                <a:sp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66900" lvl="1" indent="-342900">
                  <a:buFont typeface="+mj-lt"/>
                  <a:buAutoNum type="arabicPeriod" startAt="3"/>
                </a:pPr>
                <a:r>
                  <a:rPr lang="es-GT" dirty="0"/>
                  <a:t>No es </a:t>
                </a:r>
                <a:r>
                  <a:rPr lang="es-GT" b="1" u="sng" dirty="0"/>
                  <a:t>transitiva</a:t>
                </a:r>
                <a:r>
                  <a:rPr lang="es-GT" dirty="0"/>
                  <a:t>, pues los elementos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GT" dirty="0"/>
                  <a:t> están en la relación, apreciando que el DOS es el puente, requiriendo que el elemento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GT" dirty="0"/>
                  <a:t> también esté en la relación, el cual NO está.</a:t>
                </a:r>
              </a:p>
              <a:p>
                <a:pPr marL="627063" lvl="2" indent="0">
                  <a:buNone/>
                </a:pPr>
                <a:r>
                  <a:rPr lang="es-GT" sz="1600" dirty="0"/>
                  <a:t>También los elementos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s-G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G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G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s-G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G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G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GT" sz="1600" dirty="0"/>
                  <a:t> están en la relación, apreciando que el DOS es el puente, requiriendo que el elemento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s-G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G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GT" sz="1600" dirty="0"/>
                  <a:t> también esté en la relación, el cual NO está.</a:t>
                </a:r>
              </a:p>
              <a:p>
                <a:pPr marL="666900" lvl="1" indent="-342900">
                  <a:buFont typeface="+mj-lt"/>
                  <a:buAutoNum type="arabicPeriod" startAt="3"/>
                </a:pPr>
                <a:r>
                  <a:rPr lang="es-GT" dirty="0"/>
                  <a:t>No es </a:t>
                </a:r>
                <a:r>
                  <a:rPr lang="es-GT" b="1" u="sng" dirty="0"/>
                  <a:t>antisimétrica</a:t>
                </a:r>
                <a:r>
                  <a:rPr lang="es-GT" dirty="0"/>
                  <a:t>, pues podría estar el elemento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es-GT" dirty="0"/>
                  <a:t> o bien 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GT" dirty="0"/>
                  <a:t> pero no ambos, y en esta relación figuran los dos elementos indicados.</a:t>
                </a:r>
              </a:p>
              <a:p>
                <a:pPr marL="627063" lvl="2" indent="0">
                  <a:buNone/>
                </a:pPr>
                <a:r>
                  <a:rPr lang="es-GT" sz="1600" dirty="0"/>
                  <a:t>También podría estar el elemento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G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G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s-GT" sz="1600" dirty="0"/>
                  <a:t> o bien 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G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3,2</m:t>
                        </m:r>
                      </m:e>
                    </m:d>
                  </m:oMath>
                </a14:m>
                <a:r>
                  <a:rPr lang="es-GT" sz="1600" dirty="0"/>
                  <a:t> pero no ambos, y en esta relación figuran los dos elementos indicados.</a:t>
                </a:r>
              </a:p>
              <a:p>
                <a:pPr marL="666900" lvl="1" indent="-342900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dirty="0"/>
                  <a:t> no es reflexiva, ni transitiva, ni antisimétrica, por lo tanto </a:t>
                </a:r>
                <a:r>
                  <a:rPr lang="es-GT" b="1" dirty="0">
                    <a:solidFill>
                      <a:srgbClr val="FF0000"/>
                    </a:solidFill>
                  </a:rPr>
                  <a:t>NO</a:t>
                </a:r>
                <a:r>
                  <a:rPr lang="es-GT" dirty="0"/>
                  <a:t> es de </a:t>
                </a:r>
                <a:r>
                  <a:rPr lang="es-GT" b="1" dirty="0">
                    <a:solidFill>
                      <a:srgbClr val="FF0000"/>
                    </a:solidFill>
                  </a:rPr>
                  <a:t>OREDEN PARCIAL</a:t>
                </a:r>
                <a:r>
                  <a:rPr lang="es-GT" dirty="0"/>
                  <a:t> y tampoco es de </a:t>
                </a:r>
                <a:r>
                  <a:rPr lang="es-GT" b="1" dirty="0">
                    <a:solidFill>
                      <a:srgbClr val="FF0000"/>
                    </a:solidFill>
                  </a:rPr>
                  <a:t>EQUIVALENCIA</a:t>
                </a:r>
                <a:r>
                  <a:rPr lang="es-GT" dirty="0"/>
                  <a:t>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3409BD6-2D32-4E37-9510-BD7C8D020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55252"/>
                <a:ext cx="5359792" cy="4875181"/>
              </a:xfrm>
              <a:prstGeom prst="rect">
                <a:avLst/>
              </a:prstGeom>
              <a:blipFill>
                <a:blip r:embed="rId3"/>
                <a:stretch>
                  <a:fillRect r="-569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803DA2-1CD5-4652-AED0-A766825A9FEF}"/>
                  </a:ext>
                </a:extLst>
              </p:cNvPr>
              <p:cNvSpPr txBox="1"/>
              <p:nvPr/>
            </p:nvSpPr>
            <p:spPr>
              <a:xfrm>
                <a:off x="2031424" y="1995830"/>
                <a:ext cx="1974574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G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803DA2-1CD5-4652-AED0-A766825A9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424" y="1995830"/>
                <a:ext cx="19745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83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Ejemplo # 2 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593557-2240-46C2-8430-1659B219A9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1" y="2180496"/>
                <a:ext cx="5228766" cy="39753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+mj-lt"/>
                  <a:buAutoNum type="alphaU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s-GT" dirty="0">
                  <a:ea typeface="Cambria Math" panose="02040503050406030204" pitchFamily="18" charset="0"/>
                </a:endParaRPr>
              </a:p>
              <a:p>
                <a:pPr marL="666900" lvl="1" indent="-342900">
                  <a:buFont typeface="Wingdings 2" panose="05020102010507070707" pitchFamily="18" charset="2"/>
                  <a:buAutoNum type="arabicPeriod"/>
                </a:pPr>
                <a:r>
                  <a:rPr lang="es-GT" dirty="0"/>
                  <a:t>No es </a:t>
                </a:r>
                <a:r>
                  <a:rPr lang="es-GT" b="1" u="sng" dirty="0"/>
                  <a:t>reflexiva</a:t>
                </a:r>
                <a:r>
                  <a:rPr lang="es-GT" dirty="0"/>
                  <a:t>, pues no hay ningún elemento relacionado consigo mismo. Esta relación es </a:t>
                </a:r>
                <a:r>
                  <a:rPr lang="es-GT" dirty="0" err="1"/>
                  <a:t>antireflexiva</a:t>
                </a:r>
                <a:r>
                  <a:rPr lang="es-GT" dirty="0"/>
                  <a:t>.</a:t>
                </a:r>
              </a:p>
              <a:p>
                <a:pPr marL="666900" lvl="1" indent="-342900">
                  <a:buFont typeface="Wingdings 2" panose="05020102010507070707" pitchFamily="18" charset="2"/>
                  <a:buAutoNum type="arabicPeriod"/>
                </a:pPr>
                <a:r>
                  <a:rPr lang="es-GT" dirty="0"/>
                  <a:t>Si es </a:t>
                </a:r>
                <a:r>
                  <a:rPr lang="es-GT" b="1" u="sng" dirty="0"/>
                  <a:t>simétrica,</a:t>
                </a:r>
                <a:r>
                  <a:rPr lang="es-GT" dirty="0"/>
                  <a:t> pues:</a:t>
                </a:r>
              </a:p>
              <a:p>
                <a:pPr marL="594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GT" sz="1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4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1400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sz="1400" b="0" i="1" noProof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GT" sz="1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s-GT" sz="1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r>
                        <a:rPr lang="es-G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d>
                        <m:dPr>
                          <m:ctrlPr>
                            <a:rPr lang="es-GT" sz="1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400" b="0" i="1" noProof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sz="1400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sz="14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GT" sz="1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s-GT" sz="1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</m:oMath>
                  </m:oMathPara>
                </a14:m>
                <a:endParaRPr lang="en-US" dirty="0"/>
              </a:p>
              <a:p>
                <a:pPr marL="594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noProof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G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d>
                        <m:dPr>
                          <m:ctrlPr>
                            <a:rPr lang="es-GT" sz="1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400" b="0" i="1" noProof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sz="1400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sz="14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GT" sz="1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s-GT" sz="14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</m:oMath>
                  </m:oMathPara>
                </a14:m>
                <a:endParaRPr lang="en-US" dirty="0"/>
              </a:p>
              <a:p>
                <a:pPr marL="594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GT" b="1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593557-2240-46C2-8430-1659B219A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2180496"/>
                <a:ext cx="5228766" cy="3975348"/>
              </a:xfrm>
              <a:prstGeom prst="rect">
                <a:avLst/>
              </a:prstGeom>
              <a:blipFill>
                <a:blip r:embed="rId2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3409BD6-2D32-4E37-9510-BD7C8D020F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712384"/>
                <a:ext cx="5359792" cy="3360920"/>
              </a:xfrm>
              <a:prstGeom prst="rect">
                <a:avLst/>
              </a:prstGeom>
            </p:spPr>
            <p:txBody>
              <a:bodyPr vert="horz" lIns="91440" tIns="91440" rIns="91440" bIns="91440" rtlCol="0" anchor="ctr">
                <a:sp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66900" lvl="1" indent="-342900">
                  <a:buFont typeface="+mj-lt"/>
                  <a:buAutoNum type="arabicPeriod" startAt="3"/>
                </a:pPr>
                <a:r>
                  <a:rPr lang="es-GT" dirty="0"/>
                  <a:t>Si es </a:t>
                </a:r>
                <a:r>
                  <a:rPr lang="es-GT" b="1" u="sng" dirty="0"/>
                  <a:t>transitiva</a:t>
                </a:r>
                <a:r>
                  <a:rPr lang="es-GT" dirty="0"/>
                  <a:t>, pues:</a:t>
                </a: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GT" sz="16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6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1600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sz="1600" b="0" i="1" noProof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GT" sz="1600" b="0" i="1" noProof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s-GT" sz="16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600" b="0" i="1" noProof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sz="1600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sz="1600" b="0" i="1" noProof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GT" sz="16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sz="16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s-GT" sz="16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r>
                        <a:rPr lang="es-G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d>
                        <m:dPr>
                          <m:ctrlPr>
                            <a:rPr lang="es-GT" sz="16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6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1600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sz="1600" b="0" i="1" noProof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GT" sz="16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s-GT" sz="16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</m:oMath>
                  </m:oMathPara>
                </a14:m>
                <a:endParaRPr lang="en-US" dirty="0"/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600" b="0" i="1" noProof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G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d>
                        <m:dPr>
                          <m:ctrlPr>
                            <a:rPr lang="es-GT" sz="16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6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1600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sz="1600" b="0" i="1" noProof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GT" sz="16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s-GT" sz="16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</m:oMath>
                  </m:oMathPara>
                </a14:m>
                <a:endParaRPr lang="en-US" dirty="0"/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GT" sz="1600" dirty="0"/>
              </a:p>
              <a:p>
                <a:pPr marL="666900" lvl="1" indent="-342900">
                  <a:buFont typeface="+mj-lt"/>
                  <a:buAutoNum type="arabicPeriod" startAt="4"/>
                </a:pPr>
                <a:r>
                  <a:rPr lang="es-GT" dirty="0"/>
                  <a:t>Si es </a:t>
                </a:r>
                <a:r>
                  <a:rPr lang="es-GT" b="1" u="sng" dirty="0"/>
                  <a:t>antisimétrica</a:t>
                </a:r>
                <a:r>
                  <a:rPr lang="es-GT" dirty="0"/>
                  <a:t>, pues:</a:t>
                </a: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</m:t>
                          </m:r>
                        </m:e>
                        <m:sub>
                          <m:r>
                            <a:rPr lang="es-G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s-G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b>
                          <m:r>
                            <a:rPr lang="es-G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G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GT" sz="16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GT" sz="16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G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s-GT" sz="16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G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G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G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66900" lvl="1" indent="-342900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GT" dirty="0"/>
                  <a:t> no es reflexiva, entonces, </a:t>
                </a:r>
                <a:r>
                  <a:rPr lang="es-GT" b="1" dirty="0">
                    <a:solidFill>
                      <a:srgbClr val="FF0000"/>
                    </a:solidFill>
                  </a:rPr>
                  <a:t>NO</a:t>
                </a:r>
                <a:r>
                  <a:rPr lang="es-GT" dirty="0"/>
                  <a:t> es de </a:t>
                </a:r>
                <a:r>
                  <a:rPr lang="es-GT" b="1" dirty="0">
                    <a:solidFill>
                      <a:srgbClr val="FF0000"/>
                    </a:solidFill>
                  </a:rPr>
                  <a:t>OREDEN PARCIAL</a:t>
                </a:r>
                <a:r>
                  <a:rPr lang="es-GT" dirty="0"/>
                  <a:t> y tampoco es de </a:t>
                </a:r>
                <a:r>
                  <a:rPr lang="es-GT" b="1" dirty="0">
                    <a:solidFill>
                      <a:srgbClr val="FF0000"/>
                    </a:solidFill>
                  </a:rPr>
                  <a:t>EQUIVALENCIA</a:t>
                </a:r>
                <a:r>
                  <a:rPr lang="es-GT" dirty="0"/>
                  <a:t>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3409BD6-2D32-4E37-9510-BD7C8D020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12384"/>
                <a:ext cx="5359792" cy="3360920"/>
              </a:xfrm>
              <a:prstGeom prst="rect">
                <a:avLst/>
              </a:prstGeom>
              <a:blipFill>
                <a:blip r:embed="rId3"/>
                <a:stretch>
                  <a:fillRect b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803DA2-1CD5-4652-AED0-A766825A9FEF}"/>
                  </a:ext>
                </a:extLst>
              </p:cNvPr>
              <p:cNvSpPr txBox="1"/>
              <p:nvPr/>
            </p:nvSpPr>
            <p:spPr>
              <a:xfrm>
                <a:off x="2031424" y="1995830"/>
                <a:ext cx="1974574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G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803DA2-1CD5-4652-AED0-A766825A9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424" y="1995830"/>
                <a:ext cx="19745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5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rgbClr val="FFFFFF"/>
                </a:solidFill>
              </a:rPr>
              <a:t>Muchas 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Ing. Mario López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RELACIÓN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25064539"/>
                  </p:ext>
                </p:extLst>
              </p:nvPr>
            </p:nvGraphicFramePr>
            <p:xfrm>
              <a:off x="719571" y="2198254"/>
              <a:ext cx="6854248" cy="35639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25064539"/>
                  </p:ext>
                </p:extLst>
              </p:nvPr>
            </p:nvGraphicFramePr>
            <p:xfrm>
              <a:off x="719571" y="2198254"/>
              <a:ext cx="6854248" cy="35639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639B-E8C0-4030-909F-8B0C875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#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A2A9D-693C-410C-9384-00669E4B5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3836063" cy="419216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GT" dirty="0"/>
                  <a:t>Sean los siguientes conjuntos: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1, 2, 3, 4, 5, 6, 7</m:t>
                          </m:r>
                        </m:e>
                      </m:d>
                    </m:oMath>
                  </m:oMathPara>
                </a14:m>
                <a:endParaRPr lang="es-G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2, 3, 4</m:t>
                          </m:r>
                        </m:e>
                      </m:d>
                    </m:oMath>
                  </m:oMathPara>
                </a14:m>
                <a:endParaRPr lang="es-G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pPr marL="0" indent="0">
                  <a:buNone/>
                </a:pPr>
                <a:endParaRPr lang="es-GT" dirty="0"/>
              </a:p>
              <a:p>
                <a:pPr marL="0" indent="0">
                  <a:buNone/>
                </a:pPr>
                <a:r>
                  <a:rPr lang="es-GT" dirty="0"/>
                  <a:t>El producto cartesiano de A y B es:</a:t>
                </a:r>
              </a:p>
              <a:p>
                <a:pPr marL="0" indent="0">
                  <a:buNone/>
                </a:pPr>
                <a:endParaRPr lang="es-GT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𝑥𝐵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2, </m:t>
                                  </m:r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2, </m:t>
                                  </m:r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s-G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4</m:t>
                                  </m:r>
                                </m:e>
                              </m:d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5</m:t>
                                  </m:r>
                                </m:e>
                              </m:d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4</m:t>
                                  </m:r>
                                </m:e>
                              </m:d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5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s-GT" dirty="0"/>
              </a:p>
              <a:p>
                <a:pPr marL="0" indent="0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A2A9D-693C-410C-9384-00669E4B5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3836063" cy="4192169"/>
              </a:xfrm>
              <a:blipFill>
                <a:blip r:embed="rId2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593557-2240-46C2-8430-1659B219A9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24904" y="2180496"/>
                <a:ext cx="4007220" cy="39753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s-GT" dirty="0"/>
                  <a:t>Las siguientes son relaciones de A en B: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endParaRPr lang="es-GT" sz="1200" dirty="0"/>
              </a:p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2, 4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s-G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2, 4</m:t>
                              </m:r>
                            </m:e>
                          </m:d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3, 5</m:t>
                              </m:r>
                            </m:e>
                          </m:d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(4, 4)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𝐴𝑥𝐵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2, 4</m:t>
                                  </m:r>
                                </m:e>
                              </m:d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2, 5</m:t>
                                  </m:r>
                                </m:e>
                              </m:d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3, 4</m:t>
                                  </m:r>
                                </m:e>
                              </m:d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3, 5</m:t>
                                  </m:r>
                                </m:e>
                              </m:d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4, 4</m:t>
                                  </m:r>
                                </m:e>
                              </m:d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4, 5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s-GT" dirty="0"/>
              </a:p>
              <a:p>
                <a:pPr marL="0" indent="0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593557-2240-46C2-8430-1659B219A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904" y="2180496"/>
                <a:ext cx="4007220" cy="3975348"/>
              </a:xfrm>
              <a:prstGeom prst="rect">
                <a:avLst/>
              </a:prstGeom>
              <a:blipFill>
                <a:blip r:embed="rId3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7B6A4-2CEF-4715-8B0A-D20AE7E43C7C}"/>
                  </a:ext>
                </a:extLst>
              </p:cNvPr>
              <p:cNvSpPr txBox="1"/>
              <p:nvPr/>
            </p:nvSpPr>
            <p:spPr>
              <a:xfrm>
                <a:off x="-176135" y="6155844"/>
                <a:ext cx="609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𝑥𝐵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2, 4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2, 5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3, 4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3, 5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4, 4</m:t>
                              </m:r>
                            </m:e>
                          </m:d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4, 5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7B6A4-2CEF-4715-8B0A-D20AE7E43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6135" y="6155844"/>
                <a:ext cx="6093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E50110-F16A-47E8-999E-E693C7EDE127}"/>
                  </a:ext>
                </a:extLst>
              </p:cNvPr>
              <p:cNvSpPr txBox="1"/>
              <p:nvPr/>
            </p:nvSpPr>
            <p:spPr>
              <a:xfrm>
                <a:off x="6256092" y="6155844"/>
                <a:ext cx="4137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Hay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s-GT" b="0" i="1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r>
                  <a:rPr lang="es-GT" dirty="0"/>
                  <a:t> posibles relaciones.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E50110-F16A-47E8-999E-E693C7EDE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92" y="6155844"/>
                <a:ext cx="4137844" cy="369332"/>
              </a:xfrm>
              <a:prstGeom prst="rect">
                <a:avLst/>
              </a:prstGeom>
              <a:blipFill>
                <a:blip r:embed="rId5"/>
                <a:stretch>
                  <a:fillRect l="-117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5C66D0-8C35-4D7F-AAEC-3FEC1CB139E9}"/>
                  </a:ext>
                </a:extLst>
              </p:cNvPr>
              <p:cNvSpPr txBox="1"/>
              <p:nvPr/>
            </p:nvSpPr>
            <p:spPr>
              <a:xfrm>
                <a:off x="3426319" y="768024"/>
                <a:ext cx="609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𝑥𝐵</m:t>
                      </m:r>
                      <m:r>
                        <a:rPr lang="es-G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2, 4</m:t>
                              </m:r>
                            </m:e>
                          </m:d>
                          <m:r>
                            <a:rPr lang="es-G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2, 5</m:t>
                              </m:r>
                            </m:e>
                          </m:d>
                          <m:r>
                            <a:rPr lang="es-G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3, 4</m:t>
                              </m:r>
                            </m:e>
                          </m:d>
                          <m:r>
                            <a:rPr lang="es-G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3, 5</m:t>
                              </m:r>
                            </m:e>
                          </m:d>
                          <m:r>
                            <a:rPr lang="es-G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4, 4</m:t>
                              </m:r>
                            </m:e>
                          </m:d>
                          <m:r>
                            <a:rPr lang="es-G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4, 5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5C66D0-8C35-4D7F-AAEC-3FEC1CB13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319" y="768024"/>
                <a:ext cx="6093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F69C40-60E9-4F4A-B59A-EBA0032A6570}"/>
                  </a:ext>
                </a:extLst>
              </p:cNvPr>
              <p:cNvSpPr txBox="1"/>
              <p:nvPr/>
            </p:nvSpPr>
            <p:spPr>
              <a:xfrm>
                <a:off x="5203044" y="1167479"/>
                <a:ext cx="19236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F69C40-60E9-4F4A-B59A-EBA0032A6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044" y="1167479"/>
                <a:ext cx="192360" cy="460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6CC8D8-8331-410A-821B-F05B6325FFB8}"/>
                  </a:ext>
                </a:extLst>
              </p:cNvPr>
              <p:cNvSpPr txBox="1"/>
              <p:nvPr/>
            </p:nvSpPr>
            <p:spPr>
              <a:xfrm>
                <a:off x="5822631" y="1176668"/>
                <a:ext cx="19236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6CC8D8-8331-410A-821B-F05B6325F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631" y="1176668"/>
                <a:ext cx="192360" cy="460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2B0682-D7E7-4E73-A27B-2EB8A8688CBB}"/>
                  </a:ext>
                </a:extLst>
              </p:cNvPr>
              <p:cNvSpPr txBox="1"/>
              <p:nvPr/>
            </p:nvSpPr>
            <p:spPr>
              <a:xfrm>
                <a:off x="6391443" y="1167479"/>
                <a:ext cx="19236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2B0682-D7E7-4E73-A27B-2EB8A8688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443" y="1167479"/>
                <a:ext cx="192360" cy="460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7D0F99-46E6-4989-AFE7-96F40CB6FB63}"/>
                  </a:ext>
                </a:extLst>
              </p:cNvPr>
              <p:cNvSpPr txBox="1"/>
              <p:nvPr/>
            </p:nvSpPr>
            <p:spPr>
              <a:xfrm>
                <a:off x="7011030" y="1176668"/>
                <a:ext cx="19236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7D0F99-46E6-4989-AFE7-96F40CB6F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030" y="1176668"/>
                <a:ext cx="192360" cy="460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5D617E-0906-4DA3-B529-4ED46BE8A9F2}"/>
                  </a:ext>
                </a:extLst>
              </p:cNvPr>
              <p:cNvSpPr txBox="1"/>
              <p:nvPr/>
            </p:nvSpPr>
            <p:spPr>
              <a:xfrm>
                <a:off x="7603114" y="1146016"/>
                <a:ext cx="19236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5D617E-0906-4DA3-B529-4ED46BE8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114" y="1146016"/>
                <a:ext cx="192360" cy="4601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23AEE8-D95E-4EC2-B49B-CCD3A468033D}"/>
                  </a:ext>
                </a:extLst>
              </p:cNvPr>
              <p:cNvSpPr txBox="1"/>
              <p:nvPr/>
            </p:nvSpPr>
            <p:spPr>
              <a:xfrm>
                <a:off x="8222701" y="1155205"/>
                <a:ext cx="19236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23AEE8-D95E-4EC2-B49B-CCD3A468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01" y="1155205"/>
                <a:ext cx="192360" cy="4601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37E80D-57A4-4BC3-9E5B-FDBB6D8E6B1E}"/>
                  </a:ext>
                </a:extLst>
              </p:cNvPr>
              <p:cNvSpPr txBox="1"/>
              <p:nvPr/>
            </p:nvSpPr>
            <p:spPr>
              <a:xfrm>
                <a:off x="5134468" y="1895205"/>
                <a:ext cx="4137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G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s-GT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r>
                  <a:rPr lang="es-GT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posibles relaciones.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37E80D-57A4-4BC3-9E5B-FDBB6D8E6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68" y="1895205"/>
                <a:ext cx="4137844" cy="369332"/>
              </a:xfrm>
              <a:prstGeom prst="rect">
                <a:avLst/>
              </a:prstGeom>
              <a:blipFill>
                <a:blip r:embed="rId13"/>
                <a:stretch>
                  <a:fillRect l="-117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8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97" y="538197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teorema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21520364"/>
                  </p:ext>
                </p:extLst>
              </p:nvPr>
            </p:nvGraphicFramePr>
            <p:xfrm>
              <a:off x="719571" y="1828800"/>
              <a:ext cx="7566300" cy="41921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21520364"/>
                  </p:ext>
                </p:extLst>
              </p:nvPr>
            </p:nvGraphicFramePr>
            <p:xfrm>
              <a:off x="719571" y="1828800"/>
              <a:ext cx="7566300" cy="41921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629609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D63B-73AB-4F10-BA7E-823A583B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Número de relaciones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0DAE4-78E7-4F9B-8C95-EB3002D3B05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GT" dirty="0"/>
                  <a:t>Para una relación de A en B si: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GT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G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𝑥𝐵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𝑚𝑛</m:t>
                      </m:r>
                    </m:oMath>
                  </m:oMathPara>
                </a14:m>
                <a:endParaRPr lang="es-GT" dirty="0"/>
              </a:p>
              <a:p>
                <a:pPr marL="0" indent="0">
                  <a:buNone/>
                </a:pPr>
                <a:r>
                  <a:rPr lang="es-GT" dirty="0"/>
                  <a:t>Entonces el número de relacione de A en B se calcula así: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𝑅𝑒𝑙𝑎𝑐𝑖𝑜𝑛𝑒𝑠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GT" dirty="0"/>
              </a:p>
              <a:p>
                <a:pPr marL="0" indent="0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0DAE4-78E7-4F9B-8C95-EB3002D3B0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08C878-F50D-464C-B27B-8662807C8E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9" y="2228003"/>
                <a:ext cx="5422392" cy="36330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GT" dirty="0"/>
                  <a:t>Para una relación sobre A si: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G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GT" dirty="0"/>
              </a:p>
              <a:p>
                <a:pPr marL="0" indent="0">
                  <a:buNone/>
                </a:pPr>
                <a:r>
                  <a:rPr lang="es-GT" dirty="0"/>
                  <a:t>Entonces el número de relacione sobre A se calcula así:</a:t>
                </a:r>
              </a:p>
              <a:p>
                <a:pPr marL="0" indent="0">
                  <a:buNone/>
                </a:pPr>
                <a:endParaRPr lang="es-G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𝑅𝑒𝑙𝑎𝑐𝑖𝑜𝑛𝑒𝑠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𝑠𝑜𝑏𝑟𝑒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G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08C878-F50D-464C-B27B-8662807C8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9" y="2228003"/>
                <a:ext cx="5422392" cy="3633047"/>
              </a:xfrm>
              <a:blipFill>
                <a:blip r:embed="rId3"/>
                <a:stretch>
                  <a:fillRect l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4301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71" y="97003"/>
            <a:ext cx="7213600" cy="7470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Propiedades</a:t>
            </a:r>
            <a:r>
              <a:rPr lang="en-US" dirty="0"/>
              <a:t> de las </a:t>
            </a:r>
            <a:r>
              <a:rPr lang="en-US" dirty="0" err="1"/>
              <a:t>relaciones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79046256"/>
                  </p:ext>
                </p:extLst>
              </p:nvPr>
            </p:nvGraphicFramePr>
            <p:xfrm>
              <a:off x="719570" y="844063"/>
              <a:ext cx="9549845" cy="548639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79046256"/>
                  </p:ext>
                </p:extLst>
              </p:nvPr>
            </p:nvGraphicFramePr>
            <p:xfrm>
              <a:off x="719570" y="844063"/>
              <a:ext cx="9549845" cy="548639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339200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71" y="97003"/>
            <a:ext cx="7213600" cy="7470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Propiedades</a:t>
            </a:r>
            <a:r>
              <a:rPr lang="en-US" dirty="0"/>
              <a:t> de las </a:t>
            </a:r>
            <a:r>
              <a:rPr lang="en-US" dirty="0" err="1"/>
              <a:t>relaciones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0313426"/>
                  </p:ext>
                </p:extLst>
              </p:nvPr>
            </p:nvGraphicFramePr>
            <p:xfrm>
              <a:off x="719569" y="844063"/>
              <a:ext cx="11139496" cy="548639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0313426"/>
                  </p:ext>
                </p:extLst>
              </p:nvPr>
            </p:nvGraphicFramePr>
            <p:xfrm>
              <a:off x="719569" y="844063"/>
              <a:ext cx="11139496" cy="548639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86318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RELACIÓN de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parcial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7136937"/>
                  </p:ext>
                </p:extLst>
              </p:nvPr>
            </p:nvGraphicFramePr>
            <p:xfrm>
              <a:off x="719571" y="2198254"/>
              <a:ext cx="7917992" cy="35639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7136937"/>
                  </p:ext>
                </p:extLst>
              </p:nvPr>
            </p:nvGraphicFramePr>
            <p:xfrm>
              <a:off x="719571" y="2198254"/>
              <a:ext cx="7917992" cy="35639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1798350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RELACIÓN de </a:t>
            </a:r>
            <a:r>
              <a:rPr lang="en-US" dirty="0" err="1"/>
              <a:t>equivalencia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10964616"/>
                  </p:ext>
                </p:extLst>
              </p:nvPr>
            </p:nvGraphicFramePr>
            <p:xfrm>
              <a:off x="719571" y="2198254"/>
              <a:ext cx="7917992" cy="35639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10964616"/>
                  </p:ext>
                </p:extLst>
              </p:nvPr>
            </p:nvGraphicFramePr>
            <p:xfrm>
              <a:off x="719571" y="2198254"/>
              <a:ext cx="7917992" cy="35639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6900616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{D2A4CEB8-3EA4-4C1E-AB16-9147B354CE80}tf33568355</Template>
  <TotalTime>0</TotalTime>
  <Words>1056</Words>
  <Application>Microsoft Office PowerPoint</Application>
  <PresentationFormat>Widescreen</PresentationFormat>
  <Paragraphs>129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Cambria Math</vt:lpstr>
      <vt:lpstr>Gill Sans MT</vt:lpstr>
      <vt:lpstr>Wingdings 2</vt:lpstr>
      <vt:lpstr>Dividend</vt:lpstr>
      <vt:lpstr>Relaciones</vt:lpstr>
      <vt:lpstr>RELACIÓN</vt:lpstr>
      <vt:lpstr>Ejemplo # 1</vt:lpstr>
      <vt:lpstr>teorema</vt:lpstr>
      <vt:lpstr>Número de relaciones</vt:lpstr>
      <vt:lpstr>Propiedades de las relaciones</vt:lpstr>
      <vt:lpstr>Propiedades de las relaciones</vt:lpstr>
      <vt:lpstr>RELACIÓN de orden parcial</vt:lpstr>
      <vt:lpstr>RELACIÓN de equivalencia</vt:lpstr>
      <vt:lpstr>Ejemplo # 2</vt:lpstr>
      <vt:lpstr>Ejemplo # 2  Continuación…</vt:lpstr>
      <vt:lpstr>Ejemplo # 2  Continuación…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2020-03-20T18:33:31Z</dcterms:created>
  <dcterms:modified xsi:type="dcterms:W3CDTF">2022-03-25T21:43:14Z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