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1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12" r:id="rId16"/>
    <p:sldId id="333" r:id="rId17"/>
    <p:sldId id="334" r:id="rId18"/>
    <p:sldId id="319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6" d="100"/>
          <a:sy n="66" d="100"/>
        </p:scale>
        <p:origin x="81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D27D1B-CDCB-481F-B8FA-AB31B2A119DE}">
      <dgm:prSet phldrT="[Text]" custT="1"/>
      <dgm:spPr/>
      <dgm:t>
        <a:bodyPr/>
        <a:lstStyle/>
        <a:p>
          <a:r>
            <a:rPr lang="en-US" sz="3200" dirty="0"/>
            <a:t>B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00F5A8-A0EF-4111-9D86-004317B4F49E}">
          <dgm:prSet phldrT="[Text]"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B00F5A8-A0EF-4111-9D86-004317B4F49E}">
          <dgm:prSet phldrT="[Text]"/>
          <dgm:spPr/>
          <dgm:t>
            <a:bodyPr/>
            <a:lstStyle/>
            <a:p>
              <a:pPr algn="ctr">
                <a:buNone/>
              </a:pPr>
              <a:r>
                <a:rPr lang="en-US" i="0" dirty="0">
                  <a:latin typeface="Cambria Math" panose="02040503050406030204" pitchFamily="18" charset="0"/>
                </a:rPr>
                <a:t>𝑓(𝑎)</a:t>
              </a:r>
              <a:endParaRPr lang="en-US" dirty="0"/>
            </a:p>
          </dgm:t>
        </dgm:pt>
      </mc:Fallback>
    </mc:AlternateConten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 custT="1"/>
      <dgm:spPr/>
      <dgm:t>
        <a:bodyPr/>
        <a:lstStyle/>
        <a:p>
          <a:r>
            <a:rPr lang="en-US" sz="3200" dirty="0"/>
            <a:t>C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FB986F71-3126-4196-BD30-74AEDC39A1CA}">
      <dgm:prSet phldrT="[Text]" custT="1"/>
      <dgm:spPr/>
      <dgm:t>
        <a:bodyPr/>
        <a:lstStyle/>
        <a:p>
          <a:r>
            <a:rPr lang="en-US" sz="3200" dirty="0"/>
            <a:t>A</a:t>
          </a:r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B2E8498-CC81-452F-A895-08F3845AA347}">
          <dgm:prSet phldrT="[Text]"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B2E8498-CC81-452F-A895-08F3845AA347}">
          <dgm:prSet phldrT="[Text]"/>
          <dgm:spPr/>
          <dgm:t>
            <a:bodyPr/>
            <a:lstStyle/>
            <a:p>
              <a:pPr algn="ctr">
                <a:buNone/>
              </a:pPr>
              <a:r>
                <a:rPr lang="en-US" i="0" dirty="0">
                  <a:latin typeface="Cambria Math" panose="02040503050406030204" pitchFamily="18" charset="0"/>
                </a:rPr>
                <a:t>𝑎</a:t>
              </a:r>
              <a:endParaRPr lang="en-US" dirty="0"/>
            </a:p>
          </dgm:t>
        </dgm:pt>
      </mc:Fallback>
    </mc:AlternateConten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AC401143-9624-454B-A50E-3E8E365B00B7}">
      <dgm:prSet phldrT="[Text]"/>
      <dgm:spPr/>
      <dgm:t>
        <a:bodyPr/>
        <a:lstStyle/>
        <a:p>
          <a:pPr algn="l"/>
          <a:endParaRPr lang="en-US" dirty="0"/>
        </a:p>
      </dgm:t>
    </dgm:pt>
    <dgm:pt modelId="{EE6E682A-0B5C-4D0B-AD25-4A18CE41BC87}" type="parTrans" cxnId="{AF3959AE-C638-4E9E-B3BE-FB48750BB571}">
      <dgm:prSet/>
      <dgm:spPr/>
      <dgm:t>
        <a:bodyPr/>
        <a:lstStyle/>
        <a:p>
          <a:endParaRPr lang="es-GT"/>
        </a:p>
      </dgm:t>
    </dgm:pt>
    <dgm:pt modelId="{BDB13FAB-2B23-4554-8F48-420B72FF1CD0}" type="sibTrans" cxnId="{AF3959AE-C638-4E9E-B3BE-FB48750BB571}">
      <dgm:prSet/>
      <dgm:spPr/>
      <dgm:t>
        <a:bodyPr/>
        <a:lstStyle/>
        <a:p>
          <a:endParaRPr lang="es-GT"/>
        </a:p>
      </dgm:t>
    </dgm:pt>
    <dgm:pt modelId="{3340E1CC-86F6-4714-A6B8-710C2A562BBD}">
      <dgm:prSet phldrT="[Text]"/>
      <dgm:spPr/>
      <dgm:t>
        <a:bodyPr/>
        <a:lstStyle/>
        <a:p>
          <a:pPr algn="l"/>
          <a:endParaRPr lang="en-US" dirty="0"/>
        </a:p>
      </dgm:t>
    </dgm:pt>
    <dgm:pt modelId="{1631DB07-3609-4076-9A70-EBBFF23AAB7A}" type="parTrans" cxnId="{05C8A05D-6386-4268-B817-8F365E3F394D}">
      <dgm:prSet/>
      <dgm:spPr/>
      <dgm:t>
        <a:bodyPr/>
        <a:lstStyle/>
        <a:p>
          <a:endParaRPr lang="es-GT"/>
        </a:p>
      </dgm:t>
    </dgm:pt>
    <dgm:pt modelId="{27924925-152F-412F-8B25-F5623CA6BF85}" type="sibTrans" cxnId="{05C8A05D-6386-4268-B817-8F365E3F394D}">
      <dgm:prSet/>
      <dgm:spPr/>
      <dgm:t>
        <a:bodyPr/>
        <a:lstStyle/>
        <a:p>
          <a:endParaRPr lang="es-GT"/>
        </a:p>
      </dgm:t>
    </dgm:pt>
    <dgm:pt modelId="{1FAD90E7-5188-4E59-874D-71D318606A78}">
      <dgm:prSet phldrT="[Text]"/>
      <dgm:spPr/>
      <dgm:t>
        <a:bodyPr/>
        <a:lstStyle/>
        <a:p>
          <a:pPr algn="ctr">
            <a:buNone/>
          </a:pPr>
          <a:endParaRPr lang="en-US" dirty="0"/>
        </a:p>
      </dgm:t>
    </dgm:pt>
    <dgm:pt modelId="{B7C5256D-D550-4688-9138-D24035D9AB6B}" type="parTrans" cxnId="{5991FADF-6565-432C-9B6A-69A7F592FCF9}">
      <dgm:prSet/>
      <dgm:spPr/>
      <dgm:t>
        <a:bodyPr/>
        <a:lstStyle/>
        <a:p>
          <a:endParaRPr lang="es-GT"/>
        </a:p>
      </dgm:t>
    </dgm:pt>
    <dgm:pt modelId="{3F6D81DA-D749-445E-9AC0-700392293780}" type="sibTrans" cxnId="{5991FADF-6565-432C-9B6A-69A7F592FCF9}">
      <dgm:prSet/>
      <dgm:spPr/>
      <dgm:t>
        <a:bodyPr/>
        <a:lstStyle/>
        <a:p>
          <a:endParaRPr lang="es-GT"/>
        </a:p>
      </dgm:t>
    </dgm:pt>
    <dgm:pt modelId="{2C110109-6AF7-4729-9EF4-2F0224402F93}">
      <dgm:prSet phldrT="[Text]"/>
      <dgm:spPr/>
      <dgm:t>
        <a:bodyPr/>
        <a:lstStyle/>
        <a:p>
          <a:pPr algn="l">
            <a:buNone/>
          </a:pPr>
          <a:endParaRPr lang="en-US" dirty="0"/>
        </a:p>
      </dgm:t>
    </dgm:pt>
    <dgm:pt modelId="{FBDC8D79-0D8B-4CC4-8BCC-F5D25AE22CD5}" type="parTrans" cxnId="{237CC4AB-820E-4DB9-94DB-F7DF71FCF746}">
      <dgm:prSet/>
      <dgm:spPr/>
      <dgm:t>
        <a:bodyPr/>
        <a:lstStyle/>
        <a:p>
          <a:endParaRPr lang="es-GT"/>
        </a:p>
      </dgm:t>
    </dgm:pt>
    <dgm:pt modelId="{5317DEDD-147C-4411-9A1A-B03AB11ACB22}" type="sibTrans" cxnId="{237CC4AB-820E-4DB9-94DB-F7DF71FCF746}">
      <dgm:prSet/>
      <dgm:spPr/>
      <dgm:t>
        <a:bodyPr/>
        <a:lstStyle/>
        <a:p>
          <a:endParaRPr lang="es-GT"/>
        </a:p>
      </dgm:t>
    </dgm:pt>
    <mc:AlternateContent xmlns:mc="http://schemas.openxmlformats.org/markup-compatibility/2006" xmlns:a14="http://schemas.microsoft.com/office/drawing/2010/main">
      <mc:Choice Requires="a14">
        <dgm:pt modelId="{F3D67EC6-085B-477C-A1EF-CE7871E8EDCF}">
          <dgm:prSet phldrT="[Text]"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F3D67EC6-085B-477C-A1EF-CE7871E8EDCF}">
          <dgm:prSet phldrT="[Text]"/>
          <dgm:spPr/>
          <dgm:t>
            <a:bodyPr/>
            <a:lstStyle/>
            <a:p>
              <a:pPr algn="ctr">
                <a:buNone/>
              </a:pPr>
              <a:r>
                <a:rPr lang="en-US" i="0" dirty="0">
                  <a:latin typeface="Cambria Math" panose="02040503050406030204" pitchFamily="18" charset="0"/>
                </a:rPr>
                <a:t>𝑔(𝑓(𝑎))</a:t>
              </a:r>
              <a:endParaRPr lang="en-US" dirty="0"/>
            </a:p>
          </dgm:t>
        </dgm:pt>
      </mc:Fallback>
    </mc:AlternateContent>
    <dgm:pt modelId="{75E1211C-A50C-425E-ACB4-64CFABA1A096}" type="parTrans" cxnId="{10128FF3-4D86-41D8-9E4D-D381DBE3F55A}">
      <dgm:prSet/>
      <dgm:spPr/>
      <dgm:t>
        <a:bodyPr/>
        <a:lstStyle/>
        <a:p>
          <a:endParaRPr lang="es-GT"/>
        </a:p>
      </dgm:t>
    </dgm:pt>
    <dgm:pt modelId="{EBDB6026-925E-4197-8AC0-CA212E81BC79}" type="sibTrans" cxnId="{10128FF3-4D86-41D8-9E4D-D381DBE3F55A}">
      <dgm:prSet/>
      <dgm:spPr/>
      <dgm:t>
        <a:bodyPr/>
        <a:lstStyle/>
        <a:p>
          <a:endParaRPr lang="es-GT"/>
        </a:p>
      </dgm:t>
    </dgm:pt>
    <dgm:pt modelId="{C422AA32-9261-4497-9FF2-5BFE4CC8166D}">
      <dgm:prSet phldrT="[Text]"/>
      <dgm:spPr/>
      <dgm:t>
        <a:bodyPr/>
        <a:lstStyle/>
        <a:p>
          <a:pPr algn="ctr">
            <a:buNone/>
          </a:pPr>
          <a:endParaRPr lang="en-US" dirty="0"/>
        </a:p>
      </dgm:t>
    </dgm:pt>
    <dgm:pt modelId="{0E894B4F-4FA5-416D-A6AB-6B1F45124BF5}" type="parTrans" cxnId="{CA116DA7-0D8D-4D0E-96EF-329CC0FEED48}">
      <dgm:prSet/>
      <dgm:spPr/>
      <dgm:t>
        <a:bodyPr/>
        <a:lstStyle/>
        <a:p>
          <a:endParaRPr lang="es-GT"/>
        </a:p>
      </dgm:t>
    </dgm:pt>
    <dgm:pt modelId="{AA7A563F-9683-4B0A-B69A-845D897CCFF3}" type="sibTrans" cxnId="{CA116DA7-0D8D-4D0E-96EF-329CC0FEED48}">
      <dgm:prSet/>
      <dgm:spPr/>
      <dgm:t>
        <a:bodyPr/>
        <a:lstStyle/>
        <a:p>
          <a:endParaRPr lang="es-GT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 custScaleX="32554" custScaleY="66665" custLinFactNeighborX="-15093" custLinFactNeighborY="38269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 custAng="0" custLinFactNeighborX="8683" custLinFactNeighborY="-10525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 custScaleX="32553" custScaleY="66668" custLinFactNeighborX="-19201" custLinFactNeighborY="-36726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Ang="230379" custLinFactNeighborX="3389" custLinFactNeighborY="7467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 custScaleX="32555" custScaleY="66665" custLinFactNeighborX="-18826" custLinFactNeighborY="38269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1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A9B78822-7139-4551-9E8C-F18D65C6B0F3}" type="presOf" srcId="{2C110109-6AF7-4729-9EF4-2F0224402F93}" destId="{843715D2-C2C2-41EB-BDA3-21230FBA46DB}" srcOrd="1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2" destOrd="0" parTransId="{4C65E2C8-0CBB-4D8C-AD60-6B0105C62B84}" sibTransId="{9A1F3304-AA9E-4FBC-89BA-9095C80E47C9}"/>
    <dgm:cxn modelId="{05C8A05D-6386-4268-B817-8F365E3F394D}" srcId="{FB986F71-3126-4196-BD30-74AEDC39A1CA}" destId="{3340E1CC-86F6-4714-A6B8-710C2A562BBD}" srcOrd="1" destOrd="0" parTransId="{1631DB07-3609-4076-9A70-EBBFF23AAB7A}" sibTransId="{27924925-152F-412F-8B25-F5623CA6BF85}"/>
    <dgm:cxn modelId="{D3721D62-3836-4FB2-BE60-110ABA4C1E4D}" type="presOf" srcId="{AC401143-9624-454B-A50E-3E8E365B00B7}" destId="{BFE859F2-A9E8-4F95-9161-8EC68F2D30C4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1" presId="urn:microsoft.com/office/officeart/2005/8/layout/hProcess4"/>
    <dgm:cxn modelId="{0646FD68-908E-48DD-9284-A1D1A3C083AA}" type="presOf" srcId="{3340E1CC-86F6-4714-A6B8-710C2A562BBD}" destId="{96015622-8A46-45CF-A72A-2856B699B374}" srcOrd="0" destOrd="1" presId="urn:microsoft.com/office/officeart/2005/8/layout/hProcess4"/>
    <dgm:cxn modelId="{A528D649-43E0-4229-A70B-A0FC5136439A}" type="presOf" srcId="{C422AA32-9261-4497-9FF2-5BFE4CC8166D}" destId="{69C28D3B-E083-42DF-9EA0-916CA12125A9}" srcOrd="0" destOrd="1" presId="urn:microsoft.com/office/officeart/2005/8/layout/hProcess4"/>
    <dgm:cxn modelId="{041E5D6C-51F8-4721-8ECA-1BAB8AD828B9}" type="presOf" srcId="{C422AA32-9261-4497-9FF2-5BFE4CC8166D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056205A-5831-4F5F-A262-EBB9F0136C2A}" type="presOf" srcId="{F3D67EC6-085B-477C-A1EF-CE7871E8EDCF}" destId="{69C28D3B-E083-42DF-9EA0-916CA12125A9}" srcOrd="0" destOrd="2" presId="urn:microsoft.com/office/officeart/2005/8/layout/hProcess4"/>
    <dgm:cxn modelId="{82B5237B-C98D-4281-B03B-6BADB3E8F9A7}" type="presOf" srcId="{1FAD90E7-5188-4E59-874D-71D318606A78}" destId="{67FFE978-6FBE-4424-80BE-B9E4B4DD0695}" srcOrd="1" destOrd="0" presId="urn:microsoft.com/office/officeart/2005/8/layout/hProcess4"/>
    <dgm:cxn modelId="{03AEB77B-6C63-4788-962D-29D10E56996F}" type="presOf" srcId="{F3D67EC6-085B-477C-A1EF-CE7871E8EDCF}" destId="{843715D2-C2C2-41EB-BDA3-21230FBA46DB}" srcOrd="1" destOrd="2" presId="urn:microsoft.com/office/officeart/2005/8/layout/hProcess4"/>
    <dgm:cxn modelId="{550EC38B-566A-4081-A7BE-0E49BE02764D}" type="presOf" srcId="{AB2E8498-CC81-452F-A895-08F3845AA347}" destId="{BFE859F2-A9E8-4F95-9161-8EC68F2D30C4}" srcOrd="1" destOrd="2" presId="urn:microsoft.com/office/officeart/2005/8/layout/hProcess4"/>
    <dgm:cxn modelId="{EE0E2A9E-4932-4313-BE4A-0ECC8F1811A8}" type="presOf" srcId="{2C110109-6AF7-4729-9EF4-2F0224402F93}" destId="{69C28D3B-E083-42DF-9EA0-916CA12125A9}" srcOrd="0" destOrd="0" presId="urn:microsoft.com/office/officeart/2005/8/layout/hProcess4"/>
    <dgm:cxn modelId="{CA116DA7-0D8D-4D0E-96EF-329CC0FEED48}" srcId="{58828492-5CEF-4AFE-95CB-5D7E6A18158B}" destId="{C422AA32-9261-4497-9FF2-5BFE4CC8166D}" srcOrd="1" destOrd="0" parTransId="{0E894B4F-4FA5-416D-A6AB-6B1F45124BF5}" sibTransId="{AA7A563F-9683-4B0A-B69A-845D897CCFF3}"/>
    <dgm:cxn modelId="{237CC4AB-820E-4DB9-94DB-F7DF71FCF746}" srcId="{58828492-5CEF-4AFE-95CB-5D7E6A18158B}" destId="{2C110109-6AF7-4729-9EF4-2F0224402F93}" srcOrd="0" destOrd="0" parTransId="{FBDC8D79-0D8B-4CC4-8BCC-F5D25AE22CD5}" sibTransId="{5317DEDD-147C-4411-9A1A-B03AB11ACB22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AF3959AE-C638-4E9E-B3BE-FB48750BB571}" srcId="{FB986F71-3126-4196-BD30-74AEDC39A1CA}" destId="{AC401143-9624-454B-A50E-3E8E365B00B7}" srcOrd="0" destOrd="0" parTransId="{EE6E682A-0B5C-4D0B-AD25-4A18CE41BC87}" sibTransId="{BDB13FAB-2B23-4554-8F48-420B72FF1CD0}"/>
    <dgm:cxn modelId="{0B3596BB-AE3E-477C-8C19-9346B953C941}" type="presOf" srcId="{3340E1CC-86F6-4714-A6B8-710C2A562BBD}" destId="{BFE859F2-A9E8-4F95-9161-8EC68F2D30C4}" srcOrd="1" destOrd="1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0332D8CE-E675-423D-A5F1-D233BB629327}" type="presOf" srcId="{AC401143-9624-454B-A50E-3E8E365B00B7}" destId="{96015622-8A46-45CF-A72A-2856B699B374}" srcOrd="0" destOrd="0" presId="urn:microsoft.com/office/officeart/2005/8/layout/hProcess4"/>
    <dgm:cxn modelId="{F8A0B3D7-6A9B-47DE-A888-DED02C92BCCF}" type="presOf" srcId="{1FAD90E7-5188-4E59-874D-71D318606A78}" destId="{E83793B4-2C5C-4D90-82FA-E5EE4745664D}" srcOrd="0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5991FADF-6565-432C-9B6A-69A7F592FCF9}" srcId="{F6D27D1B-CDCB-481F-B8FA-AB31B2A119DE}" destId="{1FAD90E7-5188-4E59-874D-71D318606A78}" srcOrd="0" destOrd="0" parTransId="{B7C5256D-D550-4688-9138-D24035D9AB6B}" sibTransId="{3F6D81DA-D749-445E-9AC0-700392293780}"/>
    <dgm:cxn modelId="{86F910E7-C9D0-48E5-A3A3-C70127E96FC1}" srcId="{F6D27D1B-CDCB-481F-B8FA-AB31B2A119DE}" destId="{0B00F5A8-A0EF-4111-9D86-004317B4F49E}" srcOrd="1" destOrd="0" parTransId="{EC916B99-8D26-4265-B7BE-BB461C68DA5C}" sibTransId="{CE48C676-980A-4BAC-A3C8-9ABC315DAE51}"/>
    <dgm:cxn modelId="{10128FF3-4D86-41D8-9E4D-D381DBE3F55A}" srcId="{58828492-5CEF-4AFE-95CB-5D7E6A18158B}" destId="{F3D67EC6-085B-477C-A1EF-CE7871E8EDCF}" srcOrd="2" destOrd="0" parTransId="{75E1211C-A50C-425E-ACB4-64CFABA1A096}" sibTransId="{EBDB6026-925E-4197-8AC0-CA212E81BC79}"/>
    <dgm:cxn modelId="{732F9AFA-01BF-4C18-A659-D951BF9FC05D}" type="presOf" srcId="{AB2E8498-CC81-452F-A895-08F3845AA347}" destId="{96015622-8A46-45CF-A72A-2856B699B374}" srcOrd="0" destOrd="2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D27D1B-CDCB-481F-B8FA-AB31B2A119DE}">
      <dgm:prSet phldrT="[Text]" custT="1"/>
      <dgm:spPr/>
      <dgm:t>
        <a:bodyPr/>
        <a:lstStyle/>
        <a:p>
          <a:r>
            <a:rPr lang="en-US" sz="3200" dirty="0"/>
            <a:t>B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s-GT">
              <a:noFill/>
            </a:rPr>
            <a:t> 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 custT="1"/>
      <dgm:spPr/>
      <dgm:t>
        <a:bodyPr/>
        <a:lstStyle/>
        <a:p>
          <a:r>
            <a:rPr lang="en-US" sz="3200" dirty="0"/>
            <a:t>C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FB986F71-3126-4196-BD30-74AEDC39A1CA}">
      <dgm:prSet phldrT="[Text]" custT="1"/>
      <dgm:spPr/>
      <dgm:t>
        <a:bodyPr/>
        <a:lstStyle/>
        <a:p>
          <a:r>
            <a:rPr lang="en-US" sz="3200" dirty="0"/>
            <a:t>A</a:t>
          </a:r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s-GT">
              <a:noFill/>
            </a:rPr>
            <a:t> </a:t>
          </a:r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AC401143-9624-454B-A50E-3E8E365B00B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EE6E682A-0B5C-4D0B-AD25-4A18CE41BC87}" type="parTrans" cxnId="{AF3959AE-C638-4E9E-B3BE-FB48750BB571}">
      <dgm:prSet/>
      <dgm:spPr/>
      <dgm:t>
        <a:bodyPr/>
        <a:lstStyle/>
        <a:p>
          <a:endParaRPr lang="es-GT"/>
        </a:p>
      </dgm:t>
    </dgm:pt>
    <dgm:pt modelId="{BDB13FAB-2B23-4554-8F48-420B72FF1CD0}" type="sibTrans" cxnId="{AF3959AE-C638-4E9E-B3BE-FB48750BB571}">
      <dgm:prSet/>
      <dgm:spPr/>
      <dgm:t>
        <a:bodyPr/>
        <a:lstStyle/>
        <a:p>
          <a:endParaRPr lang="es-GT"/>
        </a:p>
      </dgm:t>
    </dgm:pt>
    <dgm:pt modelId="{3340E1CC-86F6-4714-A6B8-710C2A562BBD}">
      <dgm:prSet phldrT="[Text]"/>
      <dgm:spPr/>
      <dgm:t>
        <a:bodyPr/>
        <a:lstStyle/>
        <a:p>
          <a:r>
            <a:rPr lang="es-GT">
              <a:noFill/>
            </a:rPr>
            <a:t> </a:t>
          </a:r>
        </a:p>
      </dgm:t>
    </dgm:pt>
    <dgm:pt modelId="{1631DB07-3609-4076-9A70-EBBFF23AAB7A}" type="parTrans" cxnId="{05C8A05D-6386-4268-B817-8F365E3F394D}">
      <dgm:prSet/>
      <dgm:spPr/>
      <dgm:t>
        <a:bodyPr/>
        <a:lstStyle/>
        <a:p>
          <a:endParaRPr lang="es-GT"/>
        </a:p>
      </dgm:t>
    </dgm:pt>
    <dgm:pt modelId="{27924925-152F-412F-8B25-F5623CA6BF85}" type="sibTrans" cxnId="{05C8A05D-6386-4268-B817-8F365E3F394D}">
      <dgm:prSet/>
      <dgm:spPr/>
      <dgm:t>
        <a:bodyPr/>
        <a:lstStyle/>
        <a:p>
          <a:endParaRPr lang="es-GT"/>
        </a:p>
      </dgm:t>
    </dgm:pt>
    <dgm:pt modelId="{1FAD90E7-5188-4E59-874D-71D318606A78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B7C5256D-D550-4688-9138-D24035D9AB6B}" type="parTrans" cxnId="{5991FADF-6565-432C-9B6A-69A7F592FCF9}">
      <dgm:prSet/>
      <dgm:spPr/>
      <dgm:t>
        <a:bodyPr/>
        <a:lstStyle/>
        <a:p>
          <a:endParaRPr lang="es-GT"/>
        </a:p>
      </dgm:t>
    </dgm:pt>
    <dgm:pt modelId="{3F6D81DA-D749-445E-9AC0-700392293780}" type="sibTrans" cxnId="{5991FADF-6565-432C-9B6A-69A7F592FCF9}">
      <dgm:prSet/>
      <dgm:spPr/>
      <dgm:t>
        <a:bodyPr/>
        <a:lstStyle/>
        <a:p>
          <a:endParaRPr lang="es-GT"/>
        </a:p>
      </dgm:t>
    </dgm:pt>
    <dgm:pt modelId="{2C110109-6AF7-4729-9EF4-2F0224402F93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GT">
              <a:noFill/>
            </a:rPr>
            <a:t> </a:t>
          </a:r>
        </a:p>
      </dgm:t>
    </dgm:pt>
    <dgm:pt modelId="{FBDC8D79-0D8B-4CC4-8BCC-F5D25AE22CD5}" type="parTrans" cxnId="{237CC4AB-820E-4DB9-94DB-F7DF71FCF746}">
      <dgm:prSet/>
      <dgm:spPr/>
      <dgm:t>
        <a:bodyPr/>
        <a:lstStyle/>
        <a:p>
          <a:endParaRPr lang="es-GT"/>
        </a:p>
      </dgm:t>
    </dgm:pt>
    <dgm:pt modelId="{5317DEDD-147C-4411-9A1A-B03AB11ACB22}" type="sibTrans" cxnId="{237CC4AB-820E-4DB9-94DB-F7DF71FCF746}">
      <dgm:prSet/>
      <dgm:spPr/>
      <dgm:t>
        <a:bodyPr/>
        <a:lstStyle/>
        <a:p>
          <a:endParaRPr lang="es-GT"/>
        </a:p>
      </dgm:t>
    </dgm:pt>
    <dgm:pt modelId="{F3D67EC6-085B-477C-A1EF-CE7871E8EDCF}">
      <dgm:prSet phldrT="[Text]"/>
      <dgm:spPr/>
      <dgm:t>
        <a:bodyPr/>
        <a:lstStyle/>
        <a:p>
          <a:r>
            <a:rPr lang="es-GT">
              <a:noFill/>
            </a:rPr>
            <a:t> </a:t>
          </a:r>
        </a:p>
      </dgm:t>
    </dgm:pt>
    <dgm:pt modelId="{75E1211C-A50C-425E-ACB4-64CFABA1A096}" type="parTrans" cxnId="{10128FF3-4D86-41D8-9E4D-D381DBE3F55A}">
      <dgm:prSet/>
      <dgm:spPr/>
      <dgm:t>
        <a:bodyPr/>
        <a:lstStyle/>
        <a:p>
          <a:endParaRPr lang="es-GT"/>
        </a:p>
      </dgm:t>
    </dgm:pt>
    <dgm:pt modelId="{EBDB6026-925E-4197-8AC0-CA212E81BC79}" type="sibTrans" cxnId="{10128FF3-4D86-41D8-9E4D-D381DBE3F55A}">
      <dgm:prSet/>
      <dgm:spPr/>
      <dgm:t>
        <a:bodyPr/>
        <a:lstStyle/>
        <a:p>
          <a:endParaRPr lang="es-GT"/>
        </a:p>
      </dgm:t>
    </dgm:pt>
    <dgm:pt modelId="{C422AA32-9261-4497-9FF2-5BFE4CC8166D}">
      <dgm:prSet phldrT="[Text]"/>
      <dgm:spPr/>
      <dgm:t>
        <a:bodyPr/>
        <a:lstStyle/>
        <a:p>
          <a:r>
            <a:rPr lang="es-GT">
              <a:noFill/>
            </a:rPr>
            <a:t> </a:t>
          </a:r>
        </a:p>
      </dgm:t>
    </dgm:pt>
    <dgm:pt modelId="{0E894B4F-4FA5-416D-A6AB-6B1F45124BF5}" type="parTrans" cxnId="{CA116DA7-0D8D-4D0E-96EF-329CC0FEED48}">
      <dgm:prSet/>
      <dgm:spPr/>
      <dgm:t>
        <a:bodyPr/>
        <a:lstStyle/>
        <a:p>
          <a:endParaRPr lang="es-GT"/>
        </a:p>
      </dgm:t>
    </dgm:pt>
    <dgm:pt modelId="{AA7A563F-9683-4B0A-B69A-845D897CCFF3}" type="sibTrans" cxnId="{CA116DA7-0D8D-4D0E-96EF-329CC0FEED48}">
      <dgm:prSet/>
      <dgm:spPr/>
      <dgm:t>
        <a:bodyPr/>
        <a:lstStyle/>
        <a:p>
          <a:endParaRPr lang="es-GT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 custScaleX="32554" custScaleY="66665" custLinFactNeighborX="-15093" custLinFactNeighborY="38269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 custAng="0" custLinFactNeighborX="8683" custLinFactNeighborY="-10525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 custScaleX="32553" custScaleY="66668" custLinFactNeighborX="-19201" custLinFactNeighborY="-36726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Ang="230379" custLinFactNeighborX="3389" custLinFactNeighborY="7467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 custScaleX="32555" custScaleY="66665" custLinFactNeighborX="-18826" custLinFactNeighborY="38269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1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A9B78822-7139-4551-9E8C-F18D65C6B0F3}" type="presOf" srcId="{2C110109-6AF7-4729-9EF4-2F0224402F93}" destId="{843715D2-C2C2-41EB-BDA3-21230FBA46DB}" srcOrd="1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2" destOrd="0" parTransId="{4C65E2C8-0CBB-4D8C-AD60-6B0105C62B84}" sibTransId="{9A1F3304-AA9E-4FBC-89BA-9095C80E47C9}"/>
    <dgm:cxn modelId="{05C8A05D-6386-4268-B817-8F365E3F394D}" srcId="{FB986F71-3126-4196-BD30-74AEDC39A1CA}" destId="{3340E1CC-86F6-4714-A6B8-710C2A562BBD}" srcOrd="1" destOrd="0" parTransId="{1631DB07-3609-4076-9A70-EBBFF23AAB7A}" sibTransId="{27924925-152F-412F-8B25-F5623CA6BF85}"/>
    <dgm:cxn modelId="{D3721D62-3836-4FB2-BE60-110ABA4C1E4D}" type="presOf" srcId="{AC401143-9624-454B-A50E-3E8E365B00B7}" destId="{BFE859F2-A9E8-4F95-9161-8EC68F2D30C4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1" presId="urn:microsoft.com/office/officeart/2005/8/layout/hProcess4"/>
    <dgm:cxn modelId="{0646FD68-908E-48DD-9284-A1D1A3C083AA}" type="presOf" srcId="{3340E1CC-86F6-4714-A6B8-710C2A562BBD}" destId="{96015622-8A46-45CF-A72A-2856B699B374}" srcOrd="0" destOrd="1" presId="urn:microsoft.com/office/officeart/2005/8/layout/hProcess4"/>
    <dgm:cxn modelId="{A528D649-43E0-4229-A70B-A0FC5136439A}" type="presOf" srcId="{C422AA32-9261-4497-9FF2-5BFE4CC8166D}" destId="{69C28D3B-E083-42DF-9EA0-916CA12125A9}" srcOrd="0" destOrd="1" presId="urn:microsoft.com/office/officeart/2005/8/layout/hProcess4"/>
    <dgm:cxn modelId="{041E5D6C-51F8-4721-8ECA-1BAB8AD828B9}" type="presOf" srcId="{C422AA32-9261-4497-9FF2-5BFE4CC8166D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056205A-5831-4F5F-A262-EBB9F0136C2A}" type="presOf" srcId="{F3D67EC6-085B-477C-A1EF-CE7871E8EDCF}" destId="{69C28D3B-E083-42DF-9EA0-916CA12125A9}" srcOrd="0" destOrd="2" presId="urn:microsoft.com/office/officeart/2005/8/layout/hProcess4"/>
    <dgm:cxn modelId="{82B5237B-C98D-4281-B03B-6BADB3E8F9A7}" type="presOf" srcId="{1FAD90E7-5188-4E59-874D-71D318606A78}" destId="{67FFE978-6FBE-4424-80BE-B9E4B4DD0695}" srcOrd="1" destOrd="0" presId="urn:microsoft.com/office/officeart/2005/8/layout/hProcess4"/>
    <dgm:cxn modelId="{03AEB77B-6C63-4788-962D-29D10E56996F}" type="presOf" srcId="{F3D67EC6-085B-477C-A1EF-CE7871E8EDCF}" destId="{843715D2-C2C2-41EB-BDA3-21230FBA46DB}" srcOrd="1" destOrd="2" presId="urn:microsoft.com/office/officeart/2005/8/layout/hProcess4"/>
    <dgm:cxn modelId="{550EC38B-566A-4081-A7BE-0E49BE02764D}" type="presOf" srcId="{AB2E8498-CC81-452F-A895-08F3845AA347}" destId="{BFE859F2-A9E8-4F95-9161-8EC68F2D30C4}" srcOrd="1" destOrd="2" presId="urn:microsoft.com/office/officeart/2005/8/layout/hProcess4"/>
    <dgm:cxn modelId="{EE0E2A9E-4932-4313-BE4A-0ECC8F1811A8}" type="presOf" srcId="{2C110109-6AF7-4729-9EF4-2F0224402F93}" destId="{69C28D3B-E083-42DF-9EA0-916CA12125A9}" srcOrd="0" destOrd="0" presId="urn:microsoft.com/office/officeart/2005/8/layout/hProcess4"/>
    <dgm:cxn modelId="{CA116DA7-0D8D-4D0E-96EF-329CC0FEED48}" srcId="{58828492-5CEF-4AFE-95CB-5D7E6A18158B}" destId="{C422AA32-9261-4497-9FF2-5BFE4CC8166D}" srcOrd="1" destOrd="0" parTransId="{0E894B4F-4FA5-416D-A6AB-6B1F45124BF5}" sibTransId="{AA7A563F-9683-4B0A-B69A-845D897CCFF3}"/>
    <dgm:cxn modelId="{237CC4AB-820E-4DB9-94DB-F7DF71FCF746}" srcId="{58828492-5CEF-4AFE-95CB-5D7E6A18158B}" destId="{2C110109-6AF7-4729-9EF4-2F0224402F93}" srcOrd="0" destOrd="0" parTransId="{FBDC8D79-0D8B-4CC4-8BCC-F5D25AE22CD5}" sibTransId="{5317DEDD-147C-4411-9A1A-B03AB11ACB22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AF3959AE-C638-4E9E-B3BE-FB48750BB571}" srcId="{FB986F71-3126-4196-BD30-74AEDC39A1CA}" destId="{AC401143-9624-454B-A50E-3E8E365B00B7}" srcOrd="0" destOrd="0" parTransId="{EE6E682A-0B5C-4D0B-AD25-4A18CE41BC87}" sibTransId="{BDB13FAB-2B23-4554-8F48-420B72FF1CD0}"/>
    <dgm:cxn modelId="{0B3596BB-AE3E-477C-8C19-9346B953C941}" type="presOf" srcId="{3340E1CC-86F6-4714-A6B8-710C2A562BBD}" destId="{BFE859F2-A9E8-4F95-9161-8EC68F2D30C4}" srcOrd="1" destOrd="1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0332D8CE-E675-423D-A5F1-D233BB629327}" type="presOf" srcId="{AC401143-9624-454B-A50E-3E8E365B00B7}" destId="{96015622-8A46-45CF-A72A-2856B699B374}" srcOrd="0" destOrd="0" presId="urn:microsoft.com/office/officeart/2005/8/layout/hProcess4"/>
    <dgm:cxn modelId="{F8A0B3D7-6A9B-47DE-A888-DED02C92BCCF}" type="presOf" srcId="{1FAD90E7-5188-4E59-874D-71D318606A78}" destId="{E83793B4-2C5C-4D90-82FA-E5EE4745664D}" srcOrd="0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5991FADF-6565-432C-9B6A-69A7F592FCF9}" srcId="{F6D27D1B-CDCB-481F-B8FA-AB31B2A119DE}" destId="{1FAD90E7-5188-4E59-874D-71D318606A78}" srcOrd="0" destOrd="0" parTransId="{B7C5256D-D550-4688-9138-D24035D9AB6B}" sibTransId="{3F6D81DA-D749-445E-9AC0-700392293780}"/>
    <dgm:cxn modelId="{86F910E7-C9D0-48E5-A3A3-C70127E96FC1}" srcId="{F6D27D1B-CDCB-481F-B8FA-AB31B2A119DE}" destId="{0B00F5A8-A0EF-4111-9D86-004317B4F49E}" srcOrd="1" destOrd="0" parTransId="{EC916B99-8D26-4265-B7BE-BB461C68DA5C}" sibTransId="{CE48C676-980A-4BAC-A3C8-9ABC315DAE51}"/>
    <dgm:cxn modelId="{10128FF3-4D86-41D8-9E4D-D381DBE3F55A}" srcId="{58828492-5CEF-4AFE-95CB-5D7E6A18158B}" destId="{F3D67EC6-085B-477C-A1EF-CE7871E8EDCF}" srcOrd="2" destOrd="0" parTransId="{75E1211C-A50C-425E-ACB4-64CFABA1A096}" sibTransId="{EBDB6026-925E-4197-8AC0-CA212E81BC79}"/>
    <dgm:cxn modelId="{732F9AFA-01BF-4C18-A659-D951BF9FC05D}" type="presOf" srcId="{AB2E8498-CC81-452F-A895-08F3845AA347}" destId="{96015622-8A46-45CF-A72A-2856B699B374}" srcOrd="0" destOrd="2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800" i="1" kern="1200" dirty="0" smtClean="0">
                    <a:latin typeface="Cambria Math" panose="02040503050406030204" pitchFamily="18" charset="0"/>
                  </a:rPr>
                  <m:t>𝑎</m:t>
                </m:r>
              </m:oMath>
            </m:oMathPara>
          </a14:m>
          <a:endParaRPr lang="en-US" sz="2800" kern="1200" dirty="0"/>
        </a:p>
      </dsp:txBody>
      <dsp:txXfrm>
        <a:off x="82644" y="1095674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259625" y="947945"/>
          <a:ext cx="3163964" cy="3163964"/>
        </a:xfrm>
        <a:prstGeom prst="leftCircularArrow">
          <a:avLst>
            <a:gd name="adj1" fmla="val 3031"/>
            <a:gd name="adj2" fmla="val 371972"/>
            <a:gd name="adj3" fmla="val 1897633"/>
            <a:gd name="adj4" fmla="val 8774640"/>
            <a:gd name="adj5" fmla="val 353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984299" y="3108182"/>
          <a:ext cx="707380" cy="5760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</a:t>
          </a:r>
        </a:p>
      </dsp:txBody>
      <dsp:txXfrm>
        <a:off x="1001171" y="3125054"/>
        <a:ext cx="673636" cy="542313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800" i="1" kern="1200" dirty="0" smtClean="0">
                    <a:latin typeface="Cambria Math" panose="02040503050406030204" pitchFamily="18" charset="0"/>
                  </a:rPr>
                  <m:t>𝑓</m:t>
                </m:r>
                <m:r>
                  <a:rPr lang="en-US" sz="28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US" sz="2800" i="1" kern="1200" dirty="0" smtClean="0">
                    <a:latin typeface="Cambria Math" panose="02040503050406030204" pitchFamily="18" charset="0"/>
                  </a:rPr>
                  <m:t>𝑎</m:t>
                </m:r>
                <m:r>
                  <a:rPr lang="en-US" sz="2800" i="1" kern="1200" dirty="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8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 rot="230379">
          <a:off x="4167430" y="-160442"/>
          <a:ext cx="3577077" cy="3577077"/>
        </a:xfrm>
        <a:prstGeom prst="circularArrow">
          <a:avLst>
            <a:gd name="adj1" fmla="val 2681"/>
            <a:gd name="adj2" fmla="val 326327"/>
            <a:gd name="adj3" fmla="val 19701674"/>
            <a:gd name="adj4" fmla="val 12779022"/>
            <a:gd name="adj5" fmla="val 312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067949" y="443879"/>
          <a:ext cx="707358" cy="5760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</a:t>
          </a:r>
        </a:p>
      </dsp:txBody>
      <dsp:txXfrm>
        <a:off x="4084822" y="460752"/>
        <a:ext cx="673612" cy="542337"/>
      </dsp:txXfrm>
    </dsp:sp>
    <dsp:sp modelId="{69C28D3B-E083-42DF-9EA0-916CA12125A9}">
      <dsp:nvSpPr>
        <dsp:cNvPr id="0" name=""/>
        <dsp:cNvSpPr/>
      </dsp:nvSpPr>
      <dsp:spPr>
        <a:xfrm>
          <a:off x="6382050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800" i="1" kern="1200" dirty="0" smtClean="0">
                    <a:latin typeface="Cambria Math" panose="02040503050406030204" pitchFamily="18" charset="0"/>
                  </a:rPr>
                  <m:t>𝑔</m:t>
                </m:r>
                <m:r>
                  <a:rPr lang="en-US" sz="28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US" sz="2800" i="1" kern="1200" dirty="0" smtClean="0">
                    <a:latin typeface="Cambria Math" panose="02040503050406030204" pitchFamily="18" charset="0"/>
                  </a:rPr>
                  <m:t>𝑓</m:t>
                </m:r>
                <m:r>
                  <a:rPr lang="en-US" sz="2800" i="1" kern="1200" dirty="0" smtClean="0">
                    <a:latin typeface="Cambria Math" panose="02040503050406030204" pitchFamily="18" charset="0"/>
                  </a:rPr>
                  <m:t>(</m:t>
                </m:r>
                <m:r>
                  <a:rPr lang="en-US" sz="2800" i="1" kern="1200" dirty="0" smtClean="0">
                    <a:latin typeface="Cambria Math" panose="02040503050406030204" pitchFamily="18" charset="0"/>
                  </a:rPr>
                  <m:t>𝑎</m:t>
                </m:r>
                <m:r>
                  <a:rPr lang="en-US" sz="2800" i="1" kern="1200" dirty="0" smtClean="0">
                    <a:latin typeface="Cambria Math" panose="02040503050406030204" pitchFamily="18" charset="0"/>
                  </a:rPr>
                  <m:t>))</m:t>
                </m:r>
              </m:oMath>
            </m:oMathPara>
          </a14:m>
          <a:endParaRPr lang="en-US" sz="2800" kern="1200" dirty="0"/>
        </a:p>
      </dsp:txBody>
      <dsp:txXfrm>
        <a:off x="6428450" y="1095674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7248979" y="3108182"/>
          <a:ext cx="707401" cy="5760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</a:t>
          </a:r>
        </a:p>
      </dsp:txBody>
      <dsp:txXfrm>
        <a:off x="7265851" y="3125054"/>
        <a:ext cx="673657" cy="54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4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1.png"/><Relationship Id="rId2" Type="http://schemas.openxmlformats.org/officeDocument/2006/relationships/diagramData" Target="../diagrams/data1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44.png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FUNCIONES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Ing. </a:t>
            </a:r>
            <a:r>
              <a:rPr lang="it-IT"/>
              <a:t>Mario lópez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4320479" cy="72008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8"/>
                <a:ext cx="5760640" cy="50405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Sean los conjuntos:</a:t>
                </a:r>
              </a:p>
              <a:p>
                <a:pPr marL="0" indent="0" algn="just">
                  <a:buNone/>
                </a:pPr>
                <a:endParaRPr lang="es-GT" sz="1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1, 2, 3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Dada la función:</a:t>
                </a:r>
              </a:p>
              <a:p>
                <a:pPr marL="0" indent="0" algn="just">
                  <a:buNone/>
                </a:pPr>
                <a:endParaRPr lang="es-GT" sz="2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4, 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	La función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</a:t>
                </a:r>
                <a:r>
                  <a:rPr lang="es-GT" sz="2200" b="1" dirty="0"/>
                  <a:t>es sobre o sobreyectiva </a:t>
                </a:r>
                <a:r>
                  <a:rPr lang="es-GT" sz="2200" dirty="0"/>
                  <a:t>pues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2000" dirty="0"/>
                  <a:t>, es decir, no sobra ningún elemento de B. 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Por otro lado, la función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no es uno a uno o inyectiva pues el elemento “y” es imagen de “1” y de “4”.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Ver diagrama de la derecha.</a:t>
                </a:r>
              </a:p>
              <a:p>
                <a:pPr marL="900113" indent="-900113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8"/>
                <a:ext cx="5760640" cy="5040559"/>
              </a:xfrm>
              <a:blipFill>
                <a:blip r:embed="rId2"/>
                <a:stretch>
                  <a:fillRect l="-1058" t="-1814" r="-116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r>
              <a:rPr lang="es-GT" dirty="0"/>
              <a:t>4</a:t>
            </a:r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8758708" y="2828835"/>
            <a:ext cx="1152128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x</a:t>
            </a:r>
          </a:p>
          <a:p>
            <a:pPr algn="ctr"/>
            <a:r>
              <a:rPr lang="es-GT" dirty="0"/>
              <a:t>y</a:t>
            </a:r>
          </a:p>
          <a:p>
            <a:pPr algn="ctr"/>
            <a:r>
              <a:rPr lang="es-GT">
                <a:latin typeface="Cambria Math" panose="02040503050406030204" pitchFamily="18" charset="0"/>
              </a:rPr>
              <a:t>z</a:t>
            </a:r>
            <a:endParaRPr lang="es-GT" dirty="0">
              <a:latin typeface="Cambria Math" panose="02040503050406030204" pitchFamily="18" charset="0"/>
            </a:endParaRPr>
          </a:p>
          <a:p>
            <a:pPr algn="ctr"/>
            <a:endParaRPr lang="es-GT" dirty="0">
              <a:latin typeface="Cambria Math" panose="02040503050406030204" pitchFamily="18" charset="0"/>
            </a:endParaRPr>
          </a:p>
          <a:p>
            <a:pPr algn="ctr"/>
            <a:endParaRPr lang="es-GT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18973" y="4619990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8542684" y="4619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394186" y="1496296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86" y="1496296"/>
                <a:ext cx="36452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90"/>
            <a:ext cx="1912372" cy="60916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>
            <a:cxnSpLocks/>
          </p:cNvCxnSpPr>
          <p:nvPr/>
        </p:nvCxnSpPr>
        <p:spPr>
          <a:xfrm>
            <a:off x="7822604" y="299695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B11F8-15B5-4F1D-AB29-5765B8A29C08}"/>
              </a:ext>
            </a:extLst>
          </p:cNvPr>
          <p:cNvCxnSpPr>
            <a:cxnSpLocks/>
          </p:cNvCxnSpPr>
          <p:nvPr/>
        </p:nvCxnSpPr>
        <p:spPr>
          <a:xfrm flipV="1">
            <a:off x="7822604" y="3573016"/>
            <a:ext cx="1296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059A1C-9D49-4B3A-B2A7-9EEBD4B7C9FC}"/>
              </a:ext>
            </a:extLst>
          </p:cNvPr>
          <p:cNvSpPr/>
          <p:nvPr/>
        </p:nvSpPr>
        <p:spPr>
          <a:xfrm>
            <a:off x="9982844" y="2924944"/>
            <a:ext cx="72008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/>
              <p:nvPr/>
            </p:nvSpPr>
            <p:spPr>
              <a:xfrm>
                <a:off x="10107651" y="3181665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651" y="3181665"/>
                <a:ext cx="165618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BD4951-0B17-4C91-A903-97A622BD5DCD}"/>
              </a:ext>
            </a:extLst>
          </p:cNvPr>
          <p:cNvCxnSpPr>
            <a:cxnSpLocks/>
          </p:cNvCxnSpPr>
          <p:nvPr/>
        </p:nvCxnSpPr>
        <p:spPr>
          <a:xfrm flipV="1">
            <a:off x="7822604" y="3416102"/>
            <a:ext cx="1296144" cy="44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6215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760639" cy="1371600"/>
          </a:xfrm>
        </p:spPr>
        <p:txBody>
          <a:bodyPr>
            <a:normAutofit/>
          </a:bodyPr>
          <a:lstStyle/>
          <a:p>
            <a:r>
              <a:rPr lang="en-US" dirty="0"/>
              <a:t>FUNCIÓN BIYECTIVA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5760640" cy="459668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Una función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2200" dirty="0"/>
                  <a:t> es biyectiva si es inyectiva (uno a uno) y sobreyectiva (sobre).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Ver diagrama de la derecha.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Ej. Ninguna de las tres funciones,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GT" sz="2200" dirty="0"/>
                  <a:t>  y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GT" sz="2200" dirty="0"/>
                  <a:t>, del ejemplo # 1 son biyectivas debido a:</a:t>
                </a:r>
              </a:p>
              <a:p>
                <a:pPr marL="239712" lvl="1" indent="0" algn="just">
                  <a:buNone/>
                </a:pPr>
                <a14:m>
                  <m:oMath xmlns:m="http://schemas.openxmlformats.org/officeDocument/2006/math">
                    <m:r>
                      <a:rPr lang="es-GT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1800" dirty="0"/>
                  <a:t>  No es inyectiva ni sobre.</a:t>
                </a:r>
              </a:p>
              <a:p>
                <a:pPr marL="239712" lvl="1" indent="0" algn="just">
                  <a:buNone/>
                </a:pP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GT" sz="1800" dirty="0"/>
                  <a:t>  No es inyectiva ni sobre.</a:t>
                </a:r>
              </a:p>
              <a:p>
                <a:pPr marL="239712" lvl="1" indent="0" algn="just">
                  <a:buNone/>
                </a:pP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GT" sz="1800" dirty="0"/>
                  <a:t> Es inyectiva pero no es sobre.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Ej. La función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del ejemplo # 2 no es 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Inyectiva pero si es sobre.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5760640" cy="4596681"/>
              </a:xfrm>
              <a:blipFill>
                <a:blip r:embed="rId2"/>
                <a:stretch>
                  <a:fillRect l="-1376" t="-1592" r="-137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r>
              <a:rPr lang="es-GT" dirty="0"/>
              <a:t>b</a:t>
            </a:r>
          </a:p>
          <a:p>
            <a:pPr algn="ctr"/>
            <a:r>
              <a:rPr lang="es-GT" dirty="0"/>
              <a:t>c</a:t>
            </a:r>
          </a:p>
          <a:p>
            <a:pPr algn="ctr"/>
            <a:r>
              <a:rPr lang="es-GT" dirty="0"/>
              <a:t>d</a:t>
            </a:r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9478788" y="2828835"/>
            <a:ext cx="1152130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f(a)</a:t>
            </a:r>
          </a:p>
          <a:p>
            <a:pPr algn="ctr"/>
            <a:r>
              <a:rPr lang="es-GT" dirty="0"/>
              <a:t>f(b)</a:t>
            </a:r>
          </a:p>
          <a:p>
            <a:pPr algn="ctr"/>
            <a:r>
              <a:rPr lang="es-GT" dirty="0"/>
              <a:t> f(c)</a:t>
            </a:r>
          </a:p>
          <a:p>
            <a:pPr algn="ctr"/>
            <a:r>
              <a:rPr lang="es-GT" dirty="0"/>
              <a:t>f(d)</a:t>
            </a:r>
          </a:p>
          <a:p>
            <a:endParaRPr lang="es-G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33233" y="4625026"/>
            <a:ext cx="137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r>
              <a:rPr lang="es-GT" dirty="0"/>
              <a:t>Dominio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9345809" y="4642828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  <a:p>
            <a:pPr algn="ctr"/>
            <a:r>
              <a:rPr lang="es-GT" dirty="0" err="1"/>
              <a:t>Contradominio</a:t>
            </a:r>
            <a:endParaRPr lang="es-GT" dirty="0"/>
          </a:p>
          <a:p>
            <a:pPr algn="ctr"/>
            <a:r>
              <a:rPr lang="es-GT" dirty="0"/>
              <a:t>o </a:t>
            </a:r>
            <a:r>
              <a:rPr lang="es-GT" dirty="0" err="1"/>
              <a:t>codominio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743894" y="1511424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94" y="1511424"/>
                <a:ext cx="36452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89"/>
            <a:ext cx="2488436" cy="64633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/>
          <p:nvPr/>
        </p:nvCxnSpPr>
        <p:spPr>
          <a:xfrm>
            <a:off x="7822604" y="299695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059A1C-9D49-4B3A-B2A7-9EEBD4B7C9FC}"/>
              </a:ext>
            </a:extLst>
          </p:cNvPr>
          <p:cNvSpPr/>
          <p:nvPr/>
        </p:nvSpPr>
        <p:spPr>
          <a:xfrm>
            <a:off x="10774932" y="2828835"/>
            <a:ext cx="144016" cy="1176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/>
              <p:nvPr/>
            </p:nvSpPr>
            <p:spPr>
              <a:xfrm>
                <a:off x="10979075" y="3284984"/>
                <a:ext cx="1167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075" y="3284984"/>
                <a:ext cx="1167903" cy="369332"/>
              </a:xfrm>
              <a:prstGeom prst="rect">
                <a:avLst/>
              </a:prstGeom>
              <a:blipFill>
                <a:blip r:embed="rId4"/>
                <a:stretch>
                  <a:fillRect l="-1042" b="-13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0CC1EC-70C3-4A03-8B67-05D765177DDE}"/>
              </a:ext>
            </a:extLst>
          </p:cNvPr>
          <p:cNvCxnSpPr>
            <a:cxnSpLocks/>
          </p:cNvCxnSpPr>
          <p:nvPr/>
        </p:nvCxnSpPr>
        <p:spPr>
          <a:xfrm>
            <a:off x="7822604" y="357301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5844B-D2CE-406C-8E6D-9C11BB75BC27}"/>
              </a:ext>
            </a:extLst>
          </p:cNvPr>
          <p:cNvCxnSpPr>
            <a:cxnSpLocks/>
          </p:cNvCxnSpPr>
          <p:nvPr/>
        </p:nvCxnSpPr>
        <p:spPr>
          <a:xfrm>
            <a:off x="7822604" y="3861048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0457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4320479" cy="72008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8"/>
                <a:ext cx="5760640" cy="50405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Sean los conjuntos:</a:t>
                </a:r>
              </a:p>
              <a:p>
                <a:pPr marL="0" indent="0" algn="just">
                  <a:buNone/>
                </a:pPr>
                <a:endParaRPr lang="es-GT" sz="1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1, 2, 3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Dada la función:</a:t>
                </a:r>
              </a:p>
              <a:p>
                <a:pPr marL="0" indent="0" algn="just">
                  <a:buNone/>
                </a:pPr>
                <a:endParaRPr lang="es-GT" sz="2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4, 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	La función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</a:t>
                </a:r>
                <a:r>
                  <a:rPr lang="es-GT" sz="2200" b="1" dirty="0"/>
                  <a:t>es uno a uno o inyectiva</a:t>
                </a:r>
                <a:r>
                  <a:rPr lang="es-GT" sz="2200" dirty="0"/>
                  <a:t> pues cada elemento de B aparece como máximo una vez como la imagen de un elemento de A. 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La función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</a:t>
                </a:r>
                <a:r>
                  <a:rPr lang="es-GT" sz="2200" b="1" dirty="0"/>
                  <a:t>es sobre o sobreyectiva </a:t>
                </a:r>
                <a:r>
                  <a:rPr lang="es-GT" sz="2200" dirty="0"/>
                  <a:t>pues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2000" dirty="0"/>
                  <a:t>, es decir, no sobra ningún elemento de B. 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Puesto que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es inyectiva y sobreyectiva entonces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es </a:t>
                </a:r>
                <a:r>
                  <a:rPr lang="es-GT" sz="2200" b="1" dirty="0">
                    <a:solidFill>
                      <a:srgbClr val="92D050"/>
                    </a:solidFill>
                  </a:rPr>
                  <a:t>BIYECTIVA</a:t>
                </a:r>
                <a:r>
                  <a:rPr lang="es-GT" sz="2200" dirty="0"/>
                  <a:t>.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Ver diagrama de la derecha.</a:t>
                </a:r>
              </a:p>
              <a:p>
                <a:pPr marL="900113" indent="-900113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8"/>
                <a:ext cx="5760640" cy="5040559"/>
              </a:xfrm>
              <a:blipFill>
                <a:blip r:embed="rId2"/>
                <a:stretch>
                  <a:fillRect l="-952" t="-2056" r="-105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r>
              <a:rPr lang="es-GT" dirty="0"/>
              <a:t>4</a:t>
            </a:r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8758708" y="2828835"/>
            <a:ext cx="1152128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w</a:t>
            </a:r>
          </a:p>
          <a:p>
            <a:pPr algn="ctr"/>
            <a:r>
              <a:rPr lang="es-GT" dirty="0"/>
              <a:t>x</a:t>
            </a:r>
          </a:p>
          <a:p>
            <a:pPr algn="ctr"/>
            <a:r>
              <a:rPr lang="es-GT" dirty="0"/>
              <a:t>y</a:t>
            </a:r>
          </a:p>
          <a:p>
            <a:pPr algn="ctr"/>
            <a:r>
              <a:rPr lang="es-GT" dirty="0">
                <a:latin typeface="Cambria Math" panose="02040503050406030204" pitchFamily="18" charset="0"/>
              </a:rPr>
              <a:t>z</a:t>
            </a:r>
          </a:p>
          <a:p>
            <a:pPr algn="ctr"/>
            <a:endParaRPr lang="es-GT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18973" y="4619990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8542684" y="4619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394186" y="1496296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86" y="1496296"/>
                <a:ext cx="36452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90"/>
            <a:ext cx="1912372" cy="60916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>
            <a:cxnSpLocks/>
          </p:cNvCxnSpPr>
          <p:nvPr/>
        </p:nvCxnSpPr>
        <p:spPr>
          <a:xfrm>
            <a:off x="7822604" y="299695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B11F8-15B5-4F1D-AB29-5765B8A29C08}"/>
              </a:ext>
            </a:extLst>
          </p:cNvPr>
          <p:cNvCxnSpPr>
            <a:cxnSpLocks/>
          </p:cNvCxnSpPr>
          <p:nvPr/>
        </p:nvCxnSpPr>
        <p:spPr>
          <a:xfrm flipV="1">
            <a:off x="7822604" y="3573016"/>
            <a:ext cx="1296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059A1C-9D49-4B3A-B2A7-9EEBD4B7C9FC}"/>
              </a:ext>
            </a:extLst>
          </p:cNvPr>
          <p:cNvSpPr/>
          <p:nvPr/>
        </p:nvSpPr>
        <p:spPr>
          <a:xfrm>
            <a:off x="9982843" y="2924944"/>
            <a:ext cx="124807" cy="1104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/>
              <p:nvPr/>
            </p:nvSpPr>
            <p:spPr>
              <a:xfrm>
                <a:off x="10107650" y="3299949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650" y="3299949"/>
                <a:ext cx="16561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BD4951-0B17-4C91-A903-97A622BD5DCD}"/>
              </a:ext>
            </a:extLst>
          </p:cNvPr>
          <p:cNvCxnSpPr>
            <a:cxnSpLocks/>
          </p:cNvCxnSpPr>
          <p:nvPr/>
        </p:nvCxnSpPr>
        <p:spPr>
          <a:xfrm>
            <a:off x="7822604" y="3861050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5952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2"/>
              <p:cNvSpPr>
                <a:spLocks noGrp="1"/>
              </p:cNvSpPr>
              <p:nvPr>
                <p:ph type="title"/>
              </p:nvPr>
            </p:nvSpPr>
            <p:spPr>
              <a:xfrm>
                <a:off x="837829" y="476672"/>
                <a:ext cx="6696743" cy="1371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FUNCIÓN IDENTIDAD PARA  EL CONJUNTO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it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7829" y="476672"/>
                <a:ext cx="6696743" cy="1371600"/>
              </a:xfrm>
              <a:blipFill>
                <a:blip r:embed="rId2"/>
                <a:stretch>
                  <a:fillRect l="-2730" r="-2912" b="-1688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5760640" cy="459668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GT" sz="2200" dirty="0"/>
                  <a:t>La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sz="2200" dirty="0"/>
                  <a:t> se define como:</a:t>
                </a:r>
              </a:p>
              <a:p>
                <a:pPr marL="0" indent="0" algn="ctr">
                  <a:buNone/>
                </a:pPr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ctr">
                  <a:buNone/>
                </a:pPr>
                <a:r>
                  <a:rPr lang="es-GT" sz="2200" dirty="0"/>
                  <a:t>Para todo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5760640" cy="4596681"/>
              </a:xfrm>
              <a:blipFill>
                <a:blip r:embed="rId3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r>
              <a:rPr lang="es-GT" dirty="0"/>
              <a:t>b</a:t>
            </a:r>
          </a:p>
          <a:p>
            <a:pPr algn="ctr"/>
            <a:r>
              <a:rPr lang="es-GT" dirty="0"/>
              <a:t>c</a:t>
            </a:r>
          </a:p>
          <a:p>
            <a:pPr algn="ctr"/>
            <a:r>
              <a:rPr lang="es-GT" dirty="0"/>
              <a:t>d</a:t>
            </a:r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9478788" y="2828835"/>
            <a:ext cx="1152130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r>
              <a:rPr lang="es-GT" dirty="0"/>
              <a:t>b</a:t>
            </a:r>
          </a:p>
          <a:p>
            <a:pPr algn="ctr"/>
            <a:r>
              <a:rPr lang="es-GT" dirty="0"/>
              <a:t>c</a:t>
            </a:r>
          </a:p>
          <a:p>
            <a:pPr algn="ctr"/>
            <a:r>
              <a:rPr lang="es-GT" dirty="0"/>
              <a:t>d</a:t>
            </a:r>
          </a:p>
          <a:p>
            <a:endParaRPr lang="es-G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33233" y="4625026"/>
            <a:ext cx="137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743894" y="1511424"/>
                <a:ext cx="471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94" y="1511424"/>
                <a:ext cx="471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89"/>
            <a:ext cx="2488436" cy="64633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/>
          <p:nvPr/>
        </p:nvCxnSpPr>
        <p:spPr>
          <a:xfrm>
            <a:off x="7822604" y="299695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0CC1EC-70C3-4A03-8B67-05D765177DDE}"/>
              </a:ext>
            </a:extLst>
          </p:cNvPr>
          <p:cNvCxnSpPr>
            <a:cxnSpLocks/>
          </p:cNvCxnSpPr>
          <p:nvPr/>
        </p:nvCxnSpPr>
        <p:spPr>
          <a:xfrm>
            <a:off x="7822604" y="357301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5844B-D2CE-406C-8E6D-9C11BB75BC27}"/>
              </a:ext>
            </a:extLst>
          </p:cNvPr>
          <p:cNvCxnSpPr>
            <a:cxnSpLocks/>
          </p:cNvCxnSpPr>
          <p:nvPr/>
        </p:nvCxnSpPr>
        <p:spPr>
          <a:xfrm>
            <a:off x="7822604" y="3861048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C34080-71EF-46D9-8F06-28F9772DD09B}"/>
              </a:ext>
            </a:extLst>
          </p:cNvPr>
          <p:cNvSpPr txBox="1"/>
          <p:nvPr/>
        </p:nvSpPr>
        <p:spPr>
          <a:xfrm>
            <a:off x="9366617" y="4625025"/>
            <a:ext cx="137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3953874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4320479" cy="72008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8"/>
                <a:ext cx="5760640" cy="504055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Sea el conjunto:</a:t>
                </a:r>
              </a:p>
              <a:p>
                <a:pPr marL="0" indent="0" algn="just">
                  <a:buNone/>
                </a:pPr>
                <a:endParaRPr lang="es-GT" sz="1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1, 2, 3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Determinar la función identidad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s-GT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GT" sz="2200" dirty="0"/>
                  <a:t>.</a:t>
                </a:r>
              </a:p>
              <a:p>
                <a:pPr marL="984250" indent="-984250" algn="just">
                  <a:buNone/>
                </a:pPr>
                <a:r>
                  <a:rPr lang="es-GT" sz="2200" b="0" i="1" dirty="0">
                    <a:latin typeface="Cambria Math" panose="02040503050406030204" pitchFamily="18" charset="0"/>
                  </a:rPr>
                  <a:t>	</a:t>
                </a:r>
                <a:r>
                  <a:rPr lang="es-GT" sz="2200" dirty="0"/>
                  <a:t>En base a la definición de función identidad se tiene:</a:t>
                </a:r>
              </a:p>
              <a:p>
                <a:pPr marL="0" indent="0" algn="just">
                  <a:buNone/>
                </a:pPr>
                <a:endParaRPr lang="es-GT" sz="2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4, 4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		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Ver diagrama de la derecha.</a:t>
                </a:r>
              </a:p>
              <a:p>
                <a:pPr marL="900113" indent="-900113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8"/>
                <a:ext cx="5760640" cy="5040559"/>
              </a:xfrm>
              <a:blipFill>
                <a:blip r:embed="rId2"/>
                <a:stretch>
                  <a:fillRect l="-1376" t="-1572" r="-137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r>
              <a:rPr lang="es-GT" dirty="0"/>
              <a:t>4</a:t>
            </a:r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8758708" y="2828835"/>
            <a:ext cx="1152128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r>
              <a:rPr lang="es-GT" dirty="0">
                <a:latin typeface="Cambria Math" panose="02040503050406030204" pitchFamily="18" charset="0"/>
              </a:rPr>
              <a:t>4</a:t>
            </a:r>
          </a:p>
          <a:p>
            <a:pPr algn="ctr"/>
            <a:endParaRPr lang="es-GT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18973" y="4619990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8542684" y="4619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/>
              <a:t>A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394186" y="1496296"/>
                <a:ext cx="471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86" y="1496296"/>
                <a:ext cx="471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90"/>
            <a:ext cx="1912372" cy="60916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>
            <a:cxnSpLocks/>
          </p:cNvCxnSpPr>
          <p:nvPr/>
        </p:nvCxnSpPr>
        <p:spPr>
          <a:xfrm>
            <a:off x="7822604" y="299695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B11F8-15B5-4F1D-AB29-5765B8A29C08}"/>
              </a:ext>
            </a:extLst>
          </p:cNvPr>
          <p:cNvCxnSpPr>
            <a:cxnSpLocks/>
          </p:cNvCxnSpPr>
          <p:nvPr/>
        </p:nvCxnSpPr>
        <p:spPr>
          <a:xfrm flipV="1">
            <a:off x="7822604" y="3573016"/>
            <a:ext cx="1296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BD4951-0B17-4C91-A903-97A622BD5DCD}"/>
              </a:ext>
            </a:extLst>
          </p:cNvPr>
          <p:cNvCxnSpPr>
            <a:cxnSpLocks/>
          </p:cNvCxnSpPr>
          <p:nvPr/>
        </p:nvCxnSpPr>
        <p:spPr>
          <a:xfrm>
            <a:off x="7822604" y="3861050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2993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998068" y="189854"/>
            <a:ext cx="5328592" cy="671736"/>
          </a:xfrm>
        </p:spPr>
        <p:txBody>
          <a:bodyPr/>
          <a:lstStyle/>
          <a:p>
            <a:pPr algn="ctr"/>
            <a:r>
              <a:rPr lang="en-US" dirty="0"/>
              <a:t>FUNCIÓN COMPUESTA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 descr="Alternating Flow diagram showing 3 groups arranged from left to right with a title and bullet points in each group and a curved arrow showing the flow from one group to the next.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6022280"/>
                  </p:ext>
                </p:extLst>
              </p:nvPr>
            </p:nvGraphicFramePr>
            <p:xfrm>
              <a:off x="2747402" y="2482685"/>
              <a:ext cx="9134475" cy="4114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Content Placeholder 2" descr="Alternating Flow diagram showing 3 groups arranged from left to right with a title and bullet points in each group and a curved arrow showing the flow from one group to the next.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6022280"/>
                  </p:ext>
                </p:extLst>
              </p:nvPr>
            </p:nvGraphicFramePr>
            <p:xfrm>
              <a:off x="2747402" y="2482685"/>
              <a:ext cx="9134475" cy="4114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95D90-1C08-4183-A0C7-7BD7EF0F3F91}"/>
              </a:ext>
            </a:extLst>
          </p:cNvPr>
          <p:cNvCxnSpPr/>
          <p:nvPr/>
        </p:nvCxnSpPr>
        <p:spPr>
          <a:xfrm>
            <a:off x="4726260" y="4725144"/>
            <a:ext cx="1800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AF309E-989C-4DFF-8803-38D318F1A03C}"/>
              </a:ext>
            </a:extLst>
          </p:cNvPr>
          <p:cNvCxnSpPr/>
          <p:nvPr/>
        </p:nvCxnSpPr>
        <p:spPr>
          <a:xfrm>
            <a:off x="7966620" y="4725144"/>
            <a:ext cx="15841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9AB0D782-B900-42C5-81F5-8D9791C39E91}"/>
              </a:ext>
            </a:extLst>
          </p:cNvPr>
          <p:cNvSpPr/>
          <p:nvPr/>
        </p:nvSpPr>
        <p:spPr>
          <a:xfrm rot="704877">
            <a:off x="3942365" y="1791419"/>
            <a:ext cx="7863399" cy="4560370"/>
          </a:xfrm>
          <a:prstGeom prst="circularArrow">
            <a:avLst>
              <a:gd name="adj1" fmla="val 2681"/>
              <a:gd name="adj2" fmla="val 326327"/>
              <a:gd name="adj3" fmla="val 19701674"/>
              <a:gd name="adj4" fmla="val 10701638"/>
              <a:gd name="adj5" fmla="val 312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654DF-68B3-4FB6-9F96-857642E616B7}"/>
                  </a:ext>
                </a:extLst>
              </p:cNvPr>
              <p:cNvSpPr txBox="1"/>
              <p:nvPr/>
            </p:nvSpPr>
            <p:spPr>
              <a:xfrm>
                <a:off x="715094" y="959462"/>
                <a:ext cx="1551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Si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654DF-68B3-4FB6-9F96-857642E61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4" y="959462"/>
                <a:ext cx="1551895" cy="369332"/>
              </a:xfrm>
              <a:prstGeom prst="rect">
                <a:avLst/>
              </a:prstGeom>
              <a:blipFill>
                <a:blip r:embed="rId11"/>
                <a:stretch>
                  <a:fillRect l="-3137" t="-8197" b="-2459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92C31-AA53-4280-A699-3293E808AE9A}"/>
                  </a:ext>
                </a:extLst>
              </p:cNvPr>
              <p:cNvSpPr txBox="1"/>
              <p:nvPr/>
            </p:nvSpPr>
            <p:spPr>
              <a:xfrm>
                <a:off x="648138" y="1310651"/>
                <a:ext cx="1551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92C31-AA53-4280-A699-3293E808A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38" y="1310651"/>
                <a:ext cx="1551895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BF0E8-81D7-4778-B390-24105063B73E}"/>
                  </a:ext>
                </a:extLst>
              </p:cNvPr>
              <p:cNvSpPr txBox="1"/>
              <p:nvPr/>
            </p:nvSpPr>
            <p:spPr>
              <a:xfrm>
                <a:off x="587125" y="1807656"/>
                <a:ext cx="26930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Se define la función compuesta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𝑔𝑜𝑓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GT" dirty="0"/>
              </a:p>
              <a:p>
                <a:pPr algn="ctr"/>
                <a:r>
                  <a:rPr lang="es-GT" dirty="0"/>
                  <a:t>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𝑔𝑜𝑓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GT" dirty="0"/>
              </a:p>
              <a:p>
                <a:pPr algn="ctr"/>
                <a:r>
                  <a:rPr lang="es-GT" b="0" dirty="0"/>
                  <a:t>Para todo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BF0E8-81D7-4778-B390-24105063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25" y="1807656"/>
                <a:ext cx="2693028" cy="1477328"/>
              </a:xfrm>
              <a:prstGeom prst="rect">
                <a:avLst/>
              </a:prstGeom>
              <a:blipFill>
                <a:blip r:embed="rId13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44908-0836-441C-99B4-E0A1B43A5A11}"/>
                  </a:ext>
                </a:extLst>
              </p:cNvPr>
              <p:cNvSpPr txBox="1"/>
              <p:nvPr/>
            </p:nvSpPr>
            <p:spPr>
              <a:xfrm>
                <a:off x="6526460" y="132879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𝑔𝑜𝑓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44908-0836-441C-99B4-E0A1B43A5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0" y="1328794"/>
                <a:ext cx="936104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47665C-09A5-4752-885E-7BEBCD7E4F22}"/>
                  </a:ext>
                </a:extLst>
              </p:cNvPr>
              <p:cNvSpPr txBox="1"/>
              <p:nvPr/>
            </p:nvSpPr>
            <p:spPr>
              <a:xfrm>
                <a:off x="5146015" y="597568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47665C-09A5-4752-885E-7BEBCD7E4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15" y="5975686"/>
                <a:ext cx="936104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2890CD-BEC3-4447-AB1F-F409B591888F}"/>
                  </a:ext>
                </a:extLst>
              </p:cNvPr>
              <p:cNvSpPr txBox="1"/>
              <p:nvPr/>
            </p:nvSpPr>
            <p:spPr>
              <a:xfrm>
                <a:off x="8290656" y="249289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2890CD-BEC3-4447-AB1F-F409B591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56" y="2492896"/>
                <a:ext cx="936104" cy="369332"/>
              </a:xfrm>
              <a:prstGeom prst="rect">
                <a:avLst/>
              </a:prstGeom>
              <a:blipFill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4320479" cy="72008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2998068" y="1484784"/>
                <a:ext cx="5760640" cy="504055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Sean los conjuntos:</a:t>
                </a:r>
              </a:p>
              <a:p>
                <a:pPr marL="0" indent="0" algn="just">
                  <a:buNone/>
                </a:pPr>
                <a:endParaRPr lang="es-GT" sz="1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1, 2, 3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Y las funciones: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4, 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>
                  <a:buNone/>
                </a:pPr>
                <a:endParaRPr lang="es-GT" sz="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GT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GT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GT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Encontrar:</a:t>
                </a:r>
              </a:p>
              <a:p>
                <a:pPr marL="900113" indent="-900113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8068" y="1484784"/>
                <a:ext cx="5760640" cy="5040559"/>
              </a:xfrm>
              <a:blipFill>
                <a:blip r:embed="rId2"/>
                <a:stretch>
                  <a:fillRect l="-1376" t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5214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6624735" cy="720080"/>
          </a:xfrm>
        </p:spPr>
        <p:txBody>
          <a:bodyPr>
            <a:norm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 # 5 </a:t>
            </a:r>
            <a:r>
              <a:rPr lang="en-US" sz="2400" dirty="0" err="1"/>
              <a:t>continuación</a:t>
            </a:r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8"/>
                <a:ext cx="5760640" cy="504055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Debido a que por la definición de composición de funciones: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𝑔𝑜𝑓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Se debe aplicar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𝑔𝑜𝑓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200" dirty="0"/>
                  <a:t> a cada elemento del dominio de la función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, esto es, el conjunto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sz="2200" dirty="0"/>
                  <a:t>. Por lo que se tiene:</a:t>
                </a:r>
              </a:p>
              <a:p>
                <a:pPr marL="900113" indent="-900113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𝑔𝑜𝑓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𝑔𝑜𝑓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𝑔𝑜𝑓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𝑔𝑜𝑓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sz="2200" dirty="0"/>
              </a:p>
              <a:p>
                <a:pPr marL="900113" indent="-900113" algn="ctr">
                  <a:buNone/>
                </a:pPr>
                <a:r>
                  <a:rPr lang="es-GT" sz="2200" dirty="0"/>
                  <a:t>Entonces:</a:t>
                </a:r>
              </a:p>
              <a:p>
                <a:pPr marL="900113" indent="-900113" algn="ctr">
                  <a:buNone/>
                </a:pPr>
                <a:endParaRPr lang="es-GT" sz="2200" dirty="0">
                  <a:latin typeface="Cambria Math" panose="02040503050406030204" pitchFamily="18" charset="0"/>
                </a:endParaRPr>
              </a:p>
              <a:p>
                <a:pPr marL="900113" indent="-900113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900113" indent="-900113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8"/>
                <a:ext cx="5760640" cy="5040559"/>
              </a:xfrm>
              <a:blipFill>
                <a:blip r:embed="rId2"/>
                <a:stretch>
                  <a:fillRect l="-1376" t="-1572" r="-137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5E26F2FC-9A63-44BC-BE06-67645AF39E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2524" y="656692"/>
                <a:ext cx="4392488" cy="1368151"/>
              </a:xfrm>
              <a:prstGeom prst="rect">
                <a:avLst/>
              </a:prstGeom>
              <a:ln>
                <a:solidFill>
                  <a:schemeClr val="bg2">
                    <a:lumMod val="10000"/>
                    <a:lumOff val="90000"/>
                  </a:schemeClr>
                </a:solidFill>
              </a:ln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GT" sz="2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GT" sz="2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s-GT" sz="2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4, </m:t>
                              </m:r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>
                  <a:buFont typeface="Arial" pitchFamily="34" charset="0"/>
                  <a:buNone/>
                </a:pPr>
                <a:endParaRPr lang="es-GT" sz="6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GT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GT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GT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GT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GT" sz="22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GT" sz="2200" dirty="0"/>
              </a:p>
            </p:txBody>
          </p:sp>
        </mc:Choice>
        <mc:Fallback xmlns="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5E26F2FC-9A63-44BC-BE06-67645AF3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24" y="656692"/>
                <a:ext cx="4392488" cy="136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467B5A-2FE8-4F7E-998F-CB5F904972CB}"/>
              </a:ext>
            </a:extLst>
          </p:cNvPr>
          <p:cNvSpPr txBox="1"/>
          <p:nvPr/>
        </p:nvSpPr>
        <p:spPr>
          <a:xfrm>
            <a:off x="1627899" y="5733256"/>
            <a:ext cx="446651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3">
                <a:extLst>
                  <a:ext uri="{FF2B5EF4-FFF2-40B4-BE49-F238E27FC236}">
                    <a16:creationId xmlns:a16="http://schemas.microsoft.com/office/drawing/2014/main" id="{BF15D51B-1128-4EB4-AE58-D83442BEF5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2343" y="3429001"/>
                <a:ext cx="4392488" cy="28621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GT" sz="2200" b="0" dirty="0"/>
                  <a:t>Para este ejemplo no se puede realizar la composición de funciones: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Pues al aplicar </a:t>
                </a:r>
                <a14:m>
                  <m:oMath xmlns:m="http://schemas.openxmlformats.org/officeDocument/2006/math">
                    <m:r>
                      <a:rPr lang="es-GT" sz="2200" i="1" dirty="0" smtClean="0">
                        <a:latin typeface="Cambria Math" panose="02040503050406030204" pitchFamily="18" charset="0"/>
                      </a:rPr>
                      <m:t>𝑓𝑜𝑔</m:t>
                    </m:r>
                  </m:oMath>
                </a14:m>
                <a:r>
                  <a:rPr lang="es-GT" sz="2200" dirty="0"/>
                  <a:t> a cada elemento del dominio de </a:t>
                </a:r>
                <a14:m>
                  <m:oMath xmlns:m="http://schemas.openxmlformats.org/officeDocument/2006/math">
                    <m:r>
                      <a:rPr lang="es-GT" sz="22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GT" sz="2200" dirty="0"/>
                  <a:t> se obtiene el conjunto </a:t>
                </a:r>
                <a14:m>
                  <m:oMath xmlns:m="http://schemas.openxmlformats.org/officeDocument/2006/math">
                    <m:r>
                      <a:rPr lang="es-GT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GT" sz="2200" dirty="0"/>
                  <a:t>, el cual no es el dominio de </a:t>
                </a:r>
                <a14:m>
                  <m:oMath xmlns:m="http://schemas.openxmlformats.org/officeDocument/2006/math">
                    <m:r>
                      <a:rPr lang="es-GT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13">
                <a:extLst>
                  <a:ext uri="{FF2B5EF4-FFF2-40B4-BE49-F238E27FC236}">
                    <a16:creationId xmlns:a16="http://schemas.microsoft.com/office/drawing/2014/main" id="{BF15D51B-1128-4EB4-AE58-D83442BEF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43" y="3429001"/>
                <a:ext cx="4392488" cy="2862110"/>
              </a:xfrm>
              <a:prstGeom prst="rect">
                <a:avLst/>
              </a:prstGeom>
              <a:blipFill>
                <a:blip r:embed="rId4"/>
                <a:stretch>
                  <a:fillRect l="-1662" t="-425" r="-1662" b="-21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5463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5B9723-A9AC-46B6-8F8B-BAC4F7DC9D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3" r="387"/>
          <a:stretch/>
        </p:blipFill>
        <p:spPr>
          <a:xfrm>
            <a:off x="4951414" y="685800"/>
            <a:ext cx="6400799" cy="5334000"/>
          </a:xfrm>
          <a:noFill/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4320479" cy="1371600"/>
          </a:xfrm>
        </p:spPr>
        <p:txBody>
          <a:bodyPr/>
          <a:lstStyle/>
          <a:p>
            <a:r>
              <a:rPr lang="en-US" dirty="0"/>
              <a:t>FUNCIÓN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5760640" cy="411480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Para los </a:t>
                </a:r>
                <a:r>
                  <a:rPr lang="es-GT" sz="2200" b="1" i="1" u="sng" dirty="0">
                    <a:solidFill>
                      <a:srgbClr val="FF0000"/>
                    </a:solidFill>
                  </a:rPr>
                  <a:t>conjuntos no vacíos</a:t>
                </a:r>
                <a:r>
                  <a:rPr lang="es-GT" sz="2200" dirty="0"/>
                  <a:t> A y B, una función, o aplicación,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 de A en B denotada por:</a:t>
                </a:r>
              </a:p>
              <a:p>
                <a:pPr marL="0" indent="0" algn="just">
                  <a:buNone/>
                </a:pPr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Es una relación de A en B en la que cada elemento de A aparece exactamente una vez como la primera componente de los pares ordenados de dicha relación (ver diagrama de la derecha).</a:t>
                </a:r>
              </a:p>
              <a:p>
                <a:pPr marL="0" indent="0" algn="just">
                  <a:buNone/>
                </a:pPr>
                <a:r>
                  <a:rPr lang="es-GT" sz="2200" dirty="0"/>
                  <a:t>Nota: No puede faltar ni uno solo de los elementos de A.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5760640" cy="4114801"/>
              </a:xfrm>
              <a:blipFill>
                <a:blip r:embed="rId2"/>
                <a:stretch>
                  <a:fillRect l="-1376" t="-1926" r="-1376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F8296A-3E2C-4511-A5BF-C34BD348451C}"/>
                  </a:ext>
                </a:extLst>
              </p:cNvPr>
              <p:cNvSpPr txBox="1"/>
              <p:nvPr/>
            </p:nvSpPr>
            <p:spPr>
              <a:xfrm>
                <a:off x="7246540" y="2828835"/>
                <a:ext cx="936104" cy="23083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a</a:t>
                </a:r>
              </a:p>
              <a:p>
                <a:pPr algn="ctr"/>
                <a:r>
                  <a:rPr lang="es-GT" dirty="0"/>
                  <a:t>b</a:t>
                </a:r>
              </a:p>
              <a:p>
                <a:pPr algn="ctr"/>
                <a:r>
                  <a:rPr lang="es-GT" dirty="0"/>
                  <a:t>c</a:t>
                </a:r>
              </a:p>
              <a:p>
                <a:pPr algn="ctr"/>
                <a:r>
                  <a:rPr lang="es-GT" dirty="0"/>
                  <a:t>d</a:t>
                </a:r>
              </a:p>
              <a:p>
                <a:endParaRPr lang="es-G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F8296A-3E2C-4511-A5BF-C34BD348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2828835"/>
                <a:ext cx="936104" cy="2308324"/>
              </a:xfrm>
              <a:prstGeom prst="rect">
                <a:avLst/>
              </a:prstGeom>
              <a:blipFill>
                <a:blip r:embed="rId3"/>
                <a:stretch>
                  <a:fillRect t="-1050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E42A6-50BC-4AE8-AC99-A6E2C4556215}"/>
                  </a:ext>
                </a:extLst>
              </p:cNvPr>
              <p:cNvSpPr txBox="1"/>
              <p:nvPr/>
            </p:nvSpPr>
            <p:spPr>
              <a:xfrm>
                <a:off x="9478788" y="2828835"/>
                <a:ext cx="1368152" cy="23083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f(a)</a:t>
                </a:r>
              </a:p>
              <a:p>
                <a:pPr algn="ctr"/>
                <a:r>
                  <a:rPr lang="es-GT" dirty="0"/>
                  <a:t>f(b) = f(c)</a:t>
                </a:r>
              </a:p>
              <a:p>
                <a:pPr algn="ctr"/>
                <a:r>
                  <a:rPr lang="es-GT" dirty="0"/>
                  <a:t>f(d)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GT" dirty="0"/>
              </a:p>
              <a:p>
                <a:endParaRPr lang="es-GT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GT" dirty="0">
                    <a:latin typeface="Cambria Math" panose="02040503050406030204" pitchFamily="18" charset="0"/>
                  </a:rPr>
                  <a:t>x</a:t>
                </a:r>
              </a:p>
              <a:p>
                <a:pPr algn="ctr"/>
                <a:r>
                  <a:rPr lang="es-GT" dirty="0">
                    <a:latin typeface="Cambria Math" panose="02040503050406030204" pitchFamily="18" charset="0"/>
                  </a:rPr>
                  <a:t>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E42A6-50BC-4AE8-AC99-A6E2C455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788" y="2828835"/>
                <a:ext cx="1368152" cy="2308324"/>
              </a:xfrm>
              <a:prstGeom prst="rect">
                <a:avLst/>
              </a:prstGeom>
              <a:blipFill>
                <a:blip r:embed="rId4"/>
                <a:stretch>
                  <a:fillRect t="-1050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22196" y="5499430"/>
            <a:ext cx="137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r>
              <a:rPr lang="es-GT" dirty="0"/>
              <a:t>Dominio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9334772" y="551723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  <a:p>
            <a:pPr algn="ctr"/>
            <a:r>
              <a:rPr lang="es-GT" dirty="0" err="1"/>
              <a:t>Contradominio</a:t>
            </a:r>
            <a:endParaRPr lang="es-GT" dirty="0"/>
          </a:p>
          <a:p>
            <a:pPr algn="ctr"/>
            <a:r>
              <a:rPr lang="es-GT" dirty="0"/>
              <a:t>o </a:t>
            </a:r>
            <a:r>
              <a:rPr lang="es-GT" dirty="0" err="1"/>
              <a:t>codominio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743894" y="1511424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94" y="1511424"/>
                <a:ext cx="364522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89"/>
            <a:ext cx="2488436" cy="64633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/>
          <p:nvPr/>
        </p:nvCxnSpPr>
        <p:spPr>
          <a:xfrm>
            <a:off x="7822604" y="299695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B11F8-15B5-4F1D-AB29-5765B8A29C08}"/>
              </a:ext>
            </a:extLst>
          </p:cNvPr>
          <p:cNvCxnSpPr>
            <a:cxnSpLocks/>
          </p:cNvCxnSpPr>
          <p:nvPr/>
        </p:nvCxnSpPr>
        <p:spPr>
          <a:xfrm flipV="1">
            <a:off x="7822604" y="3429000"/>
            <a:ext cx="180020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449FE-ED7C-4C65-B1A8-01260CB2BB7F}"/>
              </a:ext>
            </a:extLst>
          </p:cNvPr>
          <p:cNvCxnSpPr>
            <a:cxnSpLocks/>
          </p:cNvCxnSpPr>
          <p:nvPr/>
        </p:nvCxnSpPr>
        <p:spPr>
          <a:xfrm flipV="1">
            <a:off x="7842184" y="3573016"/>
            <a:ext cx="199664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642E0-E9C8-4341-96A6-67C5ECFA01DB}"/>
              </a:ext>
            </a:extLst>
          </p:cNvPr>
          <p:cNvCxnSpPr>
            <a:cxnSpLocks/>
          </p:cNvCxnSpPr>
          <p:nvPr/>
        </p:nvCxnSpPr>
        <p:spPr>
          <a:xfrm flipV="1">
            <a:off x="7822604" y="3933056"/>
            <a:ext cx="223224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4632A6-E43E-4067-927F-CE22AAC4B449}"/>
              </a:ext>
            </a:extLst>
          </p:cNvPr>
          <p:cNvSpPr txBox="1"/>
          <p:nvPr/>
        </p:nvSpPr>
        <p:spPr>
          <a:xfrm>
            <a:off x="9694812" y="166360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Imagen de “a”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E09DDDE-DD48-459A-A579-16784EF98472}"/>
              </a:ext>
            </a:extLst>
          </p:cNvPr>
          <p:cNvCxnSpPr>
            <a:cxnSpLocks/>
          </p:cNvCxnSpPr>
          <p:nvPr/>
        </p:nvCxnSpPr>
        <p:spPr>
          <a:xfrm rot="5400000">
            <a:off x="9953810" y="2247836"/>
            <a:ext cx="886162" cy="4680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059A1C-9D49-4B3A-B2A7-9EEBD4B7C9FC}"/>
              </a:ext>
            </a:extLst>
          </p:cNvPr>
          <p:cNvSpPr/>
          <p:nvPr/>
        </p:nvSpPr>
        <p:spPr>
          <a:xfrm>
            <a:off x="10990956" y="2828835"/>
            <a:ext cx="180020" cy="1104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/>
              <p:nvPr/>
            </p:nvSpPr>
            <p:spPr>
              <a:xfrm>
                <a:off x="11217190" y="2897342"/>
                <a:ext cx="9416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GT" dirty="0"/>
              </a:p>
              <a:p>
                <a:pPr algn="ctr"/>
                <a:r>
                  <a:rPr lang="es-GT" dirty="0"/>
                  <a:t>Imagen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190" y="2897342"/>
                <a:ext cx="941669" cy="923330"/>
              </a:xfrm>
              <a:prstGeom prst="rect">
                <a:avLst/>
              </a:prstGeom>
              <a:blipFill>
                <a:blip r:embed="rId6"/>
                <a:stretch>
                  <a:fillRect l="-5806" r="-4516" b="-921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4320479" cy="72008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Sean los conjuntos:</a:t>
                </a:r>
              </a:p>
              <a:p>
                <a:pPr marL="0" indent="0" algn="just">
                  <a:buNone/>
                </a:pPr>
                <a:endParaRPr lang="es-GT" sz="1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Determinar si las siguientes relaciones son funciones o no.</a:t>
                </a: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	La relación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es función puesto que todos los elemento de A  aparecen una única vez como primera componente en los pares ordenados de </a:t>
                </a:r>
                <a14:m>
                  <m:oMath xmlns:m="http://schemas.openxmlformats.org/officeDocument/2006/math">
                    <m:r>
                      <a:rPr lang="es-GT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sz="2200" dirty="0"/>
                  <a:t> (ver diagrama de la derecha).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La imagen de la función es: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GT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GT" sz="2000" dirty="0"/>
              </a:p>
              <a:p>
                <a:pPr marL="900113" indent="-900113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  <a:blipFill>
                <a:blip r:embed="rId2"/>
                <a:stretch>
                  <a:fillRect l="-1376" t="-2171" r="-137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endParaRPr lang="es-GT" dirty="0"/>
          </a:p>
          <a:p>
            <a:pPr algn="ctr"/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E42A6-50BC-4AE8-AC99-A6E2C4556215}"/>
                  </a:ext>
                </a:extLst>
              </p:cNvPr>
              <p:cNvSpPr txBox="1"/>
              <p:nvPr/>
            </p:nvSpPr>
            <p:spPr>
              <a:xfrm>
                <a:off x="8758708" y="2828835"/>
                <a:ext cx="1152128" cy="147732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w</a:t>
                </a:r>
              </a:p>
              <a:p>
                <a:pPr algn="ctr"/>
                <a:r>
                  <a:rPr lang="es-GT" dirty="0"/>
                  <a:t>y</a:t>
                </a:r>
              </a:p>
              <a:p>
                <a:endParaRPr lang="es-GT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E42A6-50BC-4AE8-AC99-A6E2C455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708" y="2828835"/>
                <a:ext cx="1152128" cy="1477328"/>
              </a:xfrm>
              <a:prstGeom prst="rect">
                <a:avLst/>
              </a:prstGeom>
              <a:blipFill>
                <a:blip r:embed="rId3"/>
                <a:stretch>
                  <a:fillRect t="-1639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18973" y="4619990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8542684" y="4619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394186" y="1496296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86" y="1496296"/>
                <a:ext cx="36452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90"/>
            <a:ext cx="1912372" cy="60916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>
            <a:cxnSpLocks/>
          </p:cNvCxnSpPr>
          <p:nvPr/>
        </p:nvCxnSpPr>
        <p:spPr>
          <a:xfrm>
            <a:off x="7822604" y="299695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B11F8-15B5-4F1D-AB29-5765B8A29C08}"/>
              </a:ext>
            </a:extLst>
          </p:cNvPr>
          <p:cNvCxnSpPr>
            <a:cxnSpLocks/>
          </p:cNvCxnSpPr>
          <p:nvPr/>
        </p:nvCxnSpPr>
        <p:spPr>
          <a:xfrm flipV="1">
            <a:off x="7822604" y="3380945"/>
            <a:ext cx="1296144" cy="19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059A1C-9D49-4B3A-B2A7-9EEBD4B7C9FC}"/>
              </a:ext>
            </a:extLst>
          </p:cNvPr>
          <p:cNvSpPr/>
          <p:nvPr/>
        </p:nvSpPr>
        <p:spPr>
          <a:xfrm>
            <a:off x="9982844" y="2924944"/>
            <a:ext cx="144016" cy="600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/>
              <p:nvPr/>
            </p:nvSpPr>
            <p:spPr>
              <a:xfrm>
                <a:off x="10179659" y="3059668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59" y="3059668"/>
                <a:ext cx="1656184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3548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544615" cy="720080"/>
          </a:xfrm>
        </p:spPr>
        <p:txBody>
          <a:bodyPr>
            <a:norm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 # 1 </a:t>
            </a:r>
            <a:r>
              <a:rPr lang="en-US" sz="2400" dirty="0" err="1"/>
              <a:t>continuación</a:t>
            </a:r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AutoNum type="arabicPeriod"/>
                </a:pPr>
                <a:endParaRPr lang="es-GT" sz="2200" b="0" i="1" dirty="0">
                  <a:latin typeface="Cambria Math" panose="020405030504060302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	La relación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GT" sz="2200" dirty="0"/>
                  <a:t> NO es función puesto que el elemento “2”, del conjunto A,  NO aparece como primera componente en los pares ordenados de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GT" sz="2200" dirty="0"/>
                  <a:t> (ver diagrama de la derecha).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  <a:blipFill>
                <a:blip r:embed="rId2"/>
                <a:stretch>
                  <a:fillRect l="-1270" r="-137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endParaRPr lang="es-GT" dirty="0"/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8758708" y="2828835"/>
            <a:ext cx="1368152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x</a:t>
            </a:r>
          </a:p>
          <a:p>
            <a:pPr algn="ctr"/>
            <a:r>
              <a:rPr lang="es-GT" dirty="0"/>
              <a:t>z</a:t>
            </a:r>
          </a:p>
          <a:p>
            <a:endParaRPr lang="es-GT" i="1" dirty="0">
              <a:latin typeface="Cambria Math" panose="02040503050406030204" pitchFamily="18" charset="0"/>
            </a:endParaRPr>
          </a:p>
          <a:p>
            <a:pPr algn="ctr"/>
            <a:r>
              <a:rPr lang="es-GT" dirty="0">
                <a:latin typeface="Cambria Math" panose="02040503050406030204" pitchFamily="18" charset="0"/>
              </a:rPr>
              <a:t>w</a:t>
            </a:r>
          </a:p>
          <a:p>
            <a:pPr algn="ctr"/>
            <a:r>
              <a:rPr lang="es-GT" dirty="0">
                <a:latin typeface="Cambria Math" panose="02040503050406030204" pitchFamily="18" charset="0"/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18973" y="4619990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8576447" y="4619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>
            <a:cxnSpLocks/>
          </p:cNvCxnSpPr>
          <p:nvPr/>
        </p:nvCxnSpPr>
        <p:spPr>
          <a:xfrm>
            <a:off x="7822604" y="299695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60A5E5-57E9-4F93-9EF3-F616F321F727}"/>
                  </a:ext>
                </a:extLst>
              </p:cNvPr>
              <p:cNvSpPr txBox="1"/>
              <p:nvPr/>
            </p:nvSpPr>
            <p:spPr>
              <a:xfrm>
                <a:off x="9334771" y="476672"/>
                <a:ext cx="22322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endParaRPr lang="es-GT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60A5E5-57E9-4F93-9EF3-F616F321F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771" y="476672"/>
                <a:ext cx="2232249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3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544615" cy="720080"/>
          </a:xfrm>
        </p:spPr>
        <p:txBody>
          <a:bodyPr>
            <a:norm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 # 1 </a:t>
            </a:r>
            <a:r>
              <a:rPr lang="en-US" sz="2400" dirty="0" err="1"/>
              <a:t>continuación</a:t>
            </a:r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AutoNum type="arabicPeriod"/>
                </a:pPr>
                <a:endParaRPr lang="es-GT" sz="2200" b="0" i="1" dirty="0">
                  <a:latin typeface="Cambria Math" panose="020405030504060302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 (1, </m:t>
                        </m:r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	La relación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GT" sz="2200" dirty="0"/>
                  <a:t> NO es función puesto que el elemento “1”, del conjunto A, aparece como primera componente en dos pares ordenados distintos de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GT" sz="2200" dirty="0"/>
                  <a:t> (ver diagrama de la derecha).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  <a:blipFill>
                <a:blip r:embed="rId2"/>
                <a:stretch>
                  <a:fillRect l="-1270" r="-137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endParaRPr lang="es-GT" dirty="0"/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8758708" y="2828835"/>
            <a:ext cx="1368152" cy="1477328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z</a:t>
            </a:r>
          </a:p>
          <a:p>
            <a:pPr algn="ctr"/>
            <a:r>
              <a:rPr lang="es-GT" dirty="0"/>
              <a:t>w</a:t>
            </a:r>
          </a:p>
          <a:p>
            <a:pPr algn="ctr"/>
            <a:r>
              <a:rPr lang="es-GT" dirty="0"/>
              <a:t>x</a:t>
            </a:r>
          </a:p>
          <a:p>
            <a:pPr algn="ctr"/>
            <a:endParaRPr lang="es-GT" dirty="0">
              <a:latin typeface="Cambria Math" panose="02040503050406030204" pitchFamily="18" charset="0"/>
            </a:endParaRPr>
          </a:p>
          <a:p>
            <a:pPr algn="ctr"/>
            <a:r>
              <a:rPr lang="es-GT" dirty="0">
                <a:latin typeface="Cambria Math" panose="02040503050406030204" pitchFamily="18" charset="0"/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18973" y="4619990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8576447" y="4619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>
            <a:cxnSpLocks/>
          </p:cNvCxnSpPr>
          <p:nvPr/>
        </p:nvCxnSpPr>
        <p:spPr>
          <a:xfrm>
            <a:off x="7822604" y="299695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13C24F-51CF-4708-BF4B-CF226A69ACE8}"/>
              </a:ext>
            </a:extLst>
          </p:cNvPr>
          <p:cNvCxnSpPr>
            <a:cxnSpLocks/>
          </p:cNvCxnSpPr>
          <p:nvPr/>
        </p:nvCxnSpPr>
        <p:spPr>
          <a:xfrm flipV="1">
            <a:off x="7843642" y="3140968"/>
            <a:ext cx="134711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9625B7-8CD4-4AC7-85F8-CCBBDD0E3448}"/>
              </a:ext>
            </a:extLst>
          </p:cNvPr>
          <p:cNvCxnSpPr>
            <a:cxnSpLocks/>
          </p:cNvCxnSpPr>
          <p:nvPr/>
        </p:nvCxnSpPr>
        <p:spPr>
          <a:xfrm>
            <a:off x="7843642" y="3068960"/>
            <a:ext cx="149113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32FE85-6436-405E-B292-1C48063417DE}"/>
                  </a:ext>
                </a:extLst>
              </p:cNvPr>
              <p:cNvSpPr txBox="1"/>
              <p:nvPr/>
            </p:nvSpPr>
            <p:spPr>
              <a:xfrm>
                <a:off x="9334771" y="476672"/>
                <a:ext cx="22322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endParaRPr lang="es-GT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32FE85-6436-405E-B292-1C480634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771" y="476672"/>
                <a:ext cx="2232249" cy="64633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5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544615" cy="720080"/>
          </a:xfrm>
        </p:spPr>
        <p:txBody>
          <a:bodyPr>
            <a:norm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 # 1 </a:t>
            </a:r>
            <a:r>
              <a:rPr lang="en-US" sz="2400" dirty="0" err="1"/>
              <a:t>continuación</a:t>
            </a:r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AutoNum type="arabicPeriod"/>
                </a:pPr>
                <a:endParaRPr lang="es-GT" sz="2200" b="0" i="1" dirty="0">
                  <a:latin typeface="Cambria Math" panose="020405030504060302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 (3, </m:t>
                        </m:r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	La relación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GT" sz="2200" dirty="0"/>
                  <a:t> es función puesto que todos los elementos de A  aparecen una única vez como primera componente en los pares ordenados de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GT" sz="2200" dirty="0"/>
                  <a:t> (ver diagrama de la derecha).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La imagen de la función es: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s-GT" sz="2000" dirty="0"/>
              </a:p>
              <a:p>
                <a:pPr marL="900113" indent="-900113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  <a:blipFill>
                <a:blip r:embed="rId2"/>
                <a:stretch>
                  <a:fillRect l="-1270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877437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endParaRPr lang="es-GT" dirty="0"/>
          </a:p>
          <a:p>
            <a:pPr algn="ctr"/>
            <a:endParaRPr lang="es-GT" dirty="0"/>
          </a:p>
          <a:p>
            <a:pPr algn="ctr"/>
            <a:endParaRPr lang="es-GT" sz="800" dirty="0"/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8758708" y="2828835"/>
            <a:ext cx="1368152" cy="1846659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GT" sz="600" dirty="0"/>
          </a:p>
          <a:p>
            <a:pPr algn="ctr"/>
            <a:r>
              <a:rPr lang="es-GT" dirty="0"/>
              <a:t>z</a:t>
            </a:r>
          </a:p>
          <a:p>
            <a:pPr algn="ctr"/>
            <a:endParaRPr lang="es-GT" dirty="0"/>
          </a:p>
          <a:p>
            <a:pPr algn="ctr"/>
            <a:endParaRPr lang="es-GT" dirty="0"/>
          </a:p>
          <a:p>
            <a:pPr algn="ctr"/>
            <a:r>
              <a:rPr lang="es-GT" dirty="0"/>
              <a:t>w</a:t>
            </a:r>
          </a:p>
          <a:p>
            <a:pPr algn="ctr"/>
            <a:r>
              <a:rPr lang="es-GT" dirty="0"/>
              <a:t>x</a:t>
            </a:r>
            <a:endParaRPr lang="es-GT" dirty="0">
              <a:latin typeface="Cambria Math" panose="02040503050406030204" pitchFamily="18" charset="0"/>
            </a:endParaRPr>
          </a:p>
          <a:p>
            <a:pPr algn="ctr"/>
            <a:r>
              <a:rPr lang="es-GT" dirty="0">
                <a:latin typeface="Cambria Math" panose="02040503050406030204" pitchFamily="18" charset="0"/>
              </a:rPr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26133" y="4829649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8614692" y="482964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>
            <a:cxnSpLocks/>
          </p:cNvCxnSpPr>
          <p:nvPr/>
        </p:nvCxnSpPr>
        <p:spPr>
          <a:xfrm>
            <a:off x="7822604" y="299695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13C24F-51CF-4708-BF4B-CF226A69ACE8}"/>
              </a:ext>
            </a:extLst>
          </p:cNvPr>
          <p:cNvCxnSpPr>
            <a:cxnSpLocks/>
          </p:cNvCxnSpPr>
          <p:nvPr/>
        </p:nvCxnSpPr>
        <p:spPr>
          <a:xfrm flipV="1">
            <a:off x="7843642" y="3284984"/>
            <a:ext cx="134711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5B4C14-AED9-492D-9924-8E0E425DB8EE}"/>
              </a:ext>
            </a:extLst>
          </p:cNvPr>
          <p:cNvCxnSpPr>
            <a:cxnSpLocks/>
          </p:cNvCxnSpPr>
          <p:nvPr/>
        </p:nvCxnSpPr>
        <p:spPr>
          <a:xfrm flipV="1">
            <a:off x="7843642" y="3140968"/>
            <a:ext cx="134711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4CD391-FB93-4178-B8DB-BCFADB34D508}"/>
                  </a:ext>
                </a:extLst>
              </p:cNvPr>
              <p:cNvSpPr txBox="1"/>
              <p:nvPr/>
            </p:nvSpPr>
            <p:spPr>
              <a:xfrm>
                <a:off x="8394186" y="1496296"/>
                <a:ext cx="312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4CD391-FB93-4178-B8DB-BCFADB34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86" y="1496296"/>
                <a:ext cx="3122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2756684D-F40B-45D9-B1A6-7777866948F5}"/>
              </a:ext>
            </a:extLst>
          </p:cNvPr>
          <p:cNvSpPr/>
          <p:nvPr/>
        </p:nvSpPr>
        <p:spPr>
          <a:xfrm>
            <a:off x="7710432" y="2062590"/>
            <a:ext cx="1912372" cy="60916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D223F9-2F58-432D-82B4-D9909ABDACBD}"/>
              </a:ext>
            </a:extLst>
          </p:cNvPr>
          <p:cNvSpPr/>
          <p:nvPr/>
        </p:nvSpPr>
        <p:spPr>
          <a:xfrm>
            <a:off x="10198868" y="2924944"/>
            <a:ext cx="144016" cy="600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EF356C-55AA-4FAF-BB4F-FB7AF6A3C47F}"/>
                  </a:ext>
                </a:extLst>
              </p:cNvPr>
              <p:cNvSpPr txBox="1"/>
              <p:nvPr/>
            </p:nvSpPr>
            <p:spPr>
              <a:xfrm>
                <a:off x="10179659" y="3059668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EF356C-55AA-4FAF-BB4F-FB7AF6A3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59" y="3059668"/>
                <a:ext cx="1656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386EF7-C74D-4344-A2AC-FF91542924D3}"/>
                  </a:ext>
                </a:extLst>
              </p:cNvPr>
              <p:cNvSpPr txBox="1"/>
              <p:nvPr/>
            </p:nvSpPr>
            <p:spPr>
              <a:xfrm>
                <a:off x="9334771" y="476672"/>
                <a:ext cx="22322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endParaRPr lang="es-GT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386EF7-C74D-4344-A2AC-FF9154292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771" y="476672"/>
                <a:ext cx="2232249" cy="646331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23875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544615" cy="720080"/>
          </a:xfrm>
        </p:spPr>
        <p:txBody>
          <a:bodyPr>
            <a:norm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 # 1 </a:t>
            </a:r>
            <a:r>
              <a:rPr lang="en-US" sz="2400" dirty="0" err="1"/>
              <a:t>continuación</a:t>
            </a:r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AutoNum type="arabicPeriod"/>
                </a:pPr>
                <a:endParaRPr lang="es-GT" sz="2200" b="0" i="1" dirty="0">
                  <a:latin typeface="Cambria Math" panose="020405030504060302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r>
                              <a:rPr lang="es-GT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s-GT" sz="2200" dirty="0"/>
              </a:p>
              <a:p>
                <a:pPr marL="900113" indent="-900113" algn="just">
                  <a:buNone/>
                </a:pPr>
                <a:r>
                  <a:rPr lang="es-GT" sz="2200" dirty="0"/>
                  <a:t>	La relación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GT" sz="2200" dirty="0"/>
                  <a:t> es función puesto que todos los elementos de A  aparecen una única vez como primera componente en los pares ordenados de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GT" sz="2200" dirty="0"/>
                  <a:t> (ver diagrama de la derecha).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La imagen de la función es:</a:t>
                </a:r>
              </a:p>
              <a:p>
                <a:pPr marL="900113" indent="-900113" algn="just">
                  <a:buNone/>
                </a:pPr>
                <a:r>
                  <a:rPr lang="es-GT" sz="2200" dirty="0"/>
                  <a:t>	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GT" sz="2000" dirty="0"/>
              </a:p>
              <a:p>
                <a:pPr marL="900113" indent="-900113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340769"/>
                <a:ext cx="5760640" cy="4774704"/>
              </a:xfrm>
              <a:blipFill>
                <a:blip r:embed="rId2"/>
                <a:stretch>
                  <a:fillRect l="-1270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F8296A-3E2C-4511-A5BF-C34BD348451C}"/>
              </a:ext>
            </a:extLst>
          </p:cNvPr>
          <p:cNvSpPr txBox="1"/>
          <p:nvPr/>
        </p:nvSpPr>
        <p:spPr>
          <a:xfrm>
            <a:off x="7246540" y="2828835"/>
            <a:ext cx="936104" cy="175432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</a:p>
          <a:p>
            <a:pPr algn="ctr"/>
            <a:r>
              <a:rPr lang="es-GT" dirty="0"/>
              <a:t>2</a:t>
            </a:r>
          </a:p>
          <a:p>
            <a:pPr algn="ctr"/>
            <a:r>
              <a:rPr lang="es-GT" dirty="0"/>
              <a:t>3</a:t>
            </a:r>
          </a:p>
          <a:p>
            <a:pPr algn="ctr"/>
            <a:endParaRPr lang="es-GT" dirty="0"/>
          </a:p>
          <a:p>
            <a:pPr algn="ctr"/>
            <a:endParaRPr lang="es-GT" dirty="0"/>
          </a:p>
          <a:p>
            <a:pPr algn="ctr"/>
            <a:endParaRPr lang="es-G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8758708" y="2828835"/>
            <a:ext cx="1368152" cy="175432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x</a:t>
            </a:r>
          </a:p>
          <a:p>
            <a:pPr algn="ctr"/>
            <a:r>
              <a:rPr lang="es-GT" dirty="0"/>
              <a:t>w</a:t>
            </a:r>
          </a:p>
          <a:p>
            <a:pPr algn="ctr"/>
            <a:r>
              <a:rPr lang="es-GT" dirty="0"/>
              <a:t>y</a:t>
            </a:r>
          </a:p>
          <a:p>
            <a:pPr algn="ctr"/>
            <a:endParaRPr lang="es-GT" dirty="0"/>
          </a:p>
          <a:p>
            <a:pPr algn="ctr"/>
            <a:endParaRPr lang="es-GT" dirty="0"/>
          </a:p>
          <a:p>
            <a:pPr algn="ctr"/>
            <a:r>
              <a:rPr lang="es-GT" dirty="0"/>
              <a:t>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26133" y="4829649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8614692" y="482964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>
            <a:cxnSpLocks/>
          </p:cNvCxnSpPr>
          <p:nvPr/>
        </p:nvCxnSpPr>
        <p:spPr>
          <a:xfrm>
            <a:off x="7822604" y="299695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13C24F-51CF-4708-BF4B-CF226A69ACE8}"/>
              </a:ext>
            </a:extLst>
          </p:cNvPr>
          <p:cNvCxnSpPr>
            <a:cxnSpLocks/>
          </p:cNvCxnSpPr>
          <p:nvPr/>
        </p:nvCxnSpPr>
        <p:spPr>
          <a:xfrm>
            <a:off x="7843642" y="3573016"/>
            <a:ext cx="1347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5B4C14-AED9-492D-9924-8E0E425DB8EE}"/>
              </a:ext>
            </a:extLst>
          </p:cNvPr>
          <p:cNvCxnSpPr>
            <a:cxnSpLocks/>
          </p:cNvCxnSpPr>
          <p:nvPr/>
        </p:nvCxnSpPr>
        <p:spPr>
          <a:xfrm>
            <a:off x="7843642" y="3284984"/>
            <a:ext cx="134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4CD391-FB93-4178-B8DB-BCFADB34D508}"/>
                  </a:ext>
                </a:extLst>
              </p:cNvPr>
              <p:cNvSpPr txBox="1"/>
              <p:nvPr/>
            </p:nvSpPr>
            <p:spPr>
              <a:xfrm>
                <a:off x="8394186" y="1496296"/>
                <a:ext cx="318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4CD391-FB93-4178-B8DB-BCFADB34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86" y="1496296"/>
                <a:ext cx="31848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2756684D-F40B-45D9-B1A6-7777866948F5}"/>
              </a:ext>
            </a:extLst>
          </p:cNvPr>
          <p:cNvSpPr/>
          <p:nvPr/>
        </p:nvSpPr>
        <p:spPr>
          <a:xfrm>
            <a:off x="7710432" y="2062590"/>
            <a:ext cx="1912372" cy="60916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D223F9-2F58-432D-82B4-D9909ABDACBD}"/>
              </a:ext>
            </a:extLst>
          </p:cNvPr>
          <p:cNvSpPr/>
          <p:nvPr/>
        </p:nvSpPr>
        <p:spPr>
          <a:xfrm>
            <a:off x="10198868" y="2924944"/>
            <a:ext cx="144016" cy="600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EF356C-55AA-4FAF-BB4F-FB7AF6A3C47F}"/>
                  </a:ext>
                </a:extLst>
              </p:cNvPr>
              <p:cNvSpPr txBox="1"/>
              <p:nvPr/>
            </p:nvSpPr>
            <p:spPr>
              <a:xfrm>
                <a:off x="10323675" y="3059668"/>
                <a:ext cx="1891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EF356C-55AA-4FAF-BB4F-FB7AF6A3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675" y="3059668"/>
                <a:ext cx="189141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0E4D6C-13C6-441B-960D-EDB150AE6863}"/>
                  </a:ext>
                </a:extLst>
              </p:cNvPr>
              <p:cNvSpPr txBox="1"/>
              <p:nvPr/>
            </p:nvSpPr>
            <p:spPr>
              <a:xfrm>
                <a:off x="9334771" y="476672"/>
                <a:ext cx="22322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GT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endParaRPr lang="es-GT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GT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GT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0E4D6C-13C6-441B-960D-EDB150AE6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771" y="476672"/>
                <a:ext cx="2232249" cy="646331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9882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760639" cy="1371600"/>
          </a:xfrm>
        </p:spPr>
        <p:txBody>
          <a:bodyPr/>
          <a:lstStyle/>
          <a:p>
            <a:r>
              <a:rPr lang="en-US" dirty="0"/>
              <a:t>FUNCIÓN UNO A UNO O INYECTIVA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5760640" cy="459668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Una función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2200" dirty="0"/>
                  <a:t> es uno a uno o inyectiva si cada elemento de B aparece como máximo una vez como la imagen de un elemento de A.</a:t>
                </a:r>
              </a:p>
              <a:p>
                <a:pPr marL="0" indent="0" algn="ctr">
                  <a:buNone/>
                </a:pPr>
                <a:r>
                  <a:rPr lang="es-GT" sz="2200" dirty="0"/>
                  <a:t>Si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GT" sz="2200" dirty="0"/>
              </a:p>
              <a:p>
                <a:pPr marL="0" indent="0" algn="ctr">
                  <a:buNone/>
                </a:pPr>
                <a:r>
                  <a:rPr lang="es-GT" sz="2200" dirty="0"/>
                  <a:t>Entonces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GT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Ej. La función 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2200" dirty="0"/>
                  <a:t> del numeral 5 del ejemplo # 1 es uno a uno o inyectiva pues cada elemento de B aparece como máximo una vez como la imagen de un elemento de A. No importa que sobre el elemento z del conjunto B.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5760640" cy="4596681"/>
              </a:xfrm>
              <a:blipFill>
                <a:blip r:embed="rId2"/>
                <a:stretch>
                  <a:fillRect l="-1376" t="-1592" r="-137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F8296A-3E2C-4511-A5BF-C34BD348451C}"/>
                  </a:ext>
                </a:extLst>
              </p:cNvPr>
              <p:cNvSpPr txBox="1"/>
              <p:nvPr/>
            </p:nvSpPr>
            <p:spPr>
              <a:xfrm>
                <a:off x="7246540" y="2828835"/>
                <a:ext cx="936104" cy="23083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a</a:t>
                </a:r>
              </a:p>
              <a:p>
                <a:pPr algn="ctr"/>
                <a:r>
                  <a:rPr lang="es-GT" dirty="0"/>
                  <a:t>b</a:t>
                </a:r>
              </a:p>
              <a:p>
                <a:pPr algn="ctr"/>
                <a:r>
                  <a:rPr lang="es-GT" dirty="0"/>
                  <a:t>c</a:t>
                </a:r>
              </a:p>
              <a:p>
                <a:pPr algn="ctr"/>
                <a:r>
                  <a:rPr lang="es-GT" dirty="0"/>
                  <a:t>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F8296A-3E2C-4511-A5BF-C34BD348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2828835"/>
                <a:ext cx="936104" cy="2308324"/>
              </a:xfrm>
              <a:prstGeom prst="rect">
                <a:avLst/>
              </a:prstGeom>
              <a:blipFill>
                <a:blip r:embed="rId3"/>
                <a:stretch>
                  <a:fillRect t="-1050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E42A6-50BC-4AE8-AC99-A6E2C4556215}"/>
                  </a:ext>
                </a:extLst>
              </p:cNvPr>
              <p:cNvSpPr txBox="1"/>
              <p:nvPr/>
            </p:nvSpPr>
            <p:spPr>
              <a:xfrm>
                <a:off x="9478788" y="2828835"/>
                <a:ext cx="1368152" cy="258532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f(a)</a:t>
                </a:r>
              </a:p>
              <a:p>
                <a:pPr algn="ctr"/>
                <a:r>
                  <a:rPr lang="es-GT" dirty="0"/>
                  <a:t>f(b)</a:t>
                </a:r>
              </a:p>
              <a:p>
                <a:pPr algn="ctr"/>
                <a:r>
                  <a:rPr lang="es-GT" dirty="0"/>
                  <a:t> f(c)</a:t>
                </a:r>
              </a:p>
              <a:p>
                <a:pPr algn="ctr"/>
                <a:r>
                  <a:rPr lang="es-GT" dirty="0"/>
                  <a:t>f(d)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GT" dirty="0"/>
              </a:p>
              <a:p>
                <a:endParaRPr lang="es-GT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GT" dirty="0">
                    <a:latin typeface="Cambria Math" panose="02040503050406030204" pitchFamily="18" charset="0"/>
                  </a:rPr>
                  <a:t>x</a:t>
                </a:r>
              </a:p>
              <a:p>
                <a:pPr algn="ctr"/>
                <a:r>
                  <a:rPr lang="es-GT" dirty="0">
                    <a:latin typeface="Cambria Math" panose="02040503050406030204" pitchFamily="18" charset="0"/>
                  </a:rPr>
                  <a:t>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E42A6-50BC-4AE8-AC99-A6E2C455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788" y="2828835"/>
                <a:ext cx="1368152" cy="2585323"/>
              </a:xfrm>
              <a:prstGeom prst="rect">
                <a:avLst/>
              </a:prstGeom>
              <a:blipFill>
                <a:blip r:embed="rId4"/>
                <a:stretch>
                  <a:fillRect t="-939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22196" y="5499430"/>
            <a:ext cx="137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r>
              <a:rPr lang="es-GT" dirty="0"/>
              <a:t>Dominio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9334772" y="551723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  <a:p>
            <a:pPr algn="ctr"/>
            <a:r>
              <a:rPr lang="es-GT" dirty="0" err="1"/>
              <a:t>Contradominio</a:t>
            </a:r>
            <a:endParaRPr lang="es-GT" dirty="0"/>
          </a:p>
          <a:p>
            <a:pPr algn="ctr"/>
            <a:r>
              <a:rPr lang="es-GT" dirty="0"/>
              <a:t>o </a:t>
            </a:r>
            <a:r>
              <a:rPr lang="es-GT" dirty="0" err="1"/>
              <a:t>codominio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743894" y="1511424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94" y="1511424"/>
                <a:ext cx="364522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89"/>
            <a:ext cx="2488436" cy="64633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/>
          <p:nvPr/>
        </p:nvCxnSpPr>
        <p:spPr>
          <a:xfrm>
            <a:off x="7822604" y="299695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>
            <a:off x="7822604" y="3284984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059A1C-9D49-4B3A-B2A7-9EEBD4B7C9FC}"/>
              </a:ext>
            </a:extLst>
          </p:cNvPr>
          <p:cNvSpPr/>
          <p:nvPr/>
        </p:nvSpPr>
        <p:spPr>
          <a:xfrm>
            <a:off x="10990956" y="2828835"/>
            <a:ext cx="144016" cy="1392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/>
              <p:nvPr/>
            </p:nvSpPr>
            <p:spPr>
              <a:xfrm>
                <a:off x="11217190" y="2897342"/>
                <a:ext cx="9416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GT" dirty="0"/>
              </a:p>
              <a:p>
                <a:pPr algn="ctr"/>
                <a:r>
                  <a:rPr lang="es-GT" dirty="0"/>
                  <a:t>Imagen de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190" y="2897342"/>
                <a:ext cx="941669" cy="923330"/>
              </a:xfrm>
              <a:prstGeom prst="rect">
                <a:avLst/>
              </a:prstGeom>
              <a:blipFill>
                <a:blip r:embed="rId6"/>
                <a:stretch>
                  <a:fillRect l="-5806" r="-4516" b="-921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0CC1EC-70C3-4A03-8B67-05D765177DDE}"/>
              </a:ext>
            </a:extLst>
          </p:cNvPr>
          <p:cNvCxnSpPr>
            <a:cxnSpLocks/>
          </p:cNvCxnSpPr>
          <p:nvPr/>
        </p:nvCxnSpPr>
        <p:spPr>
          <a:xfrm>
            <a:off x="7822604" y="357301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864BD8-E828-4B79-AFA7-75070C76091B}"/>
              </a:ext>
            </a:extLst>
          </p:cNvPr>
          <p:cNvCxnSpPr>
            <a:cxnSpLocks/>
          </p:cNvCxnSpPr>
          <p:nvPr/>
        </p:nvCxnSpPr>
        <p:spPr>
          <a:xfrm>
            <a:off x="7822604" y="3861048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1428FE-370C-49C4-9CA6-B3650F2BCAEC}"/>
              </a:ext>
            </a:extLst>
          </p:cNvPr>
          <p:cNvCxnSpPr>
            <a:cxnSpLocks/>
          </p:cNvCxnSpPr>
          <p:nvPr/>
        </p:nvCxnSpPr>
        <p:spPr>
          <a:xfrm>
            <a:off x="7822604" y="4149080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9" y="476672"/>
            <a:ext cx="5760639" cy="1371600"/>
          </a:xfrm>
        </p:spPr>
        <p:txBody>
          <a:bodyPr>
            <a:normAutofit/>
          </a:bodyPr>
          <a:lstStyle/>
          <a:p>
            <a:r>
              <a:rPr lang="en-US" dirty="0"/>
              <a:t>FUNCIÓN SOBRE O SOBREYECTIVA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2000671"/>
                <a:ext cx="5760640" cy="459668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sz="2200" dirty="0"/>
                  <a:t>Una función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2200" dirty="0"/>
                  <a:t> es sobre o sobreyectiva si: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Esto es, si para todo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GT" sz="2200" dirty="0"/>
                  <a:t> existe al menos un elemento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sz="2200" dirty="0"/>
                  <a:t> con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G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NOTA: No pueden sobrar elementos de B.</a:t>
                </a:r>
              </a:p>
              <a:p>
                <a:pPr marL="0" indent="0" algn="just">
                  <a:buNone/>
                </a:pPr>
                <a:endParaRPr lang="es-GT" sz="2200" dirty="0"/>
              </a:p>
              <a:p>
                <a:pPr marL="0" indent="0" algn="just">
                  <a:buNone/>
                </a:pPr>
                <a:r>
                  <a:rPr lang="es-GT" sz="2200" dirty="0"/>
                  <a:t>Ej. Ninguna de las tres funciones,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GT" sz="2200" dirty="0"/>
                  <a:t>  y </a:t>
                </a:r>
                <a14:m>
                  <m:oMath xmlns:m="http://schemas.openxmlformats.org/officeDocument/2006/math">
                    <m:r>
                      <a:rPr lang="es-GT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GT" sz="2200" dirty="0"/>
                  <a:t>, del ejemplo # 1 son sobre o sobreyectivas debido a que en las tres sobran elementos de B, es decir: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GT" sz="22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sz="2200" dirty="0"/>
              </a:p>
              <a:p>
                <a:pPr marL="0" indent="0" algn="just">
                  <a:buNone/>
                </a:pPr>
                <a:endParaRPr lang="es-GT" sz="22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2000671"/>
                <a:ext cx="5760640" cy="4596681"/>
              </a:xfrm>
              <a:blipFill>
                <a:blip r:embed="rId2"/>
                <a:stretch>
                  <a:fillRect l="-1376" t="-1592" r="-137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F8296A-3E2C-4511-A5BF-C34BD348451C}"/>
                  </a:ext>
                </a:extLst>
              </p:cNvPr>
              <p:cNvSpPr txBox="1"/>
              <p:nvPr/>
            </p:nvSpPr>
            <p:spPr>
              <a:xfrm>
                <a:off x="7246540" y="2828835"/>
                <a:ext cx="936104" cy="2308324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a</a:t>
                </a:r>
              </a:p>
              <a:p>
                <a:pPr algn="ctr"/>
                <a:r>
                  <a:rPr lang="es-GT" dirty="0"/>
                  <a:t>b</a:t>
                </a:r>
              </a:p>
              <a:p>
                <a:pPr algn="ctr"/>
                <a:r>
                  <a:rPr lang="es-GT" dirty="0"/>
                  <a:t>c</a:t>
                </a:r>
              </a:p>
              <a:p>
                <a:pPr algn="ctr"/>
                <a:r>
                  <a:rPr lang="es-GT" dirty="0"/>
                  <a:t>d</a:t>
                </a:r>
              </a:p>
              <a:p>
                <a:pPr algn="ctr"/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F8296A-3E2C-4511-A5BF-C34BD348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40" y="2828835"/>
                <a:ext cx="936104" cy="2308324"/>
              </a:xfrm>
              <a:prstGeom prst="rect">
                <a:avLst/>
              </a:prstGeom>
              <a:blipFill>
                <a:blip r:embed="rId3"/>
                <a:stretch>
                  <a:fillRect t="-1050"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2E42A6-50BC-4AE8-AC99-A6E2C4556215}"/>
              </a:ext>
            </a:extLst>
          </p:cNvPr>
          <p:cNvSpPr txBox="1"/>
          <p:nvPr/>
        </p:nvSpPr>
        <p:spPr>
          <a:xfrm>
            <a:off x="9478788" y="2828835"/>
            <a:ext cx="1152130" cy="230832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f(a)</a:t>
            </a:r>
          </a:p>
          <a:p>
            <a:pPr algn="ctr"/>
            <a:endParaRPr lang="es-GT" dirty="0"/>
          </a:p>
          <a:p>
            <a:pPr algn="ctr"/>
            <a:r>
              <a:rPr lang="es-GT" dirty="0"/>
              <a:t> f(c)</a:t>
            </a:r>
          </a:p>
          <a:p>
            <a:pPr algn="ctr"/>
            <a:r>
              <a:rPr lang="es-GT" dirty="0"/>
              <a:t>f(d)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24074-BB25-4FC6-B0C0-62A4EEA2520A}"/>
              </a:ext>
            </a:extLst>
          </p:cNvPr>
          <p:cNvSpPr txBox="1"/>
          <p:nvPr/>
        </p:nvSpPr>
        <p:spPr>
          <a:xfrm>
            <a:off x="7022196" y="5499430"/>
            <a:ext cx="137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</a:p>
          <a:p>
            <a:pPr algn="ctr"/>
            <a:r>
              <a:rPr lang="es-GT" dirty="0"/>
              <a:t>Dominio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3AE5-4C0C-461D-8D02-045DC156A339}"/>
              </a:ext>
            </a:extLst>
          </p:cNvPr>
          <p:cNvSpPr txBox="1"/>
          <p:nvPr/>
        </p:nvSpPr>
        <p:spPr>
          <a:xfrm>
            <a:off x="9334772" y="551723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</a:p>
          <a:p>
            <a:pPr algn="ctr"/>
            <a:r>
              <a:rPr lang="es-GT" dirty="0" err="1"/>
              <a:t>Contradominio</a:t>
            </a:r>
            <a:endParaRPr lang="es-GT" dirty="0"/>
          </a:p>
          <a:p>
            <a:pPr algn="ctr"/>
            <a:r>
              <a:rPr lang="es-GT" dirty="0"/>
              <a:t>o </a:t>
            </a:r>
            <a:r>
              <a:rPr lang="es-GT" dirty="0" err="1"/>
              <a:t>codominio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/>
              <p:nvPr/>
            </p:nvSpPr>
            <p:spPr>
              <a:xfrm>
                <a:off x="8743894" y="1511424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F4D94-0D72-4E06-A673-45F890CF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94" y="1511424"/>
                <a:ext cx="36452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1CE63E1-4029-44F7-A2B0-E88EA4289BEB}"/>
              </a:ext>
            </a:extLst>
          </p:cNvPr>
          <p:cNvSpPr/>
          <p:nvPr/>
        </p:nvSpPr>
        <p:spPr>
          <a:xfrm>
            <a:off x="7710432" y="2062589"/>
            <a:ext cx="2488436" cy="64633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265A-E879-44E9-A7FB-6612A66621FB}"/>
              </a:ext>
            </a:extLst>
          </p:cNvPr>
          <p:cNvCxnSpPr/>
          <p:nvPr/>
        </p:nvCxnSpPr>
        <p:spPr>
          <a:xfrm>
            <a:off x="7822604" y="299695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0B05C-93F8-479A-8E60-D069A8C3EEC7}"/>
              </a:ext>
            </a:extLst>
          </p:cNvPr>
          <p:cNvCxnSpPr>
            <a:cxnSpLocks/>
          </p:cNvCxnSpPr>
          <p:nvPr/>
        </p:nvCxnSpPr>
        <p:spPr>
          <a:xfrm flipV="1">
            <a:off x="7822604" y="3140968"/>
            <a:ext cx="20162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F059A1C-9D49-4B3A-B2A7-9EEBD4B7C9FC}"/>
              </a:ext>
            </a:extLst>
          </p:cNvPr>
          <p:cNvSpPr/>
          <p:nvPr/>
        </p:nvSpPr>
        <p:spPr>
          <a:xfrm>
            <a:off x="10774932" y="2828835"/>
            <a:ext cx="144016" cy="1176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/>
              <p:nvPr/>
            </p:nvSpPr>
            <p:spPr>
              <a:xfrm>
                <a:off x="10979075" y="3284984"/>
                <a:ext cx="1167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49F9FA-D101-4450-9D07-AC1F7CFDA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075" y="3284984"/>
                <a:ext cx="1167903" cy="369332"/>
              </a:xfrm>
              <a:prstGeom prst="rect">
                <a:avLst/>
              </a:prstGeom>
              <a:blipFill>
                <a:blip r:embed="rId5"/>
                <a:stretch>
                  <a:fillRect l="-1042" b="-133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0CC1EC-70C3-4A03-8B67-05D765177DDE}"/>
              </a:ext>
            </a:extLst>
          </p:cNvPr>
          <p:cNvCxnSpPr>
            <a:cxnSpLocks/>
          </p:cNvCxnSpPr>
          <p:nvPr/>
        </p:nvCxnSpPr>
        <p:spPr>
          <a:xfrm>
            <a:off x="7822604" y="357301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5844B-D2CE-406C-8E6D-9C11BB75BC27}"/>
              </a:ext>
            </a:extLst>
          </p:cNvPr>
          <p:cNvCxnSpPr>
            <a:cxnSpLocks/>
          </p:cNvCxnSpPr>
          <p:nvPr/>
        </p:nvCxnSpPr>
        <p:spPr>
          <a:xfrm>
            <a:off x="7822604" y="3861048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FB4A78-C889-4BD3-9221-E241D8D792AE}"/>
              </a:ext>
            </a:extLst>
          </p:cNvPr>
          <p:cNvCxnSpPr>
            <a:cxnSpLocks/>
          </p:cNvCxnSpPr>
          <p:nvPr/>
        </p:nvCxnSpPr>
        <p:spPr>
          <a:xfrm flipV="1">
            <a:off x="7822604" y="4032167"/>
            <a:ext cx="201622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5625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1410</Words>
  <Application>Microsoft Office PowerPoint</Application>
  <PresentationFormat>Custom</PresentationFormat>
  <Paragraphs>342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Corbel</vt:lpstr>
      <vt:lpstr>Digital Blue Tunnel 16x9</vt:lpstr>
      <vt:lpstr>FUNCIONES</vt:lpstr>
      <vt:lpstr>FUNCIÓN</vt:lpstr>
      <vt:lpstr>Ejemplo # 1</vt:lpstr>
      <vt:lpstr>Ejemplo # 1 continuación…</vt:lpstr>
      <vt:lpstr>Ejemplo # 1 continuación…</vt:lpstr>
      <vt:lpstr>Ejemplo # 1 continuación…</vt:lpstr>
      <vt:lpstr>Ejemplo # 1 continuación…</vt:lpstr>
      <vt:lpstr>FUNCIÓN UNO A UNO O INYECTIVA</vt:lpstr>
      <vt:lpstr>FUNCIÓN SOBRE O SOBREYECTIVA</vt:lpstr>
      <vt:lpstr>Ejemplo # 2</vt:lpstr>
      <vt:lpstr>FUNCIÓN BIYECTIVA</vt:lpstr>
      <vt:lpstr>Ejemplo # 3</vt:lpstr>
      <vt:lpstr>FUNCIÓN IDENTIDAD PARA  EL CONJUNTO A (1_A)</vt:lpstr>
      <vt:lpstr>Ejemplo # 4</vt:lpstr>
      <vt:lpstr>FUNCIÓN COMPUESTA</vt:lpstr>
      <vt:lpstr>Ejemplo # 5</vt:lpstr>
      <vt:lpstr>Ejemplo # 5 continuación…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Fam Lopez Montepeque</dc:creator>
  <cp:lastModifiedBy>Mario Gustavo Lopez Hernandez</cp:lastModifiedBy>
  <cp:revision>34</cp:revision>
  <dcterms:created xsi:type="dcterms:W3CDTF">2020-03-26T00:28:25Z</dcterms:created>
  <dcterms:modified xsi:type="dcterms:W3CDTF">2022-10-07T18:26:37Z</dcterms:modified>
</cp:coreProperties>
</file>