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8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6C0F-6EC5-40D3-9897-EC1643F2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577" y="3555611"/>
            <a:ext cx="6498491" cy="2873326"/>
          </a:xfrm>
        </p:spPr>
        <p:txBody>
          <a:bodyPr>
            <a:normAutofit fontScale="90000"/>
          </a:bodyPr>
          <a:lstStyle/>
          <a:p>
            <a:r>
              <a:rPr lang="es-GT" dirty="0"/>
              <a:t>FUNCIÓN INVERSA Y FUNCIÓN CARACTERÍSTICA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AE38B-CA4F-4DD0-BB78-B94F566C4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842" y="2142177"/>
            <a:ext cx="5357600" cy="1160213"/>
          </a:xfrm>
        </p:spPr>
        <p:txBody>
          <a:bodyPr/>
          <a:lstStyle/>
          <a:p>
            <a:r>
              <a:rPr lang="es-GT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41412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5681-FFBB-4186-AF7E-687B475D9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1B15-60D6-4E90-9608-2F11C1D57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FUNCIÓN INVERSA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</p:spPr>
            <p:txBody>
              <a:bodyPr>
                <a:normAutofit/>
              </a:bodyPr>
              <a:lstStyle/>
              <a:p>
                <a:pPr marL="6160" indent="0">
                  <a:buNone/>
                </a:pPr>
                <a:r>
                  <a:rPr lang="es-GT" dirty="0"/>
                  <a:t>Sea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Se dice que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 es invertible si existe una función: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Tal que</a:t>
                </a:r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GT" b="0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GT" b="0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𝑓𝑜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Donde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GT" dirty="0"/>
                  <a:t> se lee como “función inversa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“.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0874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</p:spPr>
            <p:txBody>
              <a:bodyPr>
                <a:normAutofit/>
              </a:bodyPr>
              <a:lstStyle/>
              <a:p>
                <a:pPr marL="6160" indent="0">
                  <a:buNone/>
                </a:pPr>
                <a:r>
                  <a:rPr lang="es-GT" dirty="0"/>
                  <a:t>Una función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Es invertible si y solo si es INYECTIVA y  SOBREYECTIVA.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𝐵𝑖𝑦𝑒𝑐𝑡𝑖𝑣𝑎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Si las condiciones anteriores se cumplen, entonces la función inversa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GT" dirty="0"/>
                  <a:t> de la función original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 se obtiene de la siguiente forma: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699BEDBC-2E2D-4346-80E6-21C9A77EA9F1}"/>
              </a:ext>
            </a:extLst>
          </p:cNvPr>
          <p:cNvSpPr/>
          <p:nvPr/>
        </p:nvSpPr>
        <p:spPr>
          <a:xfrm>
            <a:off x="4625009" y="3220278"/>
            <a:ext cx="503582" cy="49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22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77976-BBB2-4421-B3C2-0EE7C07E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450" y="103697"/>
            <a:ext cx="3970986" cy="701093"/>
          </a:xfrm>
        </p:spPr>
        <p:txBody>
          <a:bodyPr/>
          <a:lstStyle/>
          <a:p>
            <a:r>
              <a:rPr lang="es-GT" dirty="0"/>
              <a:t>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8B125E4-273E-410F-B3D4-97FA48E8AFA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640796" y="520504"/>
                <a:ext cx="3971874" cy="146304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s-GT" dirty="0"/>
                  <a:t>Determinar si </a:t>
                </a:r>
                <a14:m>
                  <m:oMath xmlns:m="http://schemas.openxmlformats.org/officeDocument/2006/math">
                    <m:r>
                      <a:rPr lang="es-GT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 es invertible: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8B125E4-273E-410F-B3D4-97FA48E8A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640796" y="520504"/>
                <a:ext cx="3971874" cy="1463041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47074B7-25E4-45E5-BBC9-3750DF27B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050" y="1252024"/>
                <a:ext cx="3971874" cy="4220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dirty="0"/>
                  <a:t>Sean los conjuntos: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r>
                  <a:rPr lang="es-GT" dirty="0"/>
                  <a:t>Se define la función: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Determinar si es invertible.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Si lo es, determinar la función inversa de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Comprobar la respuesta.</a:t>
                </a:r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47074B7-25E4-45E5-BBC9-3750DF27B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50" y="1252024"/>
                <a:ext cx="3971874" cy="4220308"/>
              </a:xfrm>
              <a:prstGeom prst="rect">
                <a:avLst/>
              </a:prstGeom>
              <a:blipFill>
                <a:blip r:embed="rId3"/>
                <a:stretch>
                  <a:fillRect l="-1380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431DCC-1689-4C9D-A3DA-E80279978873}"/>
              </a:ext>
            </a:extLst>
          </p:cNvPr>
          <p:cNvSpPr txBox="1"/>
          <p:nvPr/>
        </p:nvSpPr>
        <p:spPr>
          <a:xfrm>
            <a:off x="6868363" y="3194596"/>
            <a:ext cx="728191" cy="1200329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endParaRPr lang="es-G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E07FB-1AB9-48E4-8BA0-ACC38C1D349C}"/>
              </a:ext>
            </a:extLst>
          </p:cNvPr>
          <p:cNvSpPr txBox="1"/>
          <p:nvPr/>
        </p:nvSpPr>
        <p:spPr>
          <a:xfrm>
            <a:off x="8380531" y="3194595"/>
            <a:ext cx="864096" cy="1200329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x</a:t>
            </a:r>
          </a:p>
          <a:p>
            <a:pPr algn="ctr"/>
            <a:r>
              <a:rPr lang="es-GT" dirty="0"/>
              <a:t>y</a:t>
            </a:r>
          </a:p>
          <a:p>
            <a:pPr algn="ctr"/>
            <a:r>
              <a:rPr lang="es-GT" dirty="0">
                <a:latin typeface="Cambria Math" panose="02040503050406030204" pitchFamily="18" charset="0"/>
              </a:rPr>
              <a:t>w</a:t>
            </a:r>
          </a:p>
          <a:p>
            <a:pPr algn="ctr"/>
            <a:endParaRPr lang="es-GT" dirty="0">
              <a:latin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9F3CB-0422-448E-9CB4-96AFA1C9238E}"/>
              </a:ext>
            </a:extLst>
          </p:cNvPr>
          <p:cNvSpPr txBox="1"/>
          <p:nvPr/>
        </p:nvSpPr>
        <p:spPr>
          <a:xfrm>
            <a:off x="6570456" y="4985750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4779F-99B9-46C0-BD4B-227225EA90B7}"/>
              </a:ext>
            </a:extLst>
          </p:cNvPr>
          <p:cNvSpPr txBox="1"/>
          <p:nvPr/>
        </p:nvSpPr>
        <p:spPr>
          <a:xfrm>
            <a:off x="8066031" y="498575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1D4228-B4C5-4C87-8123-51C6398A5582}"/>
                  </a:ext>
                </a:extLst>
              </p:cNvPr>
              <p:cNvSpPr txBox="1"/>
              <p:nvPr/>
            </p:nvSpPr>
            <p:spPr>
              <a:xfrm>
                <a:off x="8016009" y="1862056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1D4228-B4C5-4C87-8123-51C6398A5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9" y="1862056"/>
                <a:ext cx="36452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3D54D216-AA02-43F0-AEE4-B9B7AE725670}"/>
              </a:ext>
            </a:extLst>
          </p:cNvPr>
          <p:cNvSpPr/>
          <p:nvPr/>
        </p:nvSpPr>
        <p:spPr>
          <a:xfrm>
            <a:off x="7332255" y="2428350"/>
            <a:ext cx="1912372" cy="60916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721DA5-69CD-4B6B-93B4-F6BABB54BC47}"/>
              </a:ext>
            </a:extLst>
          </p:cNvPr>
          <p:cNvCxnSpPr>
            <a:cxnSpLocks/>
          </p:cNvCxnSpPr>
          <p:nvPr/>
        </p:nvCxnSpPr>
        <p:spPr>
          <a:xfrm>
            <a:off x="7388155" y="3362712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A00658-B21D-436C-8A1E-473C12A72842}"/>
              </a:ext>
            </a:extLst>
          </p:cNvPr>
          <p:cNvCxnSpPr>
            <a:cxnSpLocks/>
          </p:cNvCxnSpPr>
          <p:nvPr/>
        </p:nvCxnSpPr>
        <p:spPr>
          <a:xfrm>
            <a:off x="7388155" y="365074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42EE5-50B5-4CD2-9B45-2F5CEEEECBE8}"/>
              </a:ext>
            </a:extLst>
          </p:cNvPr>
          <p:cNvCxnSpPr>
            <a:cxnSpLocks/>
          </p:cNvCxnSpPr>
          <p:nvPr/>
        </p:nvCxnSpPr>
        <p:spPr>
          <a:xfrm flipV="1">
            <a:off x="7388155" y="3938776"/>
            <a:ext cx="1296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0354452-448C-4EE5-B3AA-9ED2D574ADFF}"/>
              </a:ext>
            </a:extLst>
          </p:cNvPr>
          <p:cNvSpPr/>
          <p:nvPr/>
        </p:nvSpPr>
        <p:spPr>
          <a:xfrm>
            <a:off x="9351443" y="3248500"/>
            <a:ext cx="116833" cy="774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E016BC-604F-41AA-8501-C4122C6B0DF7}"/>
                  </a:ext>
                </a:extLst>
              </p:cNvPr>
              <p:cNvSpPr txBox="1"/>
              <p:nvPr/>
            </p:nvSpPr>
            <p:spPr>
              <a:xfrm>
                <a:off x="9421783" y="3425428"/>
                <a:ext cx="2372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E016BC-604F-41AA-8501-C4122C6B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783" y="3425428"/>
                <a:ext cx="23726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F54107-0C89-4319-9E8E-E37175276B21}"/>
                  </a:ext>
                </a:extLst>
              </p:cNvPr>
              <p:cNvSpPr txBox="1"/>
              <p:nvPr/>
            </p:nvSpPr>
            <p:spPr>
              <a:xfrm>
                <a:off x="7214953" y="5715074"/>
                <a:ext cx="2029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200" b="0" dirty="0"/>
                  <a:t>Figura No. 1</a:t>
                </a:r>
              </a:p>
              <a:p>
                <a:pPr algn="ctr"/>
                <a:r>
                  <a:rPr lang="es-GT" sz="1200" dirty="0"/>
                  <a:t>Diagrama de la función </a:t>
                </a:r>
                <a14:m>
                  <m:oMath xmlns:m="http://schemas.openxmlformats.org/officeDocument/2006/math">
                    <m:r>
                      <a:rPr lang="es-GT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F54107-0C89-4319-9E8E-E3717527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53" y="5715074"/>
                <a:ext cx="2029674" cy="461665"/>
              </a:xfrm>
              <a:prstGeom prst="rect">
                <a:avLst/>
              </a:prstGeom>
              <a:blipFill>
                <a:blip r:embed="rId6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999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872197"/>
                <a:ext cx="7796540" cy="5514535"/>
              </a:xfrm>
            </p:spPr>
            <p:txBody>
              <a:bodyPr>
                <a:normAutofit/>
              </a:bodyPr>
              <a:lstStyle/>
              <a:p>
                <a:pPr marL="6160" indent="0">
                  <a:buNone/>
                </a:pPr>
                <a:r>
                  <a:rPr lang="es-GT" dirty="0"/>
                  <a:t>Como se aprecia en la figura No. 1 cada elemento de B aparece como máximo una vez como la imagen de un elemento de A, por lo que la función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 es INYECTIVA.</a:t>
                </a:r>
              </a:p>
              <a:p>
                <a:pPr marL="6160" indent="0">
                  <a:buNone/>
                </a:pPr>
                <a:r>
                  <a:rPr lang="es-GT" dirty="0"/>
                  <a:t>Por otro lado, en dicha figura también se aprecia que la imagen de la función es igual al conjunto B, por lo que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 es SOBRE.</a:t>
                </a:r>
              </a:p>
              <a:p>
                <a:pPr marL="6160" indent="0">
                  <a:buNone/>
                </a:pPr>
                <a:r>
                  <a:rPr lang="es-GT" dirty="0"/>
                  <a:t>De lo anterior se concluye que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 es INVERTIBLE.</a:t>
                </a:r>
              </a:p>
              <a:p>
                <a:pPr marL="6160" indent="0">
                  <a:buNone/>
                </a:pPr>
                <a:endParaRPr lang="es-GT" dirty="0"/>
              </a:p>
              <a:p>
                <a:pPr marL="463360" indent="-457200">
                  <a:buFont typeface="+mj-lt"/>
                  <a:buAutoNum type="alphaUcPeriod" startAt="2"/>
                </a:pPr>
                <a:r>
                  <a:rPr lang="es-GT" dirty="0"/>
                  <a:t>Determinar la función inversa de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872197"/>
                <a:ext cx="7796540" cy="5514535"/>
              </a:xfrm>
              <a:blipFill>
                <a:blip r:embed="rId2"/>
                <a:stretch>
                  <a:fillRect l="-782" r="-125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61FBF7-5730-4E8C-B6C5-4C0A36F79DD1}"/>
              </a:ext>
            </a:extLst>
          </p:cNvPr>
          <p:cNvSpPr txBox="1"/>
          <p:nvPr/>
        </p:nvSpPr>
        <p:spPr>
          <a:xfrm>
            <a:off x="4843069" y="5232288"/>
            <a:ext cx="3657600" cy="9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1BC32E-4ABC-4D8D-8C03-863360969446}"/>
                  </a:ext>
                </a:extLst>
              </p:cNvPr>
              <p:cNvSpPr txBox="1"/>
              <p:nvPr/>
            </p:nvSpPr>
            <p:spPr>
              <a:xfrm>
                <a:off x="8056192" y="276889"/>
                <a:ext cx="30480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1BC32E-4ABC-4D8D-8C03-86336096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92" y="276889"/>
                <a:ext cx="3048000" cy="369332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872197"/>
                <a:ext cx="7796540" cy="5514535"/>
              </a:xfrm>
            </p:spPr>
            <p:txBody>
              <a:bodyPr>
                <a:normAutofit/>
              </a:bodyPr>
              <a:lstStyle/>
              <a:p>
                <a:pPr marL="616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pPr marL="616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pPr marL="463360" indent="-457200">
                  <a:buFont typeface="+mj-lt"/>
                  <a:buAutoNum type="alphaUcPeriod" startAt="3"/>
                </a:pPr>
                <a:r>
                  <a:rPr lang="es-GT" dirty="0"/>
                  <a:t>Prueba de la función inversa</a:t>
                </a:r>
              </a:p>
              <a:p>
                <a:pPr marL="1800225" lvl="3" indent="-430213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d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872197"/>
                <a:ext cx="7796540" cy="5514535"/>
              </a:xfr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262DC3-8919-4F97-ACEC-AFF1A657AB90}"/>
              </a:ext>
            </a:extLst>
          </p:cNvPr>
          <p:cNvSpPr txBox="1"/>
          <p:nvPr/>
        </p:nvSpPr>
        <p:spPr>
          <a:xfrm>
            <a:off x="4634963" y="4883945"/>
            <a:ext cx="4073812" cy="9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4349B8-4215-49CF-A849-A3063B2A368B}"/>
                  </a:ext>
                </a:extLst>
              </p:cNvPr>
              <p:cNvSpPr txBox="1"/>
              <p:nvPr/>
            </p:nvSpPr>
            <p:spPr>
              <a:xfrm>
                <a:off x="8136835" y="676255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4349B8-4215-49CF-A849-A3063B2A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5" y="676255"/>
                <a:ext cx="2133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872197"/>
                <a:ext cx="7796540" cy="5514535"/>
              </a:xfrm>
            </p:spPr>
            <p:txBody>
              <a:bodyPr>
                <a:normAutofit/>
              </a:bodyPr>
              <a:lstStyle/>
              <a:p>
                <a:pPr marL="616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pPr marL="616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pPr marL="1885760" lvl="3" indent="-514350">
                  <a:buFont typeface="+mj-lt"/>
                  <a:buAutoNum type="romanLcPeriod" startAt="2"/>
                </a:pP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𝑓𝑜</m:t>
                    </m:r>
                    <m:sSup>
                      <m:sSup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s-GT" sz="2000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𝑓𝑜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𝑓𝑜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𝑓𝑜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𝑓𝑜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872197"/>
                <a:ext cx="7796540" cy="55145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262DC3-8919-4F97-ACEC-AFF1A657AB90}"/>
              </a:ext>
            </a:extLst>
          </p:cNvPr>
          <p:cNvSpPr txBox="1"/>
          <p:nvPr/>
        </p:nvSpPr>
        <p:spPr>
          <a:xfrm>
            <a:off x="4406471" y="4680745"/>
            <a:ext cx="4369004" cy="9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18D8D8-A07A-4F3B-A1D2-C362202BA1AA}"/>
                  </a:ext>
                </a:extLst>
              </p:cNvPr>
              <p:cNvSpPr txBox="1"/>
              <p:nvPr/>
            </p:nvSpPr>
            <p:spPr>
              <a:xfrm>
                <a:off x="8256103" y="1017172"/>
                <a:ext cx="18818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18D8D8-A07A-4F3B-A1D2-C362202B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3" y="1017172"/>
                <a:ext cx="1881809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BAAF66-D3B7-4262-8676-2B5D7FD61A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11808" y="357890"/>
                <a:ext cx="7958331" cy="795661"/>
              </a:xfrm>
            </p:spPr>
            <p:txBody>
              <a:bodyPr>
                <a:normAutofit fontScale="90000"/>
              </a:bodyPr>
              <a:lstStyle/>
              <a:p>
                <a:r>
                  <a:rPr lang="es-GT" dirty="0"/>
                  <a:t>FUNCIÓN CARACTERÍSTICA DE A </a:t>
                </a:r>
                <a14:m>
                  <m:oMath xmlns:m="http://schemas.openxmlformats.org/officeDocument/2006/math">
                    <m:r>
                      <a:rPr lang="es-G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BAAF66-D3B7-4262-8676-2B5D7FD61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11808" y="357890"/>
                <a:ext cx="7958331" cy="795661"/>
              </a:xfrm>
              <a:blipFill>
                <a:blip r:embed="rId2"/>
                <a:stretch>
                  <a:fillRect t="-1615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</p:spPr>
            <p:txBody>
              <a:bodyPr>
                <a:normAutofit/>
              </a:bodyPr>
              <a:lstStyle/>
              <a:p>
                <a:pPr marL="6160" indent="0">
                  <a:buNone/>
                </a:pPr>
                <a:r>
                  <a:rPr lang="es-GT" dirty="0"/>
                  <a:t>Si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 es un universo dado y 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La función característica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 se define como: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Tal que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𝑡𝑜𝑑𝑜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  <a:blipFill>
                <a:blip r:embed="rId3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95E602-EE17-489F-BBF8-4FA057A89ECA}"/>
              </a:ext>
            </a:extLst>
          </p:cNvPr>
          <p:cNvSpPr txBox="1"/>
          <p:nvPr/>
        </p:nvSpPr>
        <p:spPr>
          <a:xfrm>
            <a:off x="5355771" y="4085659"/>
            <a:ext cx="2699658" cy="9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087626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77976-BBB2-4421-B3C2-0EE7C07E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701093"/>
          </a:xfrm>
        </p:spPr>
        <p:txBody>
          <a:bodyPr/>
          <a:lstStyle/>
          <a:p>
            <a:r>
              <a:rPr lang="es-GT" dirty="0"/>
              <a:t>EJEMPLO #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8B125E4-273E-410F-B3D4-97FA48E8AFA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94596" y="548639"/>
                <a:ext cx="4776604" cy="6068497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s-G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457200" indent="-457200">
                  <a:buFont typeface="+mj-lt"/>
                  <a:buAutoNum type="alphaU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s-GT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457200" indent="-457200">
                  <a:buFont typeface="+mj-lt"/>
                  <a:buAutoNum type="alphaUcPeriod" startAt="3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GT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G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GT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s-G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457200" indent="-457200">
                  <a:buFont typeface="+mj-lt"/>
                  <a:buAutoNum type="alphaUcPeriod" startAt="4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e>
                    </m:d>
                  </m:oMath>
                </a14:m>
                <a:endParaRPr lang="es-GT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GT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s-GT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8B125E4-273E-410F-B3D4-97FA48E8A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94596" y="548639"/>
                <a:ext cx="4776604" cy="6068497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47074B7-25E4-45E5-BBC9-3750DF27B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2722" y="2290689"/>
                <a:ext cx="3971874" cy="4220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dirty="0"/>
                  <a:t>Sean los conjuntos: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1,2,3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GT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GT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GT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GT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47074B7-25E4-45E5-BBC9-3750DF27B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22" y="2290689"/>
                <a:ext cx="3971874" cy="4220308"/>
              </a:xfrm>
              <a:prstGeom prst="rect">
                <a:avLst/>
              </a:prstGeom>
              <a:blipFill>
                <a:blip r:embed="rId3"/>
                <a:stretch>
                  <a:fillRect l="-1534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F5E87-0826-4A41-9427-8F09AE34DD41}"/>
                  </a:ext>
                </a:extLst>
              </p:cNvPr>
              <p:cNvSpPr txBox="1"/>
              <p:nvPr/>
            </p:nvSpPr>
            <p:spPr>
              <a:xfrm>
                <a:off x="9059594" y="1559732"/>
                <a:ext cx="18116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1200" dirty="0"/>
                  <a:t>Elementos de </a:t>
                </a:r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endParaRPr lang="es-GT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F5E87-0826-4A41-9427-8F09AE34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94" y="1559732"/>
                <a:ext cx="1811606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9AF4DD9-0797-4E0A-A4C4-2B8EF54212F1}"/>
              </a:ext>
            </a:extLst>
          </p:cNvPr>
          <p:cNvCxnSpPr>
            <a:cxnSpLocks/>
          </p:cNvCxnSpPr>
          <p:nvPr/>
        </p:nvCxnSpPr>
        <p:spPr>
          <a:xfrm rot="10800000">
            <a:off x="7751136" y="1403498"/>
            <a:ext cx="1308467" cy="340902"/>
          </a:xfrm>
          <a:prstGeom prst="bentConnector3">
            <a:avLst>
              <a:gd name="adj1" fmla="val 100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052B67-9196-43CC-BBF3-1445CFA2DCB0}"/>
              </a:ext>
            </a:extLst>
          </p:cNvPr>
          <p:cNvCxnSpPr>
            <a:cxnSpLocks/>
          </p:cNvCxnSpPr>
          <p:nvPr/>
        </p:nvCxnSpPr>
        <p:spPr>
          <a:xfrm rot="10800000">
            <a:off x="8380581" y="1322534"/>
            <a:ext cx="679012" cy="331731"/>
          </a:xfrm>
          <a:prstGeom prst="bentConnector3">
            <a:avLst>
              <a:gd name="adj1" fmla="val 101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8D0DB0-72C8-465C-8A53-DCFDD9BBD30D}"/>
              </a:ext>
            </a:extLst>
          </p:cNvPr>
          <p:cNvCxnSpPr/>
          <p:nvPr/>
        </p:nvCxnSpPr>
        <p:spPr>
          <a:xfrm rot="10800000">
            <a:off x="9027695" y="1403498"/>
            <a:ext cx="275793" cy="156234"/>
          </a:xfrm>
          <a:prstGeom prst="bentConnector3">
            <a:avLst>
              <a:gd name="adj1" fmla="val 100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4123EEB-9E87-403F-A503-2E8B87343EB6}"/>
              </a:ext>
            </a:extLst>
          </p:cNvPr>
          <p:cNvCxnSpPr/>
          <p:nvPr/>
        </p:nvCxnSpPr>
        <p:spPr>
          <a:xfrm rot="5400000" flipH="1" flipV="1">
            <a:off x="9459543" y="1379131"/>
            <a:ext cx="251415" cy="138223"/>
          </a:xfrm>
          <a:prstGeom prst="bentConnector3">
            <a:avLst>
              <a:gd name="adj1" fmla="val 3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E97811-249D-4E83-9F14-6399483646A5}"/>
                  </a:ext>
                </a:extLst>
              </p:cNvPr>
              <p:cNvSpPr txBox="1"/>
              <p:nvPr/>
            </p:nvSpPr>
            <p:spPr>
              <a:xfrm>
                <a:off x="2352675" y="240863"/>
                <a:ext cx="7077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1200" dirty="0">
                    <a:solidFill>
                      <a:srgbClr val="92D050"/>
                    </a:solidFill>
                  </a:rPr>
                  <a:t>Los elementos en blanco, es decir, las primeras componentes de los pares ordenados  sí están en </a:t>
                </a:r>
                <a14:m>
                  <m:oMath xmlns:m="http://schemas.openxmlformats.org/officeDocument/2006/math">
                    <m:r>
                      <a:rPr lang="es-GT" sz="12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sz="1200" dirty="0">
                    <a:solidFill>
                      <a:srgbClr val="92D05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E97811-249D-4E83-9F14-63994836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40863"/>
                <a:ext cx="7077685" cy="276999"/>
              </a:xfrm>
              <a:prstGeom prst="rect">
                <a:avLst/>
              </a:prstGeom>
              <a:blipFill>
                <a:blip r:embed="rId5"/>
                <a:stretch>
                  <a:fillRect l="-86"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7449B1-5A49-44E5-B422-7B4557951068}"/>
                  </a:ext>
                </a:extLst>
              </p:cNvPr>
              <p:cNvSpPr txBox="1"/>
              <p:nvPr/>
            </p:nvSpPr>
            <p:spPr>
              <a:xfrm>
                <a:off x="9735647" y="240862"/>
                <a:ext cx="1308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1200" dirty="0">
                    <a:solidFill>
                      <a:srgbClr val="FF0000"/>
                    </a:solidFill>
                  </a:rPr>
                  <a:t>No está en </a:t>
                </a:r>
                <a14:m>
                  <m:oMath xmlns:m="http://schemas.openxmlformats.org/officeDocument/2006/math">
                    <m:r>
                      <a:rPr lang="es-GT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GT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7449B1-5A49-44E5-B422-7B455795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47" y="240862"/>
                <a:ext cx="1308467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E9F068-1737-4707-8322-8E884D6CCC0E}"/>
              </a:ext>
            </a:extLst>
          </p:cNvPr>
          <p:cNvCxnSpPr/>
          <p:nvPr/>
        </p:nvCxnSpPr>
        <p:spPr>
          <a:xfrm flipH="1">
            <a:off x="9867014" y="548639"/>
            <a:ext cx="98383" cy="48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4473BCA-DB53-491A-BE5D-E8B266E4BAF7}"/>
              </a:ext>
            </a:extLst>
          </p:cNvPr>
          <p:cNvCxnSpPr/>
          <p:nvPr/>
        </p:nvCxnSpPr>
        <p:spPr>
          <a:xfrm rot="10800000" flipV="1">
            <a:off x="7948979" y="548638"/>
            <a:ext cx="642129" cy="6158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9F7E514-CF5B-45DF-BF7C-4BC84BA0A1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69840" y="439248"/>
            <a:ext cx="733648" cy="615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14EDD22-9337-4294-8595-3478064853B5}"/>
              </a:ext>
            </a:extLst>
          </p:cNvPr>
          <p:cNvCxnSpPr>
            <a:cxnSpLocks/>
          </p:cNvCxnSpPr>
          <p:nvPr/>
        </p:nvCxnSpPr>
        <p:spPr>
          <a:xfrm rot="5400000">
            <a:off x="8958818" y="724633"/>
            <a:ext cx="551445" cy="137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4227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219</TotalTime>
  <Words>534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MS Shell Dlg 2</vt:lpstr>
      <vt:lpstr>Wingdings</vt:lpstr>
      <vt:lpstr>Wingdings 3</vt:lpstr>
      <vt:lpstr>Madison</vt:lpstr>
      <vt:lpstr>FUNCIÓN INVERSA Y FUNCIÓN CARACTERÍSTICA</vt:lpstr>
      <vt:lpstr>FUNCIÓN INVERSA</vt:lpstr>
      <vt:lpstr>TEOREMA</vt:lpstr>
      <vt:lpstr>EJEMPLO # 1</vt:lpstr>
      <vt:lpstr>EJEMPLO # 1 CONTINUACIÓN…</vt:lpstr>
      <vt:lpstr>EJEMPLO # 1 CONTINUACIÓN…</vt:lpstr>
      <vt:lpstr>EJEMPLO # 1 CONTINUACIÓN…</vt:lpstr>
      <vt:lpstr>FUNCIÓN CARACTERÍSTICA DE A (χ_A)</vt:lpstr>
      <vt:lpstr>EJEMPLO # 2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Función inversa y función característica</dc:title>
  <dc:creator>Fam Lopez Montepeque</dc:creator>
  <cp:lastModifiedBy>Mario Gustavo Lopez Hernandez</cp:lastModifiedBy>
  <cp:revision>34</cp:revision>
  <dcterms:created xsi:type="dcterms:W3CDTF">2020-04-01T20:43:42Z</dcterms:created>
  <dcterms:modified xsi:type="dcterms:W3CDTF">2022-04-01T21:33:38Z</dcterms:modified>
</cp:coreProperties>
</file>