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0" r:id="rId18"/>
    <p:sldId id="301" r:id="rId19"/>
    <p:sldId id="30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DF"/>
    <a:srgbClr val="FCC8C8"/>
    <a:srgbClr val="F7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C0F-6EC5-40D3-9897-EC1643F2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3180521"/>
            <a:ext cx="7449584" cy="1643269"/>
          </a:xfrm>
        </p:spPr>
        <p:txBody>
          <a:bodyPr>
            <a:normAutofit fontScale="90000"/>
          </a:bodyPr>
          <a:lstStyle/>
          <a:p>
            <a:r>
              <a:rPr lang="es-GT" dirty="0"/>
              <a:t>4ta. UNIDAD</a:t>
            </a:r>
            <a:br>
              <a:rPr lang="es-GT" dirty="0"/>
            </a:br>
            <a:r>
              <a:rPr lang="es-GT" dirty="0"/>
              <a:t>ÁLGEBRA BOOLEANA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E38B-CA4F-4DD0-BB78-B94F566C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4823791"/>
            <a:ext cx="5357600" cy="731468"/>
          </a:xfrm>
        </p:spPr>
        <p:txBody>
          <a:bodyPr anchor="t"/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41412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sz="2400" dirty="0"/>
              <a:t>EJEMPLO #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463360" indent="-457200" algn="just">
                  <a:buFont typeface="+mj-lt"/>
                  <a:buAutoNum type="alphaUcPeriod" startAt="2"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 con tablas de verdad y</a:t>
                </a:r>
              </a:p>
              <a:p>
                <a:pPr marL="463360" indent="-457200" algn="just">
                  <a:buFont typeface="+mj-lt"/>
                  <a:buAutoNum type="alphaUcPeriod" startAt="2"/>
                </a:pPr>
                <a:r>
                  <a:rPr lang="es-GT" dirty="0"/>
                  <a:t>Comprobación de la forma algebraica del inciso A.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A178ED3-63A8-448D-924D-46AA0ACA8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841417"/>
                  </p:ext>
                </p:extLst>
              </p:nvPr>
            </p:nvGraphicFramePr>
            <p:xfrm>
              <a:off x="1376438" y="2472850"/>
              <a:ext cx="715214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214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513644446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948318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23061289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2041433859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253759724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673862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A178ED3-63A8-448D-924D-46AA0ACA8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841417"/>
                  </p:ext>
                </p:extLst>
              </p:nvPr>
            </p:nvGraphicFramePr>
            <p:xfrm>
              <a:off x="1376438" y="2472850"/>
              <a:ext cx="715214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214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513644446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948318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23061289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2041433859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253759724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673862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7" t="-1639" r="-89915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09" t="-1639" r="-80683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7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564" t="-1639" r="-60598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53" t="-1639" r="-50084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419" t="-1639" r="-40512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305" t="-1639" r="-30169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274" t="-1639" r="-20427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458" t="-1639" r="-10254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128" t="-1639" r="-3419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5E170-DA2C-46E5-852F-EC83175D6F3B}"/>
                  </a:ext>
                </a:extLst>
              </p:cNvPr>
              <p:cNvSpPr txBox="1"/>
              <p:nvPr/>
            </p:nvSpPr>
            <p:spPr>
              <a:xfrm>
                <a:off x="8375396" y="973198"/>
                <a:ext cx="28027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′)(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5E170-DA2C-46E5-852F-EC83175D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96" y="973198"/>
                <a:ext cx="280270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88E3E50-EE04-4374-921C-8A001FC88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285235"/>
                  </p:ext>
                </p:extLst>
              </p:nvPr>
            </p:nvGraphicFramePr>
            <p:xfrm>
              <a:off x="8775032" y="2472850"/>
              <a:ext cx="236137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124">
                      <a:extLst>
                        <a:ext uri="{9D8B030D-6E8A-4147-A177-3AD203B41FA5}">
                          <a16:colId xmlns:a16="http://schemas.microsoft.com/office/drawing/2014/main" val="2826981038"/>
                        </a:ext>
                      </a:extLst>
                    </a:gridCol>
                    <a:gridCol w="787124">
                      <a:extLst>
                        <a:ext uri="{9D8B030D-6E8A-4147-A177-3AD203B41FA5}">
                          <a16:colId xmlns:a16="http://schemas.microsoft.com/office/drawing/2014/main" val="4120995104"/>
                        </a:ext>
                      </a:extLst>
                    </a:gridCol>
                    <a:gridCol w="787124">
                      <a:extLst>
                        <a:ext uri="{9D8B030D-6E8A-4147-A177-3AD203B41FA5}">
                          <a16:colId xmlns:a16="http://schemas.microsoft.com/office/drawing/2014/main" val="2384204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3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410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84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440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80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437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90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4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937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88E3E50-EE04-4374-921C-8A001FC88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285235"/>
                  </p:ext>
                </p:extLst>
              </p:nvPr>
            </p:nvGraphicFramePr>
            <p:xfrm>
              <a:off x="8775032" y="2472850"/>
              <a:ext cx="236137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7124">
                      <a:extLst>
                        <a:ext uri="{9D8B030D-6E8A-4147-A177-3AD203B41FA5}">
                          <a16:colId xmlns:a16="http://schemas.microsoft.com/office/drawing/2014/main" val="2826981038"/>
                        </a:ext>
                      </a:extLst>
                    </a:gridCol>
                    <a:gridCol w="787124">
                      <a:extLst>
                        <a:ext uri="{9D8B030D-6E8A-4147-A177-3AD203B41FA5}">
                          <a16:colId xmlns:a16="http://schemas.microsoft.com/office/drawing/2014/main" val="4120995104"/>
                        </a:ext>
                      </a:extLst>
                    </a:gridCol>
                    <a:gridCol w="787124">
                      <a:extLst>
                        <a:ext uri="{9D8B030D-6E8A-4147-A177-3AD203B41FA5}">
                          <a16:colId xmlns:a16="http://schemas.microsoft.com/office/drawing/2014/main" val="2384204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5" t="-1639" r="-20465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39" r="-10307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550" t="-1639" r="-3876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93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410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84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440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80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437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90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4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9376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1351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MINTÉRMINOS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Combinación </a:t>
                </a:r>
                <a:r>
                  <a:rPr lang="es-GT" b="1" dirty="0">
                    <a:solidFill>
                      <a:srgbClr val="92D050"/>
                    </a:solidFill>
                  </a:rPr>
                  <a:t>AND</a:t>
                </a:r>
                <a:r>
                  <a:rPr lang="es-GT" dirty="0"/>
                  <a:t> de las variables de entrada.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Se usa la variable normal si el valor de entrada es 1 y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Se usa la variable negada si el valor de entrada es 0.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Una función se representa por la suma de todos los </a:t>
                </a:r>
                <a:r>
                  <a:rPr lang="es-GT" dirty="0" err="1"/>
                  <a:t>mintérminos</a:t>
                </a:r>
                <a:r>
                  <a:rPr lang="es-GT" dirty="0"/>
                  <a:t> iguales a uno.</a:t>
                </a:r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𝑚𝑖𝑛𝑡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𝑟𝑚𝑖𝑛𝑜𝑠</m:t>
                                  </m:r>
                                </m:e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𝑖𝑔𝑢𝑎𝑙𝑒𝑠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7BCB76-1D0C-4ED8-A640-EB2F7E933C86}"/>
              </a:ext>
            </a:extLst>
          </p:cNvPr>
          <p:cNvSpPr txBox="1"/>
          <p:nvPr/>
        </p:nvSpPr>
        <p:spPr>
          <a:xfrm>
            <a:off x="4826348" y="4668253"/>
            <a:ext cx="3371883" cy="10361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8591711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MAXTÉRMINOS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Combinación </a:t>
                </a:r>
                <a:r>
                  <a:rPr lang="es-GT" b="1" dirty="0">
                    <a:solidFill>
                      <a:schemeClr val="accent2">
                        <a:lumMod val="75000"/>
                      </a:schemeClr>
                    </a:solidFill>
                  </a:rPr>
                  <a:t>OR</a:t>
                </a:r>
                <a:r>
                  <a:rPr lang="es-GT" dirty="0"/>
                  <a:t> de las variables de entrada.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Se usa la variable negada si el valor de entrada es 1 y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Se usa la variable normal si el valor de entrada es 0.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Una función se representa por el producto de todos los </a:t>
                </a:r>
                <a:r>
                  <a:rPr lang="es-GT" dirty="0" err="1"/>
                  <a:t>maxtérminos</a:t>
                </a:r>
                <a:r>
                  <a:rPr lang="es-GT" dirty="0"/>
                  <a:t> iguales a cero.</a:t>
                </a:r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𝑚𝑎𝑥𝑡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𝑟𝑚𝑖𝑛𝑜𝑠</m:t>
                                  </m:r>
                                </m:e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𝑖𝑔𝑢𝑎𝑙𝑒𝑠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2E4868-130F-4E6F-84BD-F307EA136496}"/>
              </a:ext>
            </a:extLst>
          </p:cNvPr>
          <p:cNvSpPr txBox="1"/>
          <p:nvPr/>
        </p:nvSpPr>
        <p:spPr>
          <a:xfrm>
            <a:off x="4890871" y="4668253"/>
            <a:ext cx="3242838" cy="10361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089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EJEMPLO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Dada la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que se muestra en la siguiente tabla de verdad, determinar los </a:t>
                </a:r>
                <a:r>
                  <a:rPr lang="es-GT" dirty="0" err="1"/>
                  <a:t>mintérminos</a:t>
                </a:r>
                <a:r>
                  <a:rPr lang="es-GT" dirty="0"/>
                  <a:t>, </a:t>
                </a:r>
                <a:r>
                  <a:rPr lang="es-GT" dirty="0" err="1"/>
                  <a:t>maxtérminos</a:t>
                </a:r>
                <a:r>
                  <a:rPr lang="es-G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como suma de </a:t>
                </a:r>
                <a:r>
                  <a:rPr lang="es-GT" dirty="0" err="1"/>
                  <a:t>mintérminos</a:t>
                </a:r>
                <a:r>
                  <a:rPr lang="es-G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como producto de </a:t>
                </a:r>
                <a:r>
                  <a:rPr lang="es-GT" dirty="0" err="1"/>
                  <a:t>máxtérminos</a:t>
                </a:r>
                <a:r>
                  <a:rPr lang="es-GT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. 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484506"/>
                  </p:ext>
                </p:extLst>
              </p:nvPr>
            </p:nvGraphicFramePr>
            <p:xfrm>
              <a:off x="4874120" y="3049172"/>
              <a:ext cx="286085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214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484506"/>
                  </p:ext>
                </p:extLst>
              </p:nvPr>
            </p:nvGraphicFramePr>
            <p:xfrm>
              <a:off x="4874120" y="3049172"/>
              <a:ext cx="286085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214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715214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847" t="-1639" r="-30254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01709" t="-1639" r="-20512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339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02564" t="-1639" r="-4274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46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sz="2400" dirty="0"/>
              <a:t>EJEMPLO # 2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SOLUCIÓN:</a:t>
                </a:r>
              </a:p>
              <a:p>
                <a:pPr marL="463360" indent="-457200" algn="just">
                  <a:buAutoNum type="arabicPeriod"/>
                </a:pPr>
                <a:r>
                  <a:rPr lang="es-GT" dirty="0" err="1"/>
                  <a:t>Mintérmios</a:t>
                </a:r>
                <a:r>
                  <a:rPr lang="es-GT" dirty="0"/>
                  <a:t>, </a:t>
                </a:r>
                <a:r>
                  <a:rPr lang="es-GT" dirty="0" err="1"/>
                  <a:t>Máxtérminos</a:t>
                </a:r>
                <a:r>
                  <a:rPr lang="es-GT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 (Tabla de verdad).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83299"/>
                  </p:ext>
                </p:extLst>
              </p:nvPr>
            </p:nvGraphicFramePr>
            <p:xfrm>
              <a:off x="1437771" y="2912320"/>
              <a:ext cx="253733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83299"/>
                  </p:ext>
                </p:extLst>
              </p:nvPr>
            </p:nvGraphicFramePr>
            <p:xfrm>
              <a:off x="1437771" y="2912320"/>
              <a:ext cx="253733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30190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01923" t="-1639" r="-20480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285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02885" t="-1639" r="-3846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260122"/>
                  </p:ext>
                </p:extLst>
              </p:nvPr>
            </p:nvGraphicFramePr>
            <p:xfrm>
              <a:off x="4622138" y="2912320"/>
              <a:ext cx="48768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Mintérminos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Maxtérminos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260122"/>
                  </p:ext>
                </p:extLst>
              </p:nvPr>
            </p:nvGraphicFramePr>
            <p:xfrm>
              <a:off x="4622138" y="2912320"/>
              <a:ext cx="48768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197" r="-10074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8197" r="-1000" b="-8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108197" r="-10074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108197" r="-1000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208197" r="-10074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208197" r="-1000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308197" r="-10074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308197" r="-1000" b="-5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408197" r="-10074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408197" r="-1000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508197" r="-10074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508197" r="-100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608197" r="-10074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608197" r="-100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708197" r="-10074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708197" r="-10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08197" r="-10074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808197" r="-10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0FF45A8-2B8B-46E5-976C-73E9FA537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156603"/>
                  </p:ext>
                </p:extLst>
              </p:nvPr>
            </p:nvGraphicFramePr>
            <p:xfrm>
              <a:off x="9737558" y="2912320"/>
              <a:ext cx="118792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921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0FF45A8-2B8B-46E5-976C-73E9FA537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156603"/>
                  </p:ext>
                </p:extLst>
              </p:nvPr>
            </p:nvGraphicFramePr>
            <p:xfrm>
              <a:off x="9737558" y="2912320"/>
              <a:ext cx="118792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7921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639" r="-2041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074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sz="2400" dirty="0"/>
              <a:t>EJEMPLO # 2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463360" indent="-457200" algn="just">
                  <a:buFont typeface="+mj-lt"/>
                  <a:buAutoNum type="arabicPeriod" startAt="2"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 como suma de </a:t>
                </a:r>
                <a:r>
                  <a:rPr lang="es-GT" dirty="0" err="1"/>
                  <a:t>mintérminos</a:t>
                </a:r>
                <a:r>
                  <a:rPr lang="es-GT" dirty="0"/>
                  <a:t>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𝑚𝑖𝑛𝑡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𝑟𝑚𝑖𝑛𝑜𝑠</m:t>
                                </m:r>
                              </m:e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𝑖𝑔𝑢𝑎𝑙𝑒𝑠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G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559886"/>
                  </p:ext>
                </p:extLst>
              </p:nvPr>
            </p:nvGraphicFramePr>
            <p:xfrm>
              <a:off x="7976199" y="1468531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559886"/>
                  </p:ext>
                </p:extLst>
              </p:nvPr>
            </p:nvGraphicFramePr>
            <p:xfrm>
              <a:off x="7976199" y="1468531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3810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63383"/>
                  </p:ext>
                </p:extLst>
              </p:nvPr>
            </p:nvGraphicFramePr>
            <p:xfrm>
              <a:off x="8648706" y="1468531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Mintérminos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63383"/>
                  </p:ext>
                </p:extLst>
              </p:nvPr>
            </p:nvGraphicFramePr>
            <p:xfrm>
              <a:off x="8648706" y="1468531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197" r="-998" b="-8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108197" r="-998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208197" r="-998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308197" r="-998" b="-5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408197" r="-998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508197" r="-998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608197" r="-998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708197" r="-998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08197" r="-998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3B6D6A-74E3-4A4E-89F2-3DB18BC9D03B}"/>
              </a:ext>
            </a:extLst>
          </p:cNvPr>
          <p:cNvSpPr txBox="1"/>
          <p:nvPr/>
        </p:nvSpPr>
        <p:spPr>
          <a:xfrm>
            <a:off x="2285999" y="3866394"/>
            <a:ext cx="4275222" cy="68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75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sz="2400" dirty="0"/>
              <a:t>EJEMPLO # 2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463360" indent="-457200" algn="just">
                  <a:buFont typeface="+mj-lt"/>
                  <a:buAutoNum type="arabicPeriod" startAt="3"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 como producto de </a:t>
                </a:r>
                <a:r>
                  <a:rPr lang="es-GT" dirty="0" err="1"/>
                  <a:t>maxtérminos</a:t>
                </a:r>
                <a:r>
                  <a:rPr lang="es-GT" dirty="0"/>
                  <a:t>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𝑚𝑖𝑛𝑡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𝑟𝑚𝑖𝑛𝑜𝑠</m:t>
                                </m:r>
                              </m:e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𝑖𝑔𝑢𝑎𝑙𝑒𝑠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i="1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Obteniendo el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)′=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′)(</m:t>
                    </m:r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468398"/>
                  </p:ext>
                </p:extLst>
              </p:nvPr>
            </p:nvGraphicFramePr>
            <p:xfrm>
              <a:off x="7701472" y="1554604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468398"/>
                  </p:ext>
                </p:extLst>
              </p:nvPr>
            </p:nvGraphicFramePr>
            <p:xfrm>
              <a:off x="7701472" y="1554604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279" r="-381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116290"/>
                  </p:ext>
                </p:extLst>
              </p:nvPr>
            </p:nvGraphicFramePr>
            <p:xfrm>
              <a:off x="8373979" y="1554604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Mintérminos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62C15B-EF31-429D-90AE-CB92509E86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116290"/>
                  </p:ext>
                </p:extLst>
              </p:nvPr>
            </p:nvGraphicFramePr>
            <p:xfrm>
              <a:off x="8373979" y="1554604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197" r="-998" b="-8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108197" r="-998" b="-7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208197" r="-998" b="-6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308197" r="-998" b="-5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415000" r="-998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506557" r="-998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606557" r="-998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706557" r="-998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06557" r="-998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68165D4-B9A4-4B80-B52F-32DC5EAF3EF1}"/>
              </a:ext>
            </a:extLst>
          </p:cNvPr>
          <p:cNvSpPr txBox="1"/>
          <p:nvPr/>
        </p:nvSpPr>
        <p:spPr>
          <a:xfrm>
            <a:off x="2212201" y="3223384"/>
            <a:ext cx="4557567" cy="1059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769812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sz="2400" dirty="0"/>
              <a:t>EJEMPLO # 2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endParaRPr lang="es-GT" b="0" i="1" dirty="0">
                  <a:latin typeface="Cambria Math" panose="02040503050406030204" pitchFamily="18" charset="0"/>
                </a:endParaRPr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′)(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Comparando los términos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/>
                  <a:t> con los </a:t>
                </a:r>
                <a:r>
                  <a:rPr lang="es-GT" dirty="0" err="1"/>
                  <a:t>máxtérminos</a:t>
                </a:r>
                <a:r>
                  <a:rPr lang="es-GT" dirty="0"/>
                  <a:t>: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GT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𝑚𝑎𝑥𝑡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𝑟𝑚𝑖𝑛𝑜𝑠</m:t>
                                </m:r>
                              </m:e>
                              <m:e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𝑖𝑔𝑢𝑎𝑙𝑒𝑠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GT" i="1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8C11A-792C-4593-A318-293E311EBE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007563"/>
                  </p:ext>
                </p:extLst>
              </p:nvPr>
            </p:nvGraphicFramePr>
            <p:xfrm>
              <a:off x="7274426" y="3049172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388C11A-792C-4593-A318-293E311EBE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007563"/>
                  </p:ext>
                </p:extLst>
              </p:nvPr>
            </p:nvGraphicFramePr>
            <p:xfrm>
              <a:off x="7274426" y="3049172"/>
              <a:ext cx="634333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4333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381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33D2D4E-15AD-4C32-B809-7DF5C7B05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134527"/>
                  </p:ext>
                </p:extLst>
              </p:nvPr>
            </p:nvGraphicFramePr>
            <p:xfrm>
              <a:off x="7956885" y="3049172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Maxtérminos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33D2D4E-15AD-4C32-B809-7DF5C7B05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134527"/>
                  </p:ext>
                </p:extLst>
              </p:nvPr>
            </p:nvGraphicFramePr>
            <p:xfrm>
              <a:off x="7956885" y="3049172"/>
              <a:ext cx="243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197" r="-998" b="-8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108197" r="-998" b="-7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208197" r="-998" b="-6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308197" r="-998" b="-5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415000" r="-998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506557" r="-998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46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606557" r="-998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4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706557" r="-998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79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249" t="-806557" r="-998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640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0EAA75-BF85-4187-AEB0-2963B00686BF}"/>
              </a:ext>
            </a:extLst>
          </p:cNvPr>
          <p:cNvSpPr txBox="1"/>
          <p:nvPr/>
        </p:nvSpPr>
        <p:spPr>
          <a:xfrm>
            <a:off x="3328736" y="1283369"/>
            <a:ext cx="6280485" cy="641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123831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AAF66-D3B7-4262-8676-2B5D7FD61A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11808" y="357890"/>
                <a:ext cx="7958331" cy="1005689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dirty="0"/>
                  <a:t>NÚMERO DE FUNCIÓNES CON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 VARIABLES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AAF66-D3B7-4262-8676-2B5D7FD61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1808" y="357890"/>
                <a:ext cx="7958331" cy="1005689"/>
              </a:xfrm>
              <a:blipFill>
                <a:blip r:embed="rId2"/>
                <a:stretch>
                  <a:fillRect t="-12727" r="-1838" b="-13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s-GT" dirty="0"/>
                  <a:t>Con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 variables se producen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G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GT" dirty="0"/>
                  <a:t> </a:t>
                </a:r>
                <a:r>
                  <a:rPr lang="es-GT" dirty="0" err="1"/>
                  <a:t>mintérminos</a:t>
                </a:r>
                <a:r>
                  <a:rPr lang="es-GT" dirty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s-GT" dirty="0"/>
                  <a:t>Una función está definida por los </a:t>
                </a:r>
                <a:r>
                  <a:rPr lang="es-GT" dirty="0" err="1"/>
                  <a:t>mintérminos</a:t>
                </a:r>
                <a:r>
                  <a:rPr lang="es-GT" dirty="0"/>
                  <a:t> que sean 1.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s-GT" dirty="0"/>
                  <a:t>Cada </a:t>
                </a:r>
                <a:r>
                  <a:rPr lang="es-GT" dirty="0" err="1"/>
                  <a:t>mintérmino</a:t>
                </a:r>
                <a:r>
                  <a:rPr lang="es-GT" dirty="0"/>
                  <a:t> puede tomar valores de 0 y 1, entonces por la regla del producto se tiene la siguiente cantidad de funciones: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𝐹𝑢𝑛𝑐𝑖𝑜𝑛𝑒𝑠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3"/>
                <a:stretch>
                  <a:fillRect l="-4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AE30B47-CF00-435F-A257-5C8D8F31D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395109"/>
                  </p:ext>
                </p:extLst>
              </p:nvPr>
            </p:nvGraphicFramePr>
            <p:xfrm>
              <a:off x="5809363" y="3783706"/>
              <a:ext cx="4232995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46599">
                      <a:extLst>
                        <a:ext uri="{9D8B030D-6E8A-4147-A177-3AD203B41FA5}">
                          <a16:colId xmlns:a16="http://schemas.microsoft.com/office/drawing/2014/main" val="1735571476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4253942159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2023055544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4244274968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20988944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G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GT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GT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s-G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748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2733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AE30B47-CF00-435F-A257-5C8D8F31D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395109"/>
                  </p:ext>
                </p:extLst>
              </p:nvPr>
            </p:nvGraphicFramePr>
            <p:xfrm>
              <a:off x="5809363" y="3783706"/>
              <a:ext cx="4232995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46599">
                      <a:extLst>
                        <a:ext uri="{9D8B030D-6E8A-4147-A177-3AD203B41FA5}">
                          <a16:colId xmlns:a16="http://schemas.microsoft.com/office/drawing/2014/main" val="1735571476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4253942159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2023055544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4244274968"/>
                        </a:ext>
                      </a:extLst>
                    </a:gridCol>
                    <a:gridCol w="846599">
                      <a:extLst>
                        <a:ext uri="{9D8B030D-6E8A-4147-A177-3AD203B41FA5}">
                          <a16:colId xmlns:a16="http://schemas.microsoft.com/office/drawing/2014/main" val="20988944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301439" t="-8065" r="-10287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401439" t="-8065" r="-287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748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719" t="-109836" r="-4035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00719" t="-109836" r="-3035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99286" t="-109836" r="-2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301439" t="-109836" r="-1028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401439" t="-109836" r="-28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2733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E98B5-810B-4936-90F1-A1531521D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82806"/>
              </p:ext>
            </p:extLst>
          </p:nvPr>
        </p:nvGraphicFramePr>
        <p:xfrm>
          <a:off x="3549035" y="3765434"/>
          <a:ext cx="214964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9642">
                  <a:extLst>
                    <a:ext uri="{9D8B030D-6E8A-4147-A177-3AD203B41FA5}">
                      <a16:colId xmlns:a16="http://schemas.microsoft.com/office/drawing/2014/main" val="169965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GT" dirty="0" err="1"/>
                        <a:t>Mintérminos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4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No. De funciones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9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BF0BA3-6904-46F3-BFDA-835DEB31242B}"/>
              </a:ext>
            </a:extLst>
          </p:cNvPr>
          <p:cNvSpPr txBox="1"/>
          <p:nvPr/>
        </p:nvSpPr>
        <p:spPr>
          <a:xfrm>
            <a:off x="5119766" y="4869554"/>
            <a:ext cx="2844024" cy="61840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162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EJEMPLO #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Determinar el número de funciones que se pueden formar con 2 variables (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dirty="0"/>
                  <a:t>) y detallar las mismas.</a:t>
                </a:r>
              </a:p>
              <a:p>
                <a:pPr marL="463360" indent="-457200" algn="just">
                  <a:buAutoNum type="arabicPeriod"/>
                </a:pPr>
                <a:r>
                  <a:rPr lang="es-GT" dirty="0"/>
                  <a:t>Número de funciones con 2 variables:</a:t>
                </a:r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GT" i="1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s-GT" dirty="0"/>
              </a:p>
              <a:p>
                <a:pPr marL="463360" indent="-457200" algn="just">
                  <a:buFont typeface="+mj-lt"/>
                  <a:buAutoNum type="arabicPeriod" startAt="2"/>
                </a:pPr>
                <a:r>
                  <a:rPr lang="es-GT" dirty="0"/>
                  <a:t>Detalle de las funciones: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770117"/>
                  </p:ext>
                </p:extLst>
              </p:nvPr>
            </p:nvGraphicFramePr>
            <p:xfrm>
              <a:off x="1122948" y="3802122"/>
              <a:ext cx="101386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3256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42649367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21156765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999139018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573927626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150572457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21361891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84850558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87556236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155406718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212029316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1961521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791418611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70712665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413374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kumimoji="0" lang="es-GT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s-GT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1C605F6-8299-4CBC-AED5-DE17FC9D5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770117"/>
                  </p:ext>
                </p:extLst>
              </p:nvPr>
            </p:nvGraphicFramePr>
            <p:xfrm>
              <a:off x="1122948" y="3802122"/>
              <a:ext cx="101386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3256">
                      <a:extLst>
                        <a:ext uri="{9D8B030D-6E8A-4147-A177-3AD203B41FA5}">
                          <a16:colId xmlns:a16="http://schemas.microsoft.com/office/drawing/2014/main" val="147896747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424926305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304260312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4242731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42649367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21156765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999139018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573927626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3150572457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21361891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84850558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875562360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155406718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212029316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196152139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791418611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1707126653"/>
                        </a:ext>
                      </a:extLst>
                    </a:gridCol>
                    <a:gridCol w="563256">
                      <a:extLst>
                        <a:ext uri="{9D8B030D-6E8A-4147-A177-3AD203B41FA5}">
                          <a16:colId xmlns:a16="http://schemas.microsoft.com/office/drawing/2014/main" val="413374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639" r="-17130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5946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2174" t="-1639" r="-15119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98925" t="-1639" r="-13956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403261" t="-1639" r="-13108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497849" t="-1639" r="-119677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604348" t="-1639" r="-110978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696774" t="-1639" r="-99784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805435" t="-1639" r="-9086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05435" t="-1639" r="-8086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94624" t="-1639" r="-7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106522" t="-1639" r="-60760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193548" t="-1639" r="-50107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307609" t="-1639" r="-40652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392473" t="-1639" r="-3021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508696" t="-1639" r="-20543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591398" t="-1639" r="-1032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709783" t="-1639" r="-434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0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064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2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282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GT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9498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6C35A7-BDA3-4690-8B8C-EFB588EA2FDF}"/>
              </a:ext>
            </a:extLst>
          </p:cNvPr>
          <p:cNvSpPr txBox="1"/>
          <p:nvPr/>
        </p:nvSpPr>
        <p:spPr>
          <a:xfrm>
            <a:off x="2679433" y="6159266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AND</a:t>
            </a:r>
            <a:endParaRPr lang="es-G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7BB9A-BC97-406F-8CE8-5A60A31CDD0E}"/>
              </a:ext>
            </a:extLst>
          </p:cNvPr>
          <p:cNvCxnSpPr/>
          <p:nvPr/>
        </p:nvCxnSpPr>
        <p:spPr>
          <a:xfrm flipV="1">
            <a:off x="3048401" y="5800112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300055-B611-42E2-8B57-F0BA8235400E}"/>
              </a:ext>
            </a:extLst>
          </p:cNvPr>
          <p:cNvSpPr txBox="1"/>
          <p:nvPr/>
        </p:nvSpPr>
        <p:spPr>
          <a:xfrm>
            <a:off x="6047874" y="6183871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OR</a:t>
            </a:r>
            <a:endParaRPr lang="es-G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A21EF-0151-4814-807D-154824969A69}"/>
              </a:ext>
            </a:extLst>
          </p:cNvPr>
          <p:cNvCxnSpPr/>
          <p:nvPr/>
        </p:nvCxnSpPr>
        <p:spPr>
          <a:xfrm flipV="1">
            <a:off x="6416842" y="5805667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877A3-B6D8-4263-AA20-20E8ED4DB47D}"/>
                  </a:ext>
                </a:extLst>
              </p:cNvPr>
              <p:cNvSpPr txBox="1"/>
              <p:nvPr/>
            </p:nvSpPr>
            <p:spPr>
              <a:xfrm>
                <a:off x="8951495" y="6242171"/>
                <a:ext cx="753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877A3-B6D8-4263-AA20-20E8ED4D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95" y="6242171"/>
                <a:ext cx="7539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B50727-46BC-4762-9F90-E51537AE9AD6}"/>
              </a:ext>
            </a:extLst>
          </p:cNvPr>
          <p:cNvCxnSpPr/>
          <p:nvPr/>
        </p:nvCxnSpPr>
        <p:spPr>
          <a:xfrm flipV="1">
            <a:off x="9320463" y="5844416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6A81D7-822D-4F75-A43C-B0723B77D573}"/>
                  </a:ext>
                </a:extLst>
              </p:cNvPr>
              <p:cNvSpPr txBox="1"/>
              <p:nvPr/>
            </p:nvSpPr>
            <p:spPr>
              <a:xfrm>
                <a:off x="7788441" y="6183871"/>
                <a:ext cx="753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6A81D7-822D-4F75-A43C-B0723B77D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441" y="6183871"/>
                <a:ext cx="753979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AA21C-13A0-4FAC-9362-C8D3EAA8F92B}"/>
              </a:ext>
            </a:extLst>
          </p:cNvPr>
          <p:cNvCxnSpPr/>
          <p:nvPr/>
        </p:nvCxnSpPr>
        <p:spPr>
          <a:xfrm flipV="1">
            <a:off x="8157409" y="5818200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01618-1E83-4724-A2D7-DFE7DC9DD22D}"/>
              </a:ext>
            </a:extLst>
          </p:cNvPr>
          <p:cNvSpPr txBox="1"/>
          <p:nvPr/>
        </p:nvSpPr>
        <p:spPr>
          <a:xfrm>
            <a:off x="10041553" y="6238426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NAND</a:t>
            </a:r>
            <a:endParaRPr lang="es-G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18957B-C32A-4A32-9956-6C5EE8F97625}"/>
              </a:ext>
            </a:extLst>
          </p:cNvPr>
          <p:cNvCxnSpPr/>
          <p:nvPr/>
        </p:nvCxnSpPr>
        <p:spPr>
          <a:xfrm flipV="1">
            <a:off x="10410521" y="5828138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FAB360-C394-4DBC-B2CF-99F8674211EE}"/>
              </a:ext>
            </a:extLst>
          </p:cNvPr>
          <p:cNvSpPr txBox="1"/>
          <p:nvPr/>
        </p:nvSpPr>
        <p:spPr>
          <a:xfrm>
            <a:off x="6656666" y="6216118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NOR</a:t>
            </a:r>
            <a:endParaRPr lang="es-GT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CF770B-76C0-44AD-B2BF-18008F00DC71}"/>
              </a:ext>
            </a:extLst>
          </p:cNvPr>
          <p:cNvCxnSpPr/>
          <p:nvPr/>
        </p:nvCxnSpPr>
        <p:spPr>
          <a:xfrm flipV="1">
            <a:off x="7025634" y="5821872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3B56C-3ED2-403B-A698-054BCF55D968}"/>
              </a:ext>
            </a:extLst>
          </p:cNvPr>
          <p:cNvSpPr txBox="1"/>
          <p:nvPr/>
        </p:nvSpPr>
        <p:spPr>
          <a:xfrm>
            <a:off x="5524891" y="6192333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XOR</a:t>
            </a:r>
            <a:endParaRPr lang="es-GT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B44140-4266-4C1D-86CC-CE3D03624D5F}"/>
              </a:ext>
            </a:extLst>
          </p:cNvPr>
          <p:cNvCxnSpPr/>
          <p:nvPr/>
        </p:nvCxnSpPr>
        <p:spPr>
          <a:xfrm flipV="1">
            <a:off x="5893859" y="5798087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1F5583-6624-4A32-A879-92DC0716DAA1}"/>
              </a:ext>
            </a:extLst>
          </p:cNvPr>
          <p:cNvSpPr txBox="1"/>
          <p:nvPr/>
        </p:nvSpPr>
        <p:spPr>
          <a:xfrm>
            <a:off x="7213722" y="6216118"/>
            <a:ext cx="75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XNOR</a:t>
            </a:r>
            <a:endParaRPr lang="es-GT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E07B1E-55E5-4658-8A73-1111C6920A0F}"/>
              </a:ext>
            </a:extLst>
          </p:cNvPr>
          <p:cNvCxnSpPr/>
          <p:nvPr/>
        </p:nvCxnSpPr>
        <p:spPr>
          <a:xfrm flipV="1">
            <a:off x="7582690" y="5821872"/>
            <a:ext cx="0" cy="3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ÁLGEBRA BOOLEANA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Sistema matemático deductivo que se define  a través de las siguientes componentes: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CONJUNTO DE ELEMENTOS (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GT" dirty="0"/>
                  <a:t>):</a:t>
                </a:r>
              </a:p>
              <a:p>
                <a:pPr marL="457010" lvl="1" indent="0">
                  <a:buNone/>
                </a:pPr>
                <a:r>
                  <a:rPr lang="es-GT" dirty="0"/>
                  <a:t>Colección de objetos con una propiedad común. Ejemplo:</a:t>
                </a:r>
              </a:p>
              <a:p>
                <a:pPr marL="45701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45701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∈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GT" dirty="0"/>
              </a:p>
              <a:p>
                <a:pPr marL="45701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GT" dirty="0"/>
              </a:p>
              <a:p>
                <a:pPr marL="463360" indent="-457200">
                  <a:buAutoNum type="arabicPeriod"/>
                </a:pPr>
                <a:r>
                  <a:rPr lang="es-GT" dirty="0"/>
                  <a:t>CONJUNTO DE OPERADORES:</a:t>
                </a:r>
              </a:p>
              <a:p>
                <a:pPr marL="457010" lvl="1" indent="0">
                  <a:buNone/>
                </a:pPr>
                <a:r>
                  <a:rPr lang="es-GT" dirty="0"/>
                  <a:t>Un operador binario definido en un conjunto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GT" dirty="0"/>
                  <a:t> de elementos, es una regla que asigna a cada par de elementos de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GT" dirty="0"/>
                  <a:t> un elemento único de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GT" dirty="0"/>
                  <a:t>.  Ejemplo:</a:t>
                </a:r>
              </a:p>
              <a:p>
                <a:pPr marL="457010" lvl="1" indent="0" algn="ctr">
                  <a:buNone/>
                </a:pPr>
                <a:r>
                  <a:rPr lang="es-GT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GT"/>
                  <a:t>”  es </a:t>
                </a:r>
                <a:r>
                  <a:rPr lang="es-GT" dirty="0"/>
                  <a:t>operador en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GT" dirty="0"/>
                  <a:t> si  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∧  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782" b="-46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9539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5681-FFBB-4186-AF7E-687B475D9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1B15-60D6-4E90-9608-2F11C1D57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2911-B5C8-4F1F-A1A7-83E0ACF0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153552"/>
            <a:ext cx="7796540" cy="5233180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3"/>
            </a:pPr>
            <a:r>
              <a:rPr lang="es-GT" dirty="0"/>
              <a:t>CONJUNTO DE POSTULADOS:</a:t>
            </a:r>
          </a:p>
          <a:p>
            <a:pPr marL="457010" lvl="1" indent="0">
              <a:buNone/>
            </a:pPr>
            <a:r>
              <a:rPr lang="es-GT" dirty="0"/>
              <a:t>Supuestos básicos con los que se deducen las reglas, teoremas y propiedades del sistema.</a:t>
            </a:r>
          </a:p>
          <a:p>
            <a:pPr marL="457010" lvl="1" indent="0">
              <a:buNone/>
            </a:pPr>
            <a:r>
              <a:rPr lang="es-GT" dirty="0"/>
              <a:t>Los postulados más comunes para formular diversas estructuras algebraicas son: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Cierre,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Ley asociativa,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Ley conmutativa,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Elemento identidad,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Inversa 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Ley distributiva.</a:t>
            </a:r>
          </a:p>
          <a:p>
            <a:pPr marL="457010" lvl="1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001483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>
            <a:normAutofit/>
          </a:bodyPr>
          <a:lstStyle/>
          <a:p>
            <a:r>
              <a:rPr lang="es-GT" dirty="0"/>
              <a:t>ÁLGEBRA BOOLEANA DE 2 VALORES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/>
              </a:bodyPr>
              <a:lstStyle/>
              <a:p>
                <a:pPr marL="6160" indent="0">
                  <a:buNone/>
                </a:pPr>
                <a:r>
                  <a:rPr lang="es-GT" dirty="0"/>
                  <a:t>El álgebra booleana de dos valores es un sistema matemático deductivo definido con las siguientes componentes: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CONJUNTO DE ELEMENTOS (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dirty="0"/>
                  <a:t>):</a:t>
                </a:r>
              </a:p>
              <a:p>
                <a:pPr marL="45701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463360" indent="-457200">
                  <a:buAutoNum type="arabicPeriod"/>
                </a:pPr>
                <a:r>
                  <a:rPr lang="es-GT" dirty="0"/>
                  <a:t>CONJUNTO DE OPERADORES:</a:t>
                </a:r>
              </a:p>
              <a:p>
                <a:pPr marL="457010" lvl="1" indent="0">
                  <a:buNone/>
                </a:pPr>
                <a:r>
                  <a:rPr lang="es-GT" dirty="0"/>
                  <a:t>              OR (+)                          AND (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GT" dirty="0"/>
                  <a:t>)                           NOT (</a:t>
                </a:r>
                <a14:m>
                  <m:oMath xmlns:m="http://schemas.openxmlformats.org/officeDocument/2006/math">
                    <m:r>
                      <a:rPr lang="es-GT" b="1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)</a:t>
                </a:r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507871F-F29D-4924-9BE5-8C7CB80156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92587" y="4121834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507871F-F29D-4924-9BE5-8C7CB8015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762"/>
                  </p:ext>
                </p:extLst>
              </p:nvPr>
            </p:nvGraphicFramePr>
            <p:xfrm>
              <a:off x="3392587" y="4121834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1639" r="-323750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294" t="-1639" r="-204706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7647" t="-1639" r="-2353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54FD49B8-698B-4F4C-89ED-08CB6CC2ED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93250" y="4121834"/>
              <a:ext cx="1521527" cy="1122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1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54FD49B8-698B-4F4C-89ED-08CB6CC2E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246161"/>
                  </p:ext>
                </p:extLst>
              </p:nvPr>
            </p:nvGraphicFramePr>
            <p:xfrm>
              <a:off x="8593250" y="4121834"/>
              <a:ext cx="1521527" cy="1122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613" r="-214815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48235" t="-1613" r="-2353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4B6831E-CDD1-4D02-A538-EAC3442023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27028" y="4121834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4B6831E-CDD1-4D02-A538-EAC3442023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27028" y="4121834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5"/>
                          <a:stretch>
                            <a:fillRect l="-1250" t="-1639" r="-325000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5"/>
                          <a:stretch>
                            <a:fillRect l="-95294" t="-1639" r="-20588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5"/>
                          <a:stretch>
                            <a:fillRect l="-97647" t="-1639" r="-2941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837064E6-672A-49D2-A8D6-A5BE3301F177}"/>
              </a:ext>
            </a:extLst>
          </p:cNvPr>
          <p:cNvSpPr/>
          <p:nvPr/>
        </p:nvSpPr>
        <p:spPr>
          <a:xfrm>
            <a:off x="6752492" y="6161649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7755B482-1BC4-4F8F-85CA-7571C6429E45}"/>
              </a:ext>
            </a:extLst>
          </p:cNvPr>
          <p:cNvSpPr/>
          <p:nvPr/>
        </p:nvSpPr>
        <p:spPr>
          <a:xfrm rot="10800000">
            <a:off x="4023359" y="6161649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64D61F-CBFE-4EC4-9A3F-6F3C019C8175}"/>
              </a:ext>
            </a:extLst>
          </p:cNvPr>
          <p:cNvGrpSpPr/>
          <p:nvPr/>
        </p:nvGrpSpPr>
        <p:grpSpPr>
          <a:xfrm>
            <a:off x="9291710" y="5380893"/>
            <a:ext cx="420103" cy="618978"/>
            <a:chOff x="9291710" y="5380893"/>
            <a:chExt cx="420103" cy="618978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60A50ED-CB63-4099-A353-2944DD813469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4275E4-85B3-407F-B696-97F635117E86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53DCD5-EF31-4B3B-949A-2E5BAF5FAC96}"/>
              </a:ext>
            </a:extLst>
          </p:cNvPr>
          <p:cNvCxnSpPr/>
          <p:nvPr/>
        </p:nvCxnSpPr>
        <p:spPr>
          <a:xfrm>
            <a:off x="8804787" y="5667578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2DC025-3439-4A48-B4F8-84391E9C02DB}"/>
              </a:ext>
            </a:extLst>
          </p:cNvPr>
          <p:cNvCxnSpPr/>
          <p:nvPr/>
        </p:nvCxnSpPr>
        <p:spPr>
          <a:xfrm>
            <a:off x="6265569" y="6258232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D7B37A-B6CF-4120-9036-B18EC9DB9CE4}"/>
              </a:ext>
            </a:extLst>
          </p:cNvPr>
          <p:cNvCxnSpPr/>
          <p:nvPr/>
        </p:nvCxnSpPr>
        <p:spPr>
          <a:xfrm>
            <a:off x="6265569" y="6513872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4F06BA-F1F4-4DF7-A31B-E11D7EE60A14}"/>
              </a:ext>
            </a:extLst>
          </p:cNvPr>
          <p:cNvCxnSpPr/>
          <p:nvPr/>
        </p:nvCxnSpPr>
        <p:spPr>
          <a:xfrm>
            <a:off x="3598606" y="625823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1065F-F3E3-4DC8-979D-0B84EC2E35BD}"/>
              </a:ext>
            </a:extLst>
          </p:cNvPr>
          <p:cNvCxnSpPr/>
          <p:nvPr/>
        </p:nvCxnSpPr>
        <p:spPr>
          <a:xfrm>
            <a:off x="3598606" y="651387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1FA2C-F183-4123-B700-1F6FCD060491}"/>
              </a:ext>
            </a:extLst>
          </p:cNvPr>
          <p:cNvCxnSpPr>
            <a:cxnSpLocks/>
          </p:cNvCxnSpPr>
          <p:nvPr/>
        </p:nvCxnSpPr>
        <p:spPr>
          <a:xfrm>
            <a:off x="9711813" y="5682326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791A2A-BBF6-4EBF-828C-EAA2AF0548AC}"/>
              </a:ext>
            </a:extLst>
          </p:cNvPr>
          <p:cNvCxnSpPr>
            <a:cxnSpLocks/>
          </p:cNvCxnSpPr>
          <p:nvPr/>
        </p:nvCxnSpPr>
        <p:spPr>
          <a:xfrm>
            <a:off x="7258929" y="6386732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11BFA-2C9E-4457-8141-8F7E5CD81B4E}"/>
              </a:ext>
            </a:extLst>
          </p:cNvPr>
          <p:cNvCxnSpPr>
            <a:cxnSpLocks/>
          </p:cNvCxnSpPr>
          <p:nvPr/>
        </p:nvCxnSpPr>
        <p:spPr>
          <a:xfrm>
            <a:off x="4529796" y="6386732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783D6A-C952-4CCB-9FEE-A4445C3AA4F4}"/>
                  </a:ext>
                </a:extLst>
              </p:cNvPr>
              <p:cNvSpPr txBox="1"/>
              <p:nvPr/>
            </p:nvSpPr>
            <p:spPr>
              <a:xfrm>
                <a:off x="8501765" y="544467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783D6A-C952-4CCB-9FEE-A4445C3A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765" y="5444677"/>
                <a:ext cx="3235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519B68-A138-416C-9F23-0FCA5B2C7C44}"/>
                  </a:ext>
                </a:extLst>
              </p:cNvPr>
              <p:cNvSpPr txBox="1"/>
              <p:nvPr/>
            </p:nvSpPr>
            <p:spPr>
              <a:xfrm>
                <a:off x="9918290" y="5482912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519B68-A138-416C-9F23-0FCA5B2C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290" y="5482912"/>
                <a:ext cx="4125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FD8481-81C7-4554-AE57-88DFFE0701F8}"/>
                  </a:ext>
                </a:extLst>
              </p:cNvPr>
              <p:cNvSpPr txBox="1"/>
              <p:nvPr/>
            </p:nvSpPr>
            <p:spPr>
              <a:xfrm>
                <a:off x="7392882" y="6180003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FD8481-81C7-4554-AE57-88DFFE070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82" y="6180003"/>
                <a:ext cx="808563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C3FC1-513A-430F-BB7F-2E451FD0578A}"/>
                  </a:ext>
                </a:extLst>
              </p:cNvPr>
              <p:cNvSpPr txBox="1"/>
              <p:nvPr/>
            </p:nvSpPr>
            <p:spPr>
              <a:xfrm>
                <a:off x="5946842" y="601740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C3FC1-513A-430F-BB7F-2E451FD05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42" y="6017401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A5681-65AA-4657-82C7-550DF684897E}"/>
                  </a:ext>
                </a:extLst>
              </p:cNvPr>
              <p:cNvSpPr txBox="1"/>
              <p:nvPr/>
            </p:nvSpPr>
            <p:spPr>
              <a:xfrm>
                <a:off x="5933806" y="6306046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A5681-65AA-4657-82C7-550DF684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06" y="6306046"/>
                <a:ext cx="323558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1530-7CE2-41AA-B1EE-D459D4C289A9}"/>
                  </a:ext>
                </a:extLst>
              </p:cNvPr>
              <p:cNvSpPr txBox="1"/>
              <p:nvPr/>
            </p:nvSpPr>
            <p:spPr>
              <a:xfrm>
                <a:off x="4696352" y="6180743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1530-7CE2-41AA-B1EE-D459D4C2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52" y="6180743"/>
                <a:ext cx="808563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BC8F02-1FCD-48D3-B426-209D350EB1DC}"/>
                  </a:ext>
                </a:extLst>
              </p:cNvPr>
              <p:cNvSpPr txBox="1"/>
              <p:nvPr/>
            </p:nvSpPr>
            <p:spPr>
              <a:xfrm>
                <a:off x="3250312" y="601814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BC8F02-1FCD-48D3-B426-209D350EB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2" y="6018141"/>
                <a:ext cx="3235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FA203-07F6-4DED-9467-0DAE0BDD4C72}"/>
                  </a:ext>
                </a:extLst>
              </p:cNvPr>
              <p:cNvSpPr txBox="1"/>
              <p:nvPr/>
            </p:nvSpPr>
            <p:spPr>
              <a:xfrm>
                <a:off x="3237276" y="6306786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FA203-07F6-4DED-9467-0DAE0BDD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76" y="6306786"/>
                <a:ext cx="323558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66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3178" y="722610"/>
                <a:ext cx="7796540" cy="5954637"/>
              </a:xfrm>
            </p:spPr>
            <p:txBody>
              <a:bodyPr>
                <a:normAutofit fontScale="92500" lnSpcReduction="10000"/>
              </a:bodyPr>
              <a:lstStyle/>
              <a:p>
                <a:pPr marL="463360" indent="-457200">
                  <a:buFont typeface="+mj-lt"/>
                  <a:buAutoNum type="arabicPeriod" startAt="3"/>
                </a:pPr>
                <a:r>
                  <a:rPr lang="es-GT" dirty="0"/>
                  <a:t>CONJUNTO DE POSTULADOS Y TEOREMAS:</a:t>
                </a:r>
              </a:p>
              <a:p>
                <a:pPr marL="463360" indent="-457200">
                  <a:buFont typeface="+mj-lt"/>
                  <a:buAutoNum type="arabicPeriod" startAt="3"/>
                </a:pPr>
                <a:endParaRPr lang="es-GT" dirty="0"/>
              </a:p>
              <a:p>
                <a:pPr marL="463360" indent="-457200">
                  <a:buFont typeface="+mj-lt"/>
                  <a:buAutoNum type="arabicPeriod" startAt="3"/>
                </a:pPr>
                <a:endParaRPr lang="es-GT" dirty="0"/>
              </a:p>
              <a:p>
                <a:pPr marL="463360" indent="-457200">
                  <a:buAutoNum type="arabicPeriod" startAt="3"/>
                </a:pPr>
                <a:endParaRPr lang="es-GT" dirty="0"/>
              </a:p>
              <a:p>
                <a:pPr marL="463360" indent="-457200">
                  <a:buAutoNum type="arabicPeriod" startAt="3"/>
                </a:pPr>
                <a:endParaRPr lang="es-GT" dirty="0"/>
              </a:p>
              <a:p>
                <a:pPr marL="463360" indent="-457200">
                  <a:buAutoNum type="arabicPeriod" startAt="3"/>
                </a:pPr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6160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>
                  <a:buNone/>
                </a:pPr>
                <a:endParaRPr lang="es-GT" dirty="0"/>
              </a:p>
              <a:p>
                <a:pPr marL="457010" lvl="1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GT" sz="1700" dirty="0"/>
              </a:p>
              <a:p>
                <a:pPr marL="457010" lvl="1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700" dirty="0"/>
                  <a:t>Tabla No. 1</a:t>
                </a:r>
              </a:p>
              <a:p>
                <a:pPr marL="457010" lvl="1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600" dirty="0"/>
                  <a:t>Postulados y teoremas del álgebra booleana.</a:t>
                </a:r>
              </a:p>
              <a:p>
                <a:pPr marL="457010" lvl="1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600" dirty="0"/>
                  <a:t>*Postulados de Huntington. El postulado 1 es la cerradura de + y </a:t>
                </a:r>
                <a14:m>
                  <m:oMath xmlns:m="http://schemas.openxmlformats.org/officeDocument/2006/math">
                    <m:r>
                      <a:rPr lang="es-G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GT" sz="1600" dirty="0"/>
                  <a:t>.</a:t>
                </a:r>
              </a:p>
              <a:p>
                <a:pPr marL="457010" lvl="1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GT" sz="1600" dirty="0"/>
                  <a:t>Las columnas 2 y 3 son el dual una de la otra.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3178" y="722610"/>
                <a:ext cx="7796540" cy="5954637"/>
              </a:xfrm>
              <a:blipFill>
                <a:blip r:embed="rId2"/>
                <a:stretch>
                  <a:fillRect l="-391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4B6831E-CDD1-4D02-A538-EAC344202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59404"/>
                  </p:ext>
                </p:extLst>
              </p:nvPr>
            </p:nvGraphicFramePr>
            <p:xfrm>
              <a:off x="1147011" y="1363937"/>
              <a:ext cx="9897978" cy="4130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73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326330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3094937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Nombre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Forma con 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Forma con </a:t>
                          </a:r>
                          <a14:m>
                            <m:oMath xmlns:m="http://schemas.openxmlformats.org/officeDocument/2006/math">
                              <m:r>
                                <a:rPr lang="es-G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2*: Elemento identidad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+0=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5: Complemento de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1</a:t>
                          </a:r>
                          <a:r>
                            <a:rPr lang="es-GT" sz="1600"/>
                            <a:t>: Idempotentes</a:t>
                          </a:r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2: Dominación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+1=1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∙0=0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3: Involución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′)′=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362625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3: Conmutatividad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769059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4: Asociatividad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657218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4: </a:t>
                          </a:r>
                          <a:r>
                            <a:rPr lang="es-GT" sz="1600" dirty="0" err="1"/>
                            <a:t>Distributividad</a:t>
                          </a:r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881956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5: De </a:t>
                          </a:r>
                          <a:r>
                            <a:rPr lang="es-GT" sz="1600" dirty="0" err="1"/>
                            <a:t>De</a:t>
                          </a:r>
                          <a:r>
                            <a:rPr lang="es-GT" sz="1600" dirty="0"/>
                            <a:t> Morgan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GT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997932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6: Absorción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36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04B6831E-CDD1-4D02-A538-EAC344202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59404"/>
                  </p:ext>
                </p:extLst>
              </p:nvPr>
            </p:nvGraphicFramePr>
            <p:xfrm>
              <a:off x="1147011" y="1363937"/>
              <a:ext cx="9897978" cy="4130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73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326330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3094937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Nombre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Forma con 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8065" r="-984" b="-10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2*: Elemento identidad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109836" r="-9588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109836" r="-984" b="-9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5: Complemento de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206452" r="-95888" b="-8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206452" r="-984" b="-8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1</a:t>
                          </a:r>
                          <a:r>
                            <a:rPr lang="es-GT" sz="1600"/>
                            <a:t>: Idempotentes</a:t>
                          </a:r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306452" r="-95888" b="-7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306452" r="-984" b="-7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2: Dominación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406452" r="-95888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406452" r="-984" b="-6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3: Involución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801" t="-514754" r="-479" b="-516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362625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3: Conmutatividad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604839" r="-95888" b="-4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604839" r="-984" b="-4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769059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4: Asociatividad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704839" r="-95888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704839" r="-984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0657218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Postulado 4: </a:t>
                          </a:r>
                          <a:r>
                            <a:rPr lang="es-GT" sz="1600" dirty="0" err="1"/>
                            <a:t>Distributividad</a:t>
                          </a:r>
                          <a:endParaRPr lang="es-G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804839" r="-95888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804839" r="-984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881956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5: De </a:t>
                          </a:r>
                          <a:r>
                            <a:rPr lang="es-GT" sz="1600" dirty="0" err="1"/>
                            <a:t>De</a:t>
                          </a:r>
                          <a:r>
                            <a:rPr lang="es-GT" sz="1600" dirty="0"/>
                            <a:t> Morgan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919672" r="-9588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919672" r="-984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997932"/>
                      </a:ext>
                    </a:extLst>
                  </a:tr>
                  <a:tr h="37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Teorema 6: Absorción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85" t="-1003226" r="-95888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82" t="-1003226" r="-984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6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81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16" y="357890"/>
            <a:ext cx="5115823" cy="1519036"/>
          </a:xfrm>
        </p:spPr>
        <p:txBody>
          <a:bodyPr>
            <a:normAutofit/>
          </a:bodyPr>
          <a:lstStyle/>
          <a:p>
            <a:r>
              <a:rPr lang="es-GT" dirty="0"/>
              <a:t>PRECEDENCIA</a:t>
            </a:r>
            <a:br>
              <a:rPr lang="es-GT" dirty="0"/>
            </a:br>
            <a:r>
              <a:rPr lang="es-GT" dirty="0"/>
              <a:t>DE LOS</a:t>
            </a:r>
            <a:br>
              <a:rPr lang="es-GT" dirty="0"/>
            </a:br>
            <a:r>
              <a:rPr lang="es-GT" dirty="0"/>
              <a:t>OPERADORES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2911-B5C8-4F1F-A1A7-83E0ACF0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37348"/>
            <a:ext cx="7796540" cy="4012500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s-GT" dirty="0"/>
              <a:t>Las operaciones en álgebra booleana tienen las siguientes jerarquías (o precedencia):</a:t>
            </a:r>
          </a:p>
          <a:p>
            <a:pPr marL="463360" indent="-457200">
              <a:buAutoNum type="arabicPeriod"/>
            </a:pPr>
            <a:r>
              <a:rPr lang="es-GT" dirty="0"/>
              <a:t>Signos de agrupación (paréntesis, corchetes, llaves, etc.) según se presenten.</a:t>
            </a:r>
          </a:p>
          <a:p>
            <a:pPr marL="463360" indent="-457200">
              <a:buAutoNum type="arabicPeriod"/>
            </a:pPr>
            <a:r>
              <a:rPr lang="es-GT" dirty="0"/>
              <a:t>Operador NOT.</a:t>
            </a:r>
          </a:p>
          <a:p>
            <a:pPr marL="463360" indent="-457200">
              <a:buAutoNum type="arabicPeriod"/>
            </a:pPr>
            <a:r>
              <a:rPr lang="es-GT" dirty="0"/>
              <a:t>Operador AND.</a:t>
            </a:r>
          </a:p>
          <a:p>
            <a:pPr marL="463360" indent="-457200">
              <a:buAutoNum type="arabicPeriod"/>
            </a:pPr>
            <a:r>
              <a:rPr lang="es-GT" dirty="0"/>
              <a:t>Operador OR.</a:t>
            </a:r>
          </a:p>
          <a:p>
            <a:pPr marL="616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444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FUNCIONES BOOLEANAS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</p:spPr>
            <p:txBody>
              <a:bodyPr>
                <a:normAutofit lnSpcReduction="10000"/>
              </a:bodyPr>
              <a:lstStyle/>
              <a:p>
                <a:pPr marL="6160" indent="0">
                  <a:buNone/>
                </a:pPr>
                <a:r>
                  <a:rPr lang="es-GT" dirty="0"/>
                  <a:t>Una variable binaria es una literal que puede tomar valores 1 o 0. Las más usadas son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6160" indent="0">
                  <a:buNone/>
                </a:pPr>
                <a:r>
                  <a:rPr lang="es-GT" dirty="0"/>
                  <a:t>Una función booleana es una expresión formada por: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Variables binarias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Operadores binarios (AND y OR)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Operadores unitarios (NOT)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Signos de agrupación y</a:t>
                </a:r>
              </a:p>
              <a:p>
                <a:pPr marL="463360" indent="-457200">
                  <a:buAutoNum type="arabicPeriod"/>
                </a:pPr>
                <a:r>
                  <a:rPr lang="es-GT" dirty="0"/>
                  <a:t>Signo de igualdad</a:t>
                </a:r>
              </a:p>
              <a:p>
                <a:pPr marL="6160" indent="0">
                  <a:buNone/>
                </a:pPr>
                <a:r>
                  <a:rPr lang="es-GT" dirty="0"/>
                  <a:t>Ejemplos:   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1153552"/>
                <a:ext cx="7796540" cy="523318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8CE59D-2325-4411-9F4C-B28A16D08E46}"/>
              </a:ext>
            </a:extLst>
          </p:cNvPr>
          <p:cNvSpPr txBox="1"/>
          <p:nvPr/>
        </p:nvSpPr>
        <p:spPr>
          <a:xfrm>
            <a:off x="8197516" y="3609474"/>
            <a:ext cx="2695073" cy="13234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sz="1600" dirty="0"/>
              <a:t>NOTA:</a:t>
            </a:r>
          </a:p>
          <a:p>
            <a:pPr algn="ctr"/>
            <a:r>
              <a:rPr lang="es-GT" sz="1600" dirty="0"/>
              <a:t>Una función booleana puede ser representada en forma algebraica o como tablas de verdad.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0523008-F291-414F-90D4-D4624B76F75E}"/>
              </a:ext>
            </a:extLst>
          </p:cNvPr>
          <p:cNvSpPr/>
          <p:nvPr/>
        </p:nvSpPr>
        <p:spPr>
          <a:xfrm>
            <a:off x="7587916" y="5390147"/>
            <a:ext cx="128337" cy="7956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E436E-EB32-40E5-81EC-DE7F81597D3B}"/>
              </a:ext>
            </a:extLst>
          </p:cNvPr>
          <p:cNvSpPr txBox="1"/>
          <p:nvPr/>
        </p:nvSpPr>
        <p:spPr>
          <a:xfrm>
            <a:off x="7878044" y="5495900"/>
            <a:ext cx="173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Forma algebraica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8844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COMPLEMENTO DE UNA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GT" dirty="0"/>
                  <a:t> es una función booleana, entonces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es el complemento de la función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Cuando una función se expresa como tabla de verdad, el complemento de la misma se obtiene cambiando los unos por ceros y los ceros por unos.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Cuando una función se expresa en forma algebraica, el complemento de la misma se obtiene haciendo lo siguiente:</a:t>
                </a:r>
              </a:p>
              <a:p>
                <a:pPr marL="6160" indent="0" algn="ctr">
                  <a:buNone/>
                </a:pPr>
                <a:r>
                  <a:rPr lang="es-GT" dirty="0"/>
                  <a:t>Se cambia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GT" dirty="0"/>
                  <a:t>  por 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GT" dirty="0"/>
              </a:p>
              <a:p>
                <a:pPr marL="6160" indent="0" algn="ctr">
                  <a:buNone/>
                </a:pPr>
                <a:r>
                  <a:rPr lang="es-GT" dirty="0"/>
                  <a:t>Se cambia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  por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GT" dirty="0"/>
              </a:p>
              <a:p>
                <a:pPr marL="6160" indent="0" algn="ctr">
                  <a:buNone/>
                </a:pPr>
                <a:r>
                  <a:rPr lang="es-GT" dirty="0"/>
                  <a:t>Se cambia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GT" dirty="0"/>
                  <a:t>  por 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s-GT" dirty="0"/>
              </a:p>
              <a:p>
                <a:pPr marL="6160" indent="0" algn="ctr">
                  <a:buNone/>
                </a:pPr>
                <a:r>
                  <a:rPr lang="es-GT" dirty="0"/>
                  <a:t>Se cambia 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GT" dirty="0"/>
                  <a:t>  por 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F66-D3B7-4262-8676-2B5D7FD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7890"/>
            <a:ext cx="7958331" cy="795661"/>
          </a:xfrm>
        </p:spPr>
        <p:txBody>
          <a:bodyPr/>
          <a:lstStyle/>
          <a:p>
            <a:r>
              <a:rPr lang="es-GT" dirty="0"/>
              <a:t>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</p:spPr>
            <p:txBody>
              <a:bodyPr>
                <a:normAutofit/>
              </a:bodyPr>
              <a:lstStyle/>
              <a:p>
                <a:pPr marL="6160" indent="0" algn="just">
                  <a:buNone/>
                </a:pPr>
                <a:r>
                  <a:rPr lang="es-GT" dirty="0"/>
                  <a:t>Sea la función:</a:t>
                </a:r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463360" indent="-457200" algn="just">
                  <a:buFont typeface="+mj-lt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en forma algebraica</a:t>
                </a:r>
              </a:p>
              <a:p>
                <a:pPr marL="463360" indent="-457200" algn="just">
                  <a:buFont typeface="+mj-lt"/>
                  <a:buAutoNum type="alphaUcPeriod"/>
                </a:pPr>
                <a:r>
                  <a:rPr lang="es-GT" dirty="0"/>
                  <a:t>Determinar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GT" dirty="0"/>
                  <a:t> con tablas de verdad</a:t>
                </a:r>
              </a:p>
              <a:p>
                <a:pPr marL="463360" indent="-457200" algn="just">
                  <a:buFont typeface="+mj-lt"/>
                  <a:buAutoNum type="alphaUcPeriod"/>
                </a:pPr>
                <a:r>
                  <a:rPr lang="es-GT" dirty="0"/>
                  <a:t>Comprobar la respuesta del inciso A en la mista tabla de verdad del inciso B.</a:t>
                </a:r>
              </a:p>
              <a:p>
                <a:pPr marL="6160" indent="0" algn="just">
                  <a:buNone/>
                </a:pPr>
                <a:r>
                  <a:rPr lang="es-GT" dirty="0"/>
                  <a:t>SOLUCIÓN:</a:t>
                </a:r>
              </a:p>
              <a:p>
                <a:pPr marL="463360" indent="-457200" algn="just">
                  <a:buAutoNum type="alphaUcPeriod"/>
                </a:pPr>
                <a:r>
                  <a:rPr lang="es-GT" dirty="0"/>
                  <a:t>El complemento de la función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GT" dirty="0"/>
                  <a:t> en forma algebraica es:</a:t>
                </a:r>
              </a:p>
              <a:p>
                <a:pPr marL="6160" indent="0" algn="just">
                  <a:buNone/>
                </a:pPr>
                <a:endParaRPr lang="es-GT" dirty="0"/>
              </a:p>
              <a:p>
                <a:pPr marL="616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′)(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A2911-B5C8-4F1F-A1A7-83E0ACF0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4442" y="1153552"/>
                <a:ext cx="8115697" cy="5233180"/>
              </a:xfrm>
              <a:blipFill>
                <a:blip r:embed="rId2"/>
                <a:stretch>
                  <a:fillRect l="-751" r="-75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EEF8EC-350B-4AB1-9AE7-04A8ECCF3460}"/>
              </a:ext>
            </a:extLst>
          </p:cNvPr>
          <p:cNvSpPr txBox="1"/>
          <p:nvPr/>
        </p:nvSpPr>
        <p:spPr>
          <a:xfrm>
            <a:off x="5031717" y="5617696"/>
            <a:ext cx="3118512" cy="632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965555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1456</TotalTime>
  <Words>1804</Words>
  <Application>Microsoft Office PowerPoint</Application>
  <PresentationFormat>Widescreen</PresentationFormat>
  <Paragraphs>625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MS Shell Dlg 2</vt:lpstr>
      <vt:lpstr>Wingdings</vt:lpstr>
      <vt:lpstr>Wingdings 3</vt:lpstr>
      <vt:lpstr>Madison</vt:lpstr>
      <vt:lpstr>4ta. UNIDAD ÁLGEBRA BOOLEANA</vt:lpstr>
      <vt:lpstr>ÁLGEBRA BOOLEANA</vt:lpstr>
      <vt:lpstr>PowerPoint Presentation</vt:lpstr>
      <vt:lpstr>ÁLGEBRA BOOLEANA DE 2 VALORES</vt:lpstr>
      <vt:lpstr>PowerPoint Presentation</vt:lpstr>
      <vt:lpstr>PRECEDENCIA DE LOS OPERADORES</vt:lpstr>
      <vt:lpstr>FUNCIONES BOOLEANAS</vt:lpstr>
      <vt:lpstr>COMPLEMENTO DE UNA FUNCIÓN</vt:lpstr>
      <vt:lpstr>EJEMPLO # 1</vt:lpstr>
      <vt:lpstr>EJEMPLO # 1 CONTINUACIÓN…</vt:lpstr>
      <vt:lpstr>MINTÉRMINOS</vt:lpstr>
      <vt:lpstr>MAXTÉRMINOS</vt:lpstr>
      <vt:lpstr>EJEMPLO # 2</vt:lpstr>
      <vt:lpstr>EJEMPLO # 2 CONTINUACIÓN…</vt:lpstr>
      <vt:lpstr>EJEMPLO # 2 CONTINUACIÓN…</vt:lpstr>
      <vt:lpstr>EJEMPLO # 2 CONTINUACIÓN…</vt:lpstr>
      <vt:lpstr>EJEMPLO # 2 CONTINUACIÓN…</vt:lpstr>
      <vt:lpstr>NÚMERO DE FUNCIÓNES CON n VARIABLES</vt:lpstr>
      <vt:lpstr>EJEMPLO # 3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inversa y función característica</dc:title>
  <dc:creator>Fam Lopez Montepeque</dc:creator>
  <cp:lastModifiedBy>Mario Gustavo Lopez Hernandez</cp:lastModifiedBy>
  <cp:revision>167</cp:revision>
  <dcterms:created xsi:type="dcterms:W3CDTF">2020-04-01T20:43:42Z</dcterms:created>
  <dcterms:modified xsi:type="dcterms:W3CDTF">2022-10-10T18:25:11Z</dcterms:modified>
</cp:coreProperties>
</file>