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28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11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10/10/2022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10/10/2022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10/10/2022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10/10/2022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10/10/2022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10/10/2022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875722"/>
            <a:ext cx="5734050" cy="1484243"/>
          </a:xfrm>
        </p:spPr>
        <p:txBody>
          <a:bodyPr anchor="b">
            <a:normAutofit/>
          </a:bodyPr>
          <a:lstStyle/>
          <a:p>
            <a:r>
              <a:rPr lang="es-GT" dirty="0"/>
              <a:t>Compuertas lógicas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04900" y="4359965"/>
            <a:ext cx="5734050" cy="95556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GT" dirty="0"/>
              <a:t>Ing. Mario López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6" r="17278"/>
          <a:stretch/>
        </p:blipFill>
        <p:spPr>
          <a:xfrm>
            <a:off x="6981063" y="1310656"/>
            <a:ext cx="5210937" cy="4208604"/>
          </a:xfrm>
          <a:noFill/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3200" b="1" dirty="0"/>
              <a:t>Compuertas lógicas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GT" dirty="0"/>
              <a:t>La compuertas lógicas más utilizadas son las siguientes:   (1/3)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Table 4">
                <a:extLst>
                  <a:ext uri="{FF2B5EF4-FFF2-40B4-BE49-F238E27FC236}">
                    <a16:creationId xmlns:a16="http://schemas.microsoft.com/office/drawing/2014/main" id="{96230DA4-3B93-4D5D-BEC1-A01392967E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990429"/>
                  </p:ext>
                </p:extLst>
              </p:nvPr>
            </p:nvGraphicFramePr>
            <p:xfrm>
              <a:off x="4621893" y="2942667"/>
              <a:ext cx="2037552" cy="1870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476">
                      <a:extLst>
                        <a:ext uri="{9D8B030D-6E8A-4147-A177-3AD203B41FA5}">
                          <a16:colId xmlns:a16="http://schemas.microsoft.com/office/drawing/2014/main" val="119760132"/>
                        </a:ext>
                      </a:extLst>
                    </a:gridCol>
                    <a:gridCol w="516025">
                      <a:extLst>
                        <a:ext uri="{9D8B030D-6E8A-4147-A177-3AD203B41FA5}">
                          <a16:colId xmlns:a16="http://schemas.microsoft.com/office/drawing/2014/main" val="2337036719"/>
                        </a:ext>
                      </a:extLst>
                    </a:gridCol>
                    <a:gridCol w="1032051">
                      <a:extLst>
                        <a:ext uri="{9D8B030D-6E8A-4147-A177-3AD203B41FA5}">
                          <a16:colId xmlns:a16="http://schemas.microsoft.com/office/drawing/2014/main" val="2195345001"/>
                        </a:ext>
                      </a:extLst>
                    </a:gridCol>
                  </a:tblGrid>
                  <a:tr h="3740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5879960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262007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891935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907456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2001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Table 4">
                <a:extLst>
                  <a:ext uri="{FF2B5EF4-FFF2-40B4-BE49-F238E27FC236}">
                    <a16:creationId xmlns:a16="http://schemas.microsoft.com/office/drawing/2014/main" id="{96230DA4-3B93-4D5D-BEC1-A01392967E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990429"/>
                  </p:ext>
                </p:extLst>
              </p:nvPr>
            </p:nvGraphicFramePr>
            <p:xfrm>
              <a:off x="4621893" y="2942667"/>
              <a:ext cx="2037552" cy="1870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476">
                      <a:extLst>
                        <a:ext uri="{9D8B030D-6E8A-4147-A177-3AD203B41FA5}">
                          <a16:colId xmlns:a16="http://schemas.microsoft.com/office/drawing/2014/main" val="119760132"/>
                        </a:ext>
                      </a:extLst>
                    </a:gridCol>
                    <a:gridCol w="516025">
                      <a:extLst>
                        <a:ext uri="{9D8B030D-6E8A-4147-A177-3AD203B41FA5}">
                          <a16:colId xmlns:a16="http://schemas.microsoft.com/office/drawing/2014/main" val="2337036719"/>
                        </a:ext>
                      </a:extLst>
                    </a:gridCol>
                    <a:gridCol w="1032051">
                      <a:extLst>
                        <a:ext uri="{9D8B030D-6E8A-4147-A177-3AD203B41FA5}">
                          <a16:colId xmlns:a16="http://schemas.microsoft.com/office/drawing/2014/main" val="2195345001"/>
                        </a:ext>
                      </a:extLst>
                    </a:gridCol>
                  </a:tblGrid>
                  <a:tr h="374097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2"/>
                          <a:stretch>
                            <a:fillRect l="-1250" t="-1613" r="-323750" b="-4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2"/>
                          <a:stretch>
                            <a:fillRect l="-95294" t="-1613" r="-204706" b="-4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2"/>
                          <a:stretch>
                            <a:fillRect l="-97647" t="-1613" r="-2353" b="-417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5879960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262007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891935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907456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2001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Table 4">
                <a:extLst>
                  <a:ext uri="{FF2B5EF4-FFF2-40B4-BE49-F238E27FC236}">
                    <a16:creationId xmlns:a16="http://schemas.microsoft.com/office/drawing/2014/main" id="{99452F5F-979A-4578-9A22-66B7D4AC9E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020788"/>
                  </p:ext>
                </p:extLst>
              </p:nvPr>
            </p:nvGraphicFramePr>
            <p:xfrm>
              <a:off x="7721053" y="2942667"/>
              <a:ext cx="1521527" cy="11222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476">
                      <a:extLst>
                        <a:ext uri="{9D8B030D-6E8A-4147-A177-3AD203B41FA5}">
                          <a16:colId xmlns:a16="http://schemas.microsoft.com/office/drawing/2014/main" val="119760132"/>
                        </a:ext>
                      </a:extLst>
                    </a:gridCol>
                    <a:gridCol w="1032051">
                      <a:extLst>
                        <a:ext uri="{9D8B030D-6E8A-4147-A177-3AD203B41FA5}">
                          <a16:colId xmlns:a16="http://schemas.microsoft.com/office/drawing/2014/main" val="2195345001"/>
                        </a:ext>
                      </a:extLst>
                    </a:gridCol>
                  </a:tblGrid>
                  <a:tr h="3740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b="1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5879960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262007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8919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Table 4">
                <a:extLst>
                  <a:ext uri="{FF2B5EF4-FFF2-40B4-BE49-F238E27FC236}">
                    <a16:creationId xmlns:a16="http://schemas.microsoft.com/office/drawing/2014/main" id="{99452F5F-979A-4578-9A22-66B7D4AC9E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020788"/>
                  </p:ext>
                </p:extLst>
              </p:nvPr>
            </p:nvGraphicFramePr>
            <p:xfrm>
              <a:off x="7721053" y="2942667"/>
              <a:ext cx="1521527" cy="11222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476">
                      <a:extLst>
                        <a:ext uri="{9D8B030D-6E8A-4147-A177-3AD203B41FA5}">
                          <a16:colId xmlns:a16="http://schemas.microsoft.com/office/drawing/2014/main" val="119760132"/>
                        </a:ext>
                      </a:extLst>
                    </a:gridCol>
                    <a:gridCol w="1032051">
                      <a:extLst>
                        <a:ext uri="{9D8B030D-6E8A-4147-A177-3AD203B41FA5}">
                          <a16:colId xmlns:a16="http://schemas.microsoft.com/office/drawing/2014/main" val="2195345001"/>
                        </a:ext>
                      </a:extLst>
                    </a:gridCol>
                  </a:tblGrid>
                  <a:tr h="374097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1235" t="-1613" r="-214815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48235" t="-1613" r="-2353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5879960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262007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8919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1" name="Table 4">
                <a:extLst>
                  <a:ext uri="{FF2B5EF4-FFF2-40B4-BE49-F238E27FC236}">
                    <a16:creationId xmlns:a16="http://schemas.microsoft.com/office/drawing/2014/main" id="{59EBB3FF-6787-4FC3-BDBA-0C48903E2A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6762320"/>
                  </p:ext>
                </p:extLst>
              </p:nvPr>
            </p:nvGraphicFramePr>
            <p:xfrm>
              <a:off x="1688257" y="2936391"/>
              <a:ext cx="2037552" cy="1870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476">
                      <a:extLst>
                        <a:ext uri="{9D8B030D-6E8A-4147-A177-3AD203B41FA5}">
                          <a16:colId xmlns:a16="http://schemas.microsoft.com/office/drawing/2014/main" val="119760132"/>
                        </a:ext>
                      </a:extLst>
                    </a:gridCol>
                    <a:gridCol w="516025">
                      <a:extLst>
                        <a:ext uri="{9D8B030D-6E8A-4147-A177-3AD203B41FA5}">
                          <a16:colId xmlns:a16="http://schemas.microsoft.com/office/drawing/2014/main" val="2337036719"/>
                        </a:ext>
                      </a:extLst>
                    </a:gridCol>
                    <a:gridCol w="1032051">
                      <a:extLst>
                        <a:ext uri="{9D8B030D-6E8A-4147-A177-3AD203B41FA5}">
                          <a16:colId xmlns:a16="http://schemas.microsoft.com/office/drawing/2014/main" val="2195345001"/>
                        </a:ext>
                      </a:extLst>
                    </a:gridCol>
                  </a:tblGrid>
                  <a:tr h="3740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5879960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262007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891935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907456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2001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1" name="Table 4">
                <a:extLst>
                  <a:ext uri="{FF2B5EF4-FFF2-40B4-BE49-F238E27FC236}">
                    <a16:creationId xmlns:a16="http://schemas.microsoft.com/office/drawing/2014/main" id="{59EBB3FF-6787-4FC3-BDBA-0C48903E2A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6762320"/>
                  </p:ext>
                </p:extLst>
              </p:nvPr>
            </p:nvGraphicFramePr>
            <p:xfrm>
              <a:off x="1688257" y="2936391"/>
              <a:ext cx="2037552" cy="1870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476">
                      <a:extLst>
                        <a:ext uri="{9D8B030D-6E8A-4147-A177-3AD203B41FA5}">
                          <a16:colId xmlns:a16="http://schemas.microsoft.com/office/drawing/2014/main" val="119760132"/>
                        </a:ext>
                      </a:extLst>
                    </a:gridCol>
                    <a:gridCol w="516025">
                      <a:extLst>
                        <a:ext uri="{9D8B030D-6E8A-4147-A177-3AD203B41FA5}">
                          <a16:colId xmlns:a16="http://schemas.microsoft.com/office/drawing/2014/main" val="2337036719"/>
                        </a:ext>
                      </a:extLst>
                    </a:gridCol>
                    <a:gridCol w="1032051">
                      <a:extLst>
                        <a:ext uri="{9D8B030D-6E8A-4147-A177-3AD203B41FA5}">
                          <a16:colId xmlns:a16="http://schemas.microsoft.com/office/drawing/2014/main" val="2195345001"/>
                        </a:ext>
                      </a:extLst>
                    </a:gridCol>
                  </a:tblGrid>
                  <a:tr h="374097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1235" t="-1613" r="-319753" b="-4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96471" t="-1613" r="-204706" b="-4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98235" t="-1613" r="-2353" b="-417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5879960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262007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891935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907456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2001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2" name="Flowchart: Delay 91">
            <a:extLst>
              <a:ext uri="{FF2B5EF4-FFF2-40B4-BE49-F238E27FC236}">
                <a16:creationId xmlns:a16="http://schemas.microsoft.com/office/drawing/2014/main" id="{658714EE-2061-4362-8357-F083A788F639}"/>
              </a:ext>
            </a:extLst>
          </p:cNvPr>
          <p:cNvSpPr/>
          <p:nvPr/>
        </p:nvSpPr>
        <p:spPr>
          <a:xfrm>
            <a:off x="2413721" y="4976206"/>
            <a:ext cx="506437" cy="464234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Flowchart: Stored Data 92">
            <a:extLst>
              <a:ext uri="{FF2B5EF4-FFF2-40B4-BE49-F238E27FC236}">
                <a16:creationId xmlns:a16="http://schemas.microsoft.com/office/drawing/2014/main" id="{08D7C7AC-6799-4A7C-9380-AEEAF1F4BE76}"/>
              </a:ext>
            </a:extLst>
          </p:cNvPr>
          <p:cNvSpPr/>
          <p:nvPr/>
        </p:nvSpPr>
        <p:spPr>
          <a:xfrm rot="10800000">
            <a:off x="5252665" y="4982482"/>
            <a:ext cx="506437" cy="464234"/>
          </a:xfrm>
          <a:prstGeom prst="flowChartOnline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CC40279-D6B5-4F04-9FB4-8DE0FC9189EF}"/>
              </a:ext>
            </a:extLst>
          </p:cNvPr>
          <p:cNvGrpSpPr/>
          <p:nvPr/>
        </p:nvGrpSpPr>
        <p:grpSpPr>
          <a:xfrm>
            <a:off x="8419513" y="4201726"/>
            <a:ext cx="420103" cy="618978"/>
            <a:chOff x="9291710" y="5380893"/>
            <a:chExt cx="420103" cy="618978"/>
          </a:xfrm>
        </p:grpSpPr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106CE872-8643-4732-86D2-1A0285DE337B}"/>
                </a:ext>
              </a:extLst>
            </p:cNvPr>
            <p:cNvSpPr/>
            <p:nvPr/>
          </p:nvSpPr>
          <p:spPr>
            <a:xfrm rot="5400000">
              <a:off x="9144000" y="5528603"/>
              <a:ext cx="618978" cy="323557"/>
            </a:xfrm>
            <a:prstGeom prst="triangl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0E1AC26-7C2C-418F-8D91-19ADDD8DB1B9}"/>
                </a:ext>
              </a:extLst>
            </p:cNvPr>
            <p:cNvSpPr/>
            <p:nvPr/>
          </p:nvSpPr>
          <p:spPr>
            <a:xfrm>
              <a:off x="9615268" y="5630708"/>
              <a:ext cx="96545" cy="11578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621762C-F552-43DE-9872-F29B75ABC5EE}"/>
              </a:ext>
            </a:extLst>
          </p:cNvPr>
          <p:cNvCxnSpPr/>
          <p:nvPr/>
        </p:nvCxnSpPr>
        <p:spPr>
          <a:xfrm>
            <a:off x="7932590" y="4488411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D7F47B0-CCB8-4305-8B90-3D1997A7FBEC}"/>
              </a:ext>
            </a:extLst>
          </p:cNvPr>
          <p:cNvCxnSpPr/>
          <p:nvPr/>
        </p:nvCxnSpPr>
        <p:spPr>
          <a:xfrm>
            <a:off x="1926798" y="5072789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A629AF1-CEAD-431C-AB6E-9BE97F0C0484}"/>
              </a:ext>
            </a:extLst>
          </p:cNvPr>
          <p:cNvCxnSpPr/>
          <p:nvPr/>
        </p:nvCxnSpPr>
        <p:spPr>
          <a:xfrm>
            <a:off x="1926798" y="5328429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C21019A-538C-4BB9-837B-9D8ACFC0A1FD}"/>
              </a:ext>
            </a:extLst>
          </p:cNvPr>
          <p:cNvCxnSpPr/>
          <p:nvPr/>
        </p:nvCxnSpPr>
        <p:spPr>
          <a:xfrm>
            <a:off x="4827912" y="5079064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D4B980E-C0C1-468D-8792-D967689FF14E}"/>
              </a:ext>
            </a:extLst>
          </p:cNvPr>
          <p:cNvCxnSpPr/>
          <p:nvPr/>
        </p:nvCxnSpPr>
        <p:spPr>
          <a:xfrm>
            <a:off x="4827912" y="5334704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4CE7C35-8B2C-408E-9EEF-E299747EC8E5}"/>
              </a:ext>
            </a:extLst>
          </p:cNvPr>
          <p:cNvCxnSpPr>
            <a:cxnSpLocks/>
          </p:cNvCxnSpPr>
          <p:nvPr/>
        </p:nvCxnSpPr>
        <p:spPr>
          <a:xfrm>
            <a:off x="8839616" y="4503159"/>
            <a:ext cx="20647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87E6CC0-E8E2-4A6D-A085-551085FF2321}"/>
              </a:ext>
            </a:extLst>
          </p:cNvPr>
          <p:cNvCxnSpPr>
            <a:cxnSpLocks/>
          </p:cNvCxnSpPr>
          <p:nvPr/>
        </p:nvCxnSpPr>
        <p:spPr>
          <a:xfrm>
            <a:off x="2920158" y="5201289"/>
            <a:ext cx="24062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42616F6-B0F5-45B2-A781-6634F907E4D4}"/>
              </a:ext>
            </a:extLst>
          </p:cNvPr>
          <p:cNvCxnSpPr>
            <a:cxnSpLocks/>
          </p:cNvCxnSpPr>
          <p:nvPr/>
        </p:nvCxnSpPr>
        <p:spPr>
          <a:xfrm>
            <a:off x="5759102" y="5207565"/>
            <a:ext cx="24062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FE6F2EA-D65D-4429-8E77-44F4BDC0E54C}"/>
                  </a:ext>
                </a:extLst>
              </p:cNvPr>
              <p:cNvSpPr txBox="1"/>
              <p:nvPr/>
            </p:nvSpPr>
            <p:spPr>
              <a:xfrm>
                <a:off x="7629568" y="4265510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FE6F2EA-D65D-4429-8E77-44F4BDC0E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568" y="4265510"/>
                <a:ext cx="3235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B9992DE-04D1-4195-BD0A-969CD92C517D}"/>
                  </a:ext>
                </a:extLst>
              </p:cNvPr>
              <p:cNvSpPr txBox="1"/>
              <p:nvPr/>
            </p:nvSpPr>
            <p:spPr>
              <a:xfrm>
                <a:off x="9046093" y="4303745"/>
                <a:ext cx="412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GT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B9992DE-04D1-4195-BD0A-969CD92C5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6093" y="4303745"/>
                <a:ext cx="41250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55C9441-633F-4207-B26D-994F4AB8DF5B}"/>
                  </a:ext>
                </a:extLst>
              </p:cNvPr>
              <p:cNvSpPr txBox="1"/>
              <p:nvPr/>
            </p:nvSpPr>
            <p:spPr>
              <a:xfrm>
                <a:off x="3054111" y="4994560"/>
                <a:ext cx="808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GT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GT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55C9441-633F-4207-B26D-994F4AB8D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111" y="4994560"/>
                <a:ext cx="808563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FC15FAE-E133-4BC9-AEC7-3EB2F7D61022}"/>
                  </a:ext>
                </a:extLst>
              </p:cNvPr>
              <p:cNvSpPr txBox="1"/>
              <p:nvPr/>
            </p:nvSpPr>
            <p:spPr>
              <a:xfrm>
                <a:off x="1608071" y="4831958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FC15FAE-E133-4BC9-AEC7-3EB2F7D61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071" y="4831958"/>
                <a:ext cx="3235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AEDDD07-9684-49B3-A35C-03F5DDDA6DD3}"/>
                  </a:ext>
                </a:extLst>
              </p:cNvPr>
              <p:cNvSpPr txBox="1"/>
              <p:nvPr/>
            </p:nvSpPr>
            <p:spPr>
              <a:xfrm>
                <a:off x="1595035" y="5120603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s-GT" sz="20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AEDDD07-9684-49B3-A35C-03F5DDDA6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35" y="5120603"/>
                <a:ext cx="323558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B3DC178-3D6F-4E1A-9FE9-45ED99C82AA9}"/>
                  </a:ext>
                </a:extLst>
              </p:cNvPr>
              <p:cNvSpPr txBox="1"/>
              <p:nvPr/>
            </p:nvSpPr>
            <p:spPr>
              <a:xfrm>
                <a:off x="5925658" y="5001576"/>
                <a:ext cx="808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GT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B3DC178-3D6F-4E1A-9FE9-45ED99C82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658" y="5001576"/>
                <a:ext cx="808563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D38D7BA-F681-405C-A698-39D18B1B7BA3}"/>
                  </a:ext>
                </a:extLst>
              </p:cNvPr>
              <p:cNvSpPr txBox="1"/>
              <p:nvPr/>
            </p:nvSpPr>
            <p:spPr>
              <a:xfrm>
                <a:off x="4479618" y="4838974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D38D7BA-F681-405C-A698-39D18B1B7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618" y="4838974"/>
                <a:ext cx="3235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DBAC4A5-A1E3-46E0-AFCD-CE9A5AEA472D}"/>
                  </a:ext>
                </a:extLst>
              </p:cNvPr>
              <p:cNvSpPr txBox="1"/>
              <p:nvPr/>
            </p:nvSpPr>
            <p:spPr>
              <a:xfrm>
                <a:off x="4466582" y="5127619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s-GT" sz="20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DBAC4A5-A1E3-46E0-AFCD-CE9A5AEA4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582" y="5127619"/>
                <a:ext cx="323558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96AD7B6-CF4B-44EA-AF2A-7A3D63F70472}"/>
              </a:ext>
            </a:extLst>
          </p:cNvPr>
          <p:cNvSpPr txBox="1"/>
          <p:nvPr/>
        </p:nvSpPr>
        <p:spPr>
          <a:xfrm>
            <a:off x="4943177" y="233523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OR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251A50-73F6-4C42-B7B2-B59F8EC1A4C8}"/>
              </a:ext>
            </a:extLst>
          </p:cNvPr>
          <p:cNvSpPr txBox="1"/>
          <p:nvPr/>
        </p:nvSpPr>
        <p:spPr>
          <a:xfrm>
            <a:off x="1857934" y="233096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AND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1BD5937-3E58-493F-A5F1-1FB0AF91553F}"/>
              </a:ext>
            </a:extLst>
          </p:cNvPr>
          <p:cNvSpPr txBox="1"/>
          <p:nvPr/>
        </p:nvSpPr>
        <p:spPr>
          <a:xfrm>
            <a:off x="7824870" y="233096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3200" b="1" dirty="0"/>
              <a:t>Compuertas lógicas  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GT" dirty="0"/>
              <a:t>Continuación… (2/3)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Table 4">
                <a:extLst>
                  <a:ext uri="{FF2B5EF4-FFF2-40B4-BE49-F238E27FC236}">
                    <a16:creationId xmlns:a16="http://schemas.microsoft.com/office/drawing/2014/main" id="{96230DA4-3B93-4D5D-BEC1-A01392967E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6570816"/>
                  </p:ext>
                </p:extLst>
              </p:nvPr>
            </p:nvGraphicFramePr>
            <p:xfrm>
              <a:off x="6434662" y="3038920"/>
              <a:ext cx="2037552" cy="1870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476">
                      <a:extLst>
                        <a:ext uri="{9D8B030D-6E8A-4147-A177-3AD203B41FA5}">
                          <a16:colId xmlns:a16="http://schemas.microsoft.com/office/drawing/2014/main" val="119760132"/>
                        </a:ext>
                      </a:extLst>
                    </a:gridCol>
                    <a:gridCol w="516025">
                      <a:extLst>
                        <a:ext uri="{9D8B030D-6E8A-4147-A177-3AD203B41FA5}">
                          <a16:colId xmlns:a16="http://schemas.microsoft.com/office/drawing/2014/main" val="2337036719"/>
                        </a:ext>
                      </a:extLst>
                    </a:gridCol>
                    <a:gridCol w="1032051">
                      <a:extLst>
                        <a:ext uri="{9D8B030D-6E8A-4147-A177-3AD203B41FA5}">
                          <a16:colId xmlns:a16="http://schemas.microsoft.com/office/drawing/2014/main" val="2195345001"/>
                        </a:ext>
                      </a:extLst>
                    </a:gridCol>
                  </a:tblGrid>
                  <a:tr h="3740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GT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s-GT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GT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GT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GT" b="1" i="1" dirty="0" smtClean="0">
                                  <a:latin typeface="Cambria Math" panose="02040503050406030204" pitchFamily="18" charset="0"/>
                                </a:rPr>
                                <m:t>)′</m:t>
                              </m:r>
                            </m:oMath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5879960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262007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891935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907456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2001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Table 4">
                <a:extLst>
                  <a:ext uri="{FF2B5EF4-FFF2-40B4-BE49-F238E27FC236}">
                    <a16:creationId xmlns:a16="http://schemas.microsoft.com/office/drawing/2014/main" id="{96230DA4-3B93-4D5D-BEC1-A01392967E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6570816"/>
                  </p:ext>
                </p:extLst>
              </p:nvPr>
            </p:nvGraphicFramePr>
            <p:xfrm>
              <a:off x="6434662" y="3038920"/>
              <a:ext cx="2037552" cy="1870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476">
                      <a:extLst>
                        <a:ext uri="{9D8B030D-6E8A-4147-A177-3AD203B41FA5}">
                          <a16:colId xmlns:a16="http://schemas.microsoft.com/office/drawing/2014/main" val="119760132"/>
                        </a:ext>
                      </a:extLst>
                    </a:gridCol>
                    <a:gridCol w="516025">
                      <a:extLst>
                        <a:ext uri="{9D8B030D-6E8A-4147-A177-3AD203B41FA5}">
                          <a16:colId xmlns:a16="http://schemas.microsoft.com/office/drawing/2014/main" val="2337036719"/>
                        </a:ext>
                      </a:extLst>
                    </a:gridCol>
                    <a:gridCol w="1032051">
                      <a:extLst>
                        <a:ext uri="{9D8B030D-6E8A-4147-A177-3AD203B41FA5}">
                          <a16:colId xmlns:a16="http://schemas.microsoft.com/office/drawing/2014/main" val="2195345001"/>
                        </a:ext>
                      </a:extLst>
                    </a:gridCol>
                  </a:tblGrid>
                  <a:tr h="374097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2"/>
                          <a:stretch>
                            <a:fillRect l="-1250" t="-9677" r="-323750" b="-4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2"/>
                          <a:stretch>
                            <a:fillRect l="-95294" t="-9677" r="-204706" b="-4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2"/>
                          <a:stretch>
                            <a:fillRect l="-97647" t="-9677" r="-2353" b="-417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5879960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262007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891935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907456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2001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1" name="Table 4">
                <a:extLst>
                  <a:ext uri="{FF2B5EF4-FFF2-40B4-BE49-F238E27FC236}">
                    <a16:creationId xmlns:a16="http://schemas.microsoft.com/office/drawing/2014/main" id="{59EBB3FF-6787-4FC3-BDBA-0C48903E2A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0039469"/>
                  </p:ext>
                </p:extLst>
              </p:nvPr>
            </p:nvGraphicFramePr>
            <p:xfrm>
              <a:off x="3181750" y="3056461"/>
              <a:ext cx="2037552" cy="1870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476">
                      <a:extLst>
                        <a:ext uri="{9D8B030D-6E8A-4147-A177-3AD203B41FA5}">
                          <a16:colId xmlns:a16="http://schemas.microsoft.com/office/drawing/2014/main" val="119760132"/>
                        </a:ext>
                      </a:extLst>
                    </a:gridCol>
                    <a:gridCol w="516025">
                      <a:extLst>
                        <a:ext uri="{9D8B030D-6E8A-4147-A177-3AD203B41FA5}">
                          <a16:colId xmlns:a16="http://schemas.microsoft.com/office/drawing/2014/main" val="2337036719"/>
                        </a:ext>
                      </a:extLst>
                    </a:gridCol>
                    <a:gridCol w="1032051">
                      <a:extLst>
                        <a:ext uri="{9D8B030D-6E8A-4147-A177-3AD203B41FA5}">
                          <a16:colId xmlns:a16="http://schemas.microsoft.com/office/drawing/2014/main" val="2195345001"/>
                        </a:ext>
                      </a:extLst>
                    </a:gridCol>
                  </a:tblGrid>
                  <a:tr h="3740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GT" b="1" i="1" dirty="0" smtClean="0">
                                    <a:latin typeface="Cambria Math" panose="02040503050406030204" pitchFamily="18" charset="0"/>
                                  </a:rPr>
                                  <m:t>)′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5879960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262007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891935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907456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2001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1" name="Table 4">
                <a:extLst>
                  <a:ext uri="{FF2B5EF4-FFF2-40B4-BE49-F238E27FC236}">
                    <a16:creationId xmlns:a16="http://schemas.microsoft.com/office/drawing/2014/main" id="{59EBB3FF-6787-4FC3-BDBA-0C48903E2A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0039469"/>
                  </p:ext>
                </p:extLst>
              </p:nvPr>
            </p:nvGraphicFramePr>
            <p:xfrm>
              <a:off x="3181750" y="3056461"/>
              <a:ext cx="2037552" cy="1870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476">
                      <a:extLst>
                        <a:ext uri="{9D8B030D-6E8A-4147-A177-3AD203B41FA5}">
                          <a16:colId xmlns:a16="http://schemas.microsoft.com/office/drawing/2014/main" val="119760132"/>
                        </a:ext>
                      </a:extLst>
                    </a:gridCol>
                    <a:gridCol w="516025">
                      <a:extLst>
                        <a:ext uri="{9D8B030D-6E8A-4147-A177-3AD203B41FA5}">
                          <a16:colId xmlns:a16="http://schemas.microsoft.com/office/drawing/2014/main" val="2337036719"/>
                        </a:ext>
                      </a:extLst>
                    </a:gridCol>
                    <a:gridCol w="1032051">
                      <a:extLst>
                        <a:ext uri="{9D8B030D-6E8A-4147-A177-3AD203B41FA5}">
                          <a16:colId xmlns:a16="http://schemas.microsoft.com/office/drawing/2014/main" val="2195345001"/>
                        </a:ext>
                      </a:extLst>
                    </a:gridCol>
                  </a:tblGrid>
                  <a:tr h="374097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1235" t="-1613" r="-319753" b="-4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96471" t="-1613" r="-204706" b="-4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98235" t="-1613" r="-2353" b="-417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5879960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262007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891935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907456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2001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2" name="Flowchart: Delay 91">
            <a:extLst>
              <a:ext uri="{FF2B5EF4-FFF2-40B4-BE49-F238E27FC236}">
                <a16:creationId xmlns:a16="http://schemas.microsoft.com/office/drawing/2014/main" id="{658714EE-2061-4362-8357-F083A788F639}"/>
              </a:ext>
            </a:extLst>
          </p:cNvPr>
          <p:cNvSpPr/>
          <p:nvPr/>
        </p:nvSpPr>
        <p:spPr>
          <a:xfrm>
            <a:off x="3907214" y="5096276"/>
            <a:ext cx="506437" cy="464234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Flowchart: Stored Data 92">
            <a:extLst>
              <a:ext uri="{FF2B5EF4-FFF2-40B4-BE49-F238E27FC236}">
                <a16:creationId xmlns:a16="http://schemas.microsoft.com/office/drawing/2014/main" id="{08D7C7AC-6799-4A7C-9380-AEEAF1F4BE76}"/>
              </a:ext>
            </a:extLst>
          </p:cNvPr>
          <p:cNvSpPr/>
          <p:nvPr/>
        </p:nvSpPr>
        <p:spPr>
          <a:xfrm rot="10800000">
            <a:off x="7065434" y="5078735"/>
            <a:ext cx="506437" cy="464234"/>
          </a:xfrm>
          <a:prstGeom prst="flowChartOnline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D7F47B0-CCB8-4305-8B90-3D1997A7FBEC}"/>
              </a:ext>
            </a:extLst>
          </p:cNvPr>
          <p:cNvCxnSpPr/>
          <p:nvPr/>
        </p:nvCxnSpPr>
        <p:spPr>
          <a:xfrm>
            <a:off x="3420291" y="5192859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A629AF1-CEAD-431C-AB6E-9BE97F0C0484}"/>
              </a:ext>
            </a:extLst>
          </p:cNvPr>
          <p:cNvCxnSpPr/>
          <p:nvPr/>
        </p:nvCxnSpPr>
        <p:spPr>
          <a:xfrm>
            <a:off x="3420291" y="5448499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C21019A-538C-4BB9-837B-9D8ACFC0A1FD}"/>
              </a:ext>
            </a:extLst>
          </p:cNvPr>
          <p:cNvCxnSpPr/>
          <p:nvPr/>
        </p:nvCxnSpPr>
        <p:spPr>
          <a:xfrm>
            <a:off x="6640681" y="5175317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D4B980E-C0C1-468D-8792-D967689FF14E}"/>
              </a:ext>
            </a:extLst>
          </p:cNvPr>
          <p:cNvCxnSpPr/>
          <p:nvPr/>
        </p:nvCxnSpPr>
        <p:spPr>
          <a:xfrm>
            <a:off x="6640681" y="5430957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87E6CC0-E8E2-4A6D-A085-551085FF2321}"/>
              </a:ext>
            </a:extLst>
          </p:cNvPr>
          <p:cNvCxnSpPr>
            <a:cxnSpLocks/>
          </p:cNvCxnSpPr>
          <p:nvPr/>
        </p:nvCxnSpPr>
        <p:spPr>
          <a:xfrm>
            <a:off x="4562513" y="5321359"/>
            <a:ext cx="24062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42616F6-B0F5-45B2-A781-6634F907E4D4}"/>
              </a:ext>
            </a:extLst>
          </p:cNvPr>
          <p:cNvCxnSpPr>
            <a:cxnSpLocks/>
          </p:cNvCxnSpPr>
          <p:nvPr/>
        </p:nvCxnSpPr>
        <p:spPr>
          <a:xfrm>
            <a:off x="7699467" y="5303818"/>
            <a:ext cx="24062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55C9441-633F-4207-B26D-994F4AB8DF5B}"/>
                  </a:ext>
                </a:extLst>
              </p:cNvPr>
              <p:cNvSpPr txBox="1"/>
              <p:nvPr/>
            </p:nvSpPr>
            <p:spPr>
              <a:xfrm>
                <a:off x="4794179" y="5121874"/>
                <a:ext cx="8085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GT" sz="1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GT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GT" sz="16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GT" sz="1600" b="0" i="1" dirty="0" smtClean="0">
                          <a:latin typeface="Cambria Math" panose="02040503050406030204" pitchFamily="18" charset="0"/>
                        </a:rPr>
                        <m:t>)′</m:t>
                      </m:r>
                    </m:oMath>
                  </m:oMathPara>
                </a14:m>
                <a:endParaRPr lang="es-GT" sz="16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55C9441-633F-4207-B26D-994F4AB8D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179" y="5121874"/>
                <a:ext cx="808563" cy="338554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FC15FAE-E133-4BC9-AEC7-3EB2F7D61022}"/>
                  </a:ext>
                </a:extLst>
              </p:cNvPr>
              <p:cNvSpPr txBox="1"/>
              <p:nvPr/>
            </p:nvSpPr>
            <p:spPr>
              <a:xfrm>
                <a:off x="3101564" y="4952028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FC15FAE-E133-4BC9-AEC7-3EB2F7D61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564" y="4952028"/>
                <a:ext cx="3235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AEDDD07-9684-49B3-A35C-03F5DDDA6DD3}"/>
                  </a:ext>
                </a:extLst>
              </p:cNvPr>
              <p:cNvSpPr txBox="1"/>
              <p:nvPr/>
            </p:nvSpPr>
            <p:spPr>
              <a:xfrm>
                <a:off x="3088528" y="5240673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s-GT" sz="20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AEDDD07-9684-49B3-A35C-03F5DDDA6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528" y="5240673"/>
                <a:ext cx="323558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B3DC178-3D6F-4E1A-9FE9-45ED99C82AA9}"/>
                  </a:ext>
                </a:extLst>
              </p:cNvPr>
              <p:cNvSpPr txBox="1"/>
              <p:nvPr/>
            </p:nvSpPr>
            <p:spPr>
              <a:xfrm>
                <a:off x="7857758" y="5112478"/>
                <a:ext cx="9366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GT" sz="1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GT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GT" sz="16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GT" sz="1600" b="0" i="1" dirty="0" smtClean="0">
                          <a:latin typeface="Cambria Math" panose="02040503050406030204" pitchFamily="18" charset="0"/>
                        </a:rPr>
                        <m:t>)′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B3DC178-3D6F-4E1A-9FE9-45ED99C82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758" y="5112478"/>
                <a:ext cx="936615" cy="338554"/>
              </a:xfrm>
              <a:prstGeom prst="rect">
                <a:avLst/>
              </a:prstGeom>
              <a:blipFill>
                <a:blip r:embed="rId7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D38D7BA-F681-405C-A698-39D18B1B7BA3}"/>
                  </a:ext>
                </a:extLst>
              </p:cNvPr>
              <p:cNvSpPr txBox="1"/>
              <p:nvPr/>
            </p:nvSpPr>
            <p:spPr>
              <a:xfrm>
                <a:off x="6292387" y="4935227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D38D7BA-F681-405C-A698-39D18B1B7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387" y="4935227"/>
                <a:ext cx="3235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DBAC4A5-A1E3-46E0-AFCD-CE9A5AEA472D}"/>
                  </a:ext>
                </a:extLst>
              </p:cNvPr>
              <p:cNvSpPr txBox="1"/>
              <p:nvPr/>
            </p:nvSpPr>
            <p:spPr>
              <a:xfrm>
                <a:off x="6279351" y="5223872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s-GT" sz="20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DBAC4A5-A1E3-46E0-AFCD-CE9A5AEA4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351" y="5223872"/>
                <a:ext cx="323558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96AD7B6-CF4B-44EA-AF2A-7A3D63F70472}"/>
              </a:ext>
            </a:extLst>
          </p:cNvPr>
          <p:cNvSpPr txBox="1"/>
          <p:nvPr/>
        </p:nvSpPr>
        <p:spPr>
          <a:xfrm>
            <a:off x="6755946" y="243149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NOR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251A50-73F6-4C42-B7B2-B59F8EC1A4C8}"/>
              </a:ext>
            </a:extLst>
          </p:cNvPr>
          <p:cNvSpPr txBox="1"/>
          <p:nvPr/>
        </p:nvSpPr>
        <p:spPr>
          <a:xfrm>
            <a:off x="3514019" y="243149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NAND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BC34A95-AAA3-42E9-84FB-9743F522A234}"/>
              </a:ext>
            </a:extLst>
          </p:cNvPr>
          <p:cNvSpPr/>
          <p:nvPr/>
        </p:nvSpPr>
        <p:spPr>
          <a:xfrm>
            <a:off x="7597739" y="5245928"/>
            <a:ext cx="96545" cy="11578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6C0188F-0458-482A-AA41-1BC52EEB2E59}"/>
              </a:ext>
            </a:extLst>
          </p:cNvPr>
          <p:cNvSpPr/>
          <p:nvPr/>
        </p:nvSpPr>
        <p:spPr>
          <a:xfrm>
            <a:off x="4439809" y="5270503"/>
            <a:ext cx="96545" cy="11578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1396996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3200" b="1" dirty="0"/>
              <a:t>Compuertas lógicas  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GT" dirty="0"/>
              <a:t>Continuación… (3/3)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Table 4">
                <a:extLst>
                  <a:ext uri="{FF2B5EF4-FFF2-40B4-BE49-F238E27FC236}">
                    <a16:creationId xmlns:a16="http://schemas.microsoft.com/office/drawing/2014/main" id="{96230DA4-3B93-4D5D-BEC1-A01392967E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114762"/>
                  </p:ext>
                </p:extLst>
              </p:nvPr>
            </p:nvGraphicFramePr>
            <p:xfrm>
              <a:off x="2520390" y="2942667"/>
              <a:ext cx="2742726" cy="1870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476">
                      <a:extLst>
                        <a:ext uri="{9D8B030D-6E8A-4147-A177-3AD203B41FA5}">
                          <a16:colId xmlns:a16="http://schemas.microsoft.com/office/drawing/2014/main" val="119760132"/>
                        </a:ext>
                      </a:extLst>
                    </a:gridCol>
                    <a:gridCol w="516025">
                      <a:extLst>
                        <a:ext uri="{9D8B030D-6E8A-4147-A177-3AD203B41FA5}">
                          <a16:colId xmlns:a16="http://schemas.microsoft.com/office/drawing/2014/main" val="2337036719"/>
                        </a:ext>
                      </a:extLst>
                    </a:gridCol>
                    <a:gridCol w="1737225">
                      <a:extLst>
                        <a:ext uri="{9D8B030D-6E8A-4147-A177-3AD203B41FA5}">
                          <a16:colId xmlns:a16="http://schemas.microsoft.com/office/drawing/2014/main" val="2195345001"/>
                        </a:ext>
                      </a:extLst>
                    </a:gridCol>
                  </a:tblGrid>
                  <a:tr h="3740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5879960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262007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891935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907456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2001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Table 4">
                <a:extLst>
                  <a:ext uri="{FF2B5EF4-FFF2-40B4-BE49-F238E27FC236}">
                    <a16:creationId xmlns:a16="http://schemas.microsoft.com/office/drawing/2014/main" id="{96230DA4-3B93-4D5D-BEC1-A01392967E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114762"/>
                  </p:ext>
                </p:extLst>
              </p:nvPr>
            </p:nvGraphicFramePr>
            <p:xfrm>
              <a:off x="2520390" y="2942667"/>
              <a:ext cx="2742726" cy="1870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9476">
                      <a:extLst>
                        <a:ext uri="{9D8B030D-6E8A-4147-A177-3AD203B41FA5}">
                          <a16:colId xmlns:a16="http://schemas.microsoft.com/office/drawing/2014/main" val="119760132"/>
                        </a:ext>
                      </a:extLst>
                    </a:gridCol>
                    <a:gridCol w="516025">
                      <a:extLst>
                        <a:ext uri="{9D8B030D-6E8A-4147-A177-3AD203B41FA5}">
                          <a16:colId xmlns:a16="http://schemas.microsoft.com/office/drawing/2014/main" val="2337036719"/>
                        </a:ext>
                      </a:extLst>
                    </a:gridCol>
                    <a:gridCol w="1737225">
                      <a:extLst>
                        <a:ext uri="{9D8B030D-6E8A-4147-A177-3AD203B41FA5}">
                          <a16:colId xmlns:a16="http://schemas.microsoft.com/office/drawing/2014/main" val="2195345001"/>
                        </a:ext>
                      </a:extLst>
                    </a:gridCol>
                  </a:tblGrid>
                  <a:tr h="374097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2"/>
                          <a:stretch>
                            <a:fillRect l="-1250" t="-1613" r="-468750" b="-4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2"/>
                          <a:stretch>
                            <a:fillRect l="-95294" t="-1613" r="-341176" b="-4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2"/>
                          <a:stretch>
                            <a:fillRect l="-58042" t="-1613" r="-1399" b="-417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5879960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262007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891935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907456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2001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1" name="Table 4">
                <a:extLst>
                  <a:ext uri="{FF2B5EF4-FFF2-40B4-BE49-F238E27FC236}">
                    <a16:creationId xmlns:a16="http://schemas.microsoft.com/office/drawing/2014/main" id="{59EBB3FF-6787-4FC3-BDBA-0C48903E2A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7117463"/>
                  </p:ext>
                </p:extLst>
              </p:nvPr>
            </p:nvGraphicFramePr>
            <p:xfrm>
              <a:off x="6565413" y="2950957"/>
              <a:ext cx="3205907" cy="1870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0147">
                      <a:extLst>
                        <a:ext uri="{9D8B030D-6E8A-4147-A177-3AD203B41FA5}">
                          <a16:colId xmlns:a16="http://schemas.microsoft.com/office/drawing/2014/main" val="119760132"/>
                        </a:ext>
                      </a:extLst>
                    </a:gridCol>
                    <a:gridCol w="811919">
                      <a:extLst>
                        <a:ext uri="{9D8B030D-6E8A-4147-A177-3AD203B41FA5}">
                          <a16:colId xmlns:a16="http://schemas.microsoft.com/office/drawing/2014/main" val="2337036719"/>
                        </a:ext>
                      </a:extLst>
                    </a:gridCol>
                    <a:gridCol w="1623841">
                      <a:extLst>
                        <a:ext uri="{9D8B030D-6E8A-4147-A177-3AD203B41FA5}">
                          <a16:colId xmlns:a16="http://schemas.microsoft.com/office/drawing/2014/main" val="2195345001"/>
                        </a:ext>
                      </a:extLst>
                    </a:gridCol>
                  </a:tblGrid>
                  <a:tr h="3740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⊙</m:t>
                                </m:r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5879960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262007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891935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907456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2001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1" name="Table 4">
                <a:extLst>
                  <a:ext uri="{FF2B5EF4-FFF2-40B4-BE49-F238E27FC236}">
                    <a16:creationId xmlns:a16="http://schemas.microsoft.com/office/drawing/2014/main" id="{59EBB3FF-6787-4FC3-BDBA-0C48903E2A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7117463"/>
                  </p:ext>
                </p:extLst>
              </p:nvPr>
            </p:nvGraphicFramePr>
            <p:xfrm>
              <a:off x="6565413" y="2950957"/>
              <a:ext cx="3205907" cy="18704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0147">
                      <a:extLst>
                        <a:ext uri="{9D8B030D-6E8A-4147-A177-3AD203B41FA5}">
                          <a16:colId xmlns:a16="http://schemas.microsoft.com/office/drawing/2014/main" val="119760132"/>
                        </a:ext>
                      </a:extLst>
                    </a:gridCol>
                    <a:gridCol w="811919">
                      <a:extLst>
                        <a:ext uri="{9D8B030D-6E8A-4147-A177-3AD203B41FA5}">
                          <a16:colId xmlns:a16="http://schemas.microsoft.com/office/drawing/2014/main" val="2337036719"/>
                        </a:ext>
                      </a:extLst>
                    </a:gridCol>
                    <a:gridCol w="1623841">
                      <a:extLst>
                        <a:ext uri="{9D8B030D-6E8A-4147-A177-3AD203B41FA5}">
                          <a16:colId xmlns:a16="http://schemas.microsoft.com/office/drawing/2014/main" val="2195345001"/>
                        </a:ext>
                      </a:extLst>
                    </a:gridCol>
                  </a:tblGrid>
                  <a:tr h="374097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1587" t="-1639" r="-321429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95522" t="-1639" r="-202239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98496" t="-1639" r="-1880" b="-4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5879960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262007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891935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907456"/>
                      </a:ext>
                    </a:extLst>
                  </a:tr>
                  <a:tr h="3740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2001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3" name="Flowchart: Stored Data 92">
            <a:extLst>
              <a:ext uri="{FF2B5EF4-FFF2-40B4-BE49-F238E27FC236}">
                <a16:creationId xmlns:a16="http://schemas.microsoft.com/office/drawing/2014/main" id="{08D7C7AC-6799-4A7C-9380-AEEAF1F4BE76}"/>
              </a:ext>
            </a:extLst>
          </p:cNvPr>
          <p:cNvSpPr/>
          <p:nvPr/>
        </p:nvSpPr>
        <p:spPr>
          <a:xfrm rot="10800000">
            <a:off x="3125548" y="5076216"/>
            <a:ext cx="506437" cy="464234"/>
          </a:xfrm>
          <a:prstGeom prst="flowChartOnline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C21019A-538C-4BB9-837B-9D8ACFC0A1FD}"/>
              </a:ext>
            </a:extLst>
          </p:cNvPr>
          <p:cNvCxnSpPr/>
          <p:nvPr/>
        </p:nvCxnSpPr>
        <p:spPr>
          <a:xfrm>
            <a:off x="2700795" y="5172798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D4B980E-C0C1-468D-8792-D967689FF14E}"/>
              </a:ext>
            </a:extLst>
          </p:cNvPr>
          <p:cNvCxnSpPr/>
          <p:nvPr/>
        </p:nvCxnSpPr>
        <p:spPr>
          <a:xfrm>
            <a:off x="2700795" y="5428438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42616F6-B0F5-45B2-A781-6634F907E4D4}"/>
              </a:ext>
            </a:extLst>
          </p:cNvPr>
          <p:cNvCxnSpPr>
            <a:cxnSpLocks/>
          </p:cNvCxnSpPr>
          <p:nvPr/>
        </p:nvCxnSpPr>
        <p:spPr>
          <a:xfrm>
            <a:off x="3647982" y="5301299"/>
            <a:ext cx="24062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B3DC178-3D6F-4E1A-9FE9-45ED99C82AA9}"/>
                  </a:ext>
                </a:extLst>
              </p:cNvPr>
              <p:cNvSpPr txBox="1"/>
              <p:nvPr/>
            </p:nvSpPr>
            <p:spPr>
              <a:xfrm>
                <a:off x="3824291" y="5341254"/>
                <a:ext cx="1305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GT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GT" sz="1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GT" sz="1400" b="0" i="1" dirty="0" smtClean="0">
                          <a:latin typeface="Cambria Math" panose="02040503050406030204" pitchFamily="18" charset="0"/>
                        </a:rPr>
                        <m:t>′+</m:t>
                      </m:r>
                      <m:r>
                        <a:rPr lang="es-GT" sz="1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GT" sz="1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s-GT" sz="1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GT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GT" sz="16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B3DC178-3D6F-4E1A-9FE9-45ED99C82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291" y="5341254"/>
                <a:ext cx="1305132" cy="307777"/>
              </a:xfrm>
              <a:prstGeom prst="rect">
                <a:avLst/>
              </a:prstGeom>
              <a:blipFill>
                <a:blip r:embed="rId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D38D7BA-F681-405C-A698-39D18B1B7BA3}"/>
                  </a:ext>
                </a:extLst>
              </p:cNvPr>
              <p:cNvSpPr txBox="1"/>
              <p:nvPr/>
            </p:nvSpPr>
            <p:spPr>
              <a:xfrm>
                <a:off x="2352501" y="4932708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D38D7BA-F681-405C-A698-39D18B1B7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501" y="4932708"/>
                <a:ext cx="3235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DBAC4A5-A1E3-46E0-AFCD-CE9A5AEA472D}"/>
                  </a:ext>
                </a:extLst>
              </p:cNvPr>
              <p:cNvSpPr txBox="1"/>
              <p:nvPr/>
            </p:nvSpPr>
            <p:spPr>
              <a:xfrm>
                <a:off x="2339465" y="5221353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s-GT" sz="20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DBAC4A5-A1E3-46E0-AFCD-CE9A5AEA4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465" y="5221353"/>
                <a:ext cx="323558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96AD7B6-CF4B-44EA-AF2A-7A3D63F70472}"/>
              </a:ext>
            </a:extLst>
          </p:cNvPr>
          <p:cNvSpPr txBox="1"/>
          <p:nvPr/>
        </p:nvSpPr>
        <p:spPr>
          <a:xfrm>
            <a:off x="3098346" y="233523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XOR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D251A50-73F6-4C42-B7B2-B59F8EC1A4C8}"/>
              </a:ext>
            </a:extLst>
          </p:cNvPr>
          <p:cNvSpPr txBox="1"/>
          <p:nvPr/>
        </p:nvSpPr>
        <p:spPr>
          <a:xfrm>
            <a:off x="7512171" y="2339091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XNOR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BC06A50E-BC89-442D-82B0-DF27CC014AA0}"/>
              </a:ext>
            </a:extLst>
          </p:cNvPr>
          <p:cNvSpPr/>
          <p:nvPr/>
        </p:nvSpPr>
        <p:spPr>
          <a:xfrm rot="2614163">
            <a:off x="2544036" y="5012381"/>
            <a:ext cx="591755" cy="608482"/>
          </a:xfrm>
          <a:prstGeom prst="arc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2DFC159-D92D-4FD0-BD3F-AF69B7BC1561}"/>
                  </a:ext>
                </a:extLst>
              </p:cNvPr>
              <p:cNvSpPr/>
              <p:nvPr/>
            </p:nvSpPr>
            <p:spPr>
              <a:xfrm>
                <a:off x="4094509" y="4947290"/>
                <a:ext cx="7646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GT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s-GT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2DFC159-D92D-4FD0-BD3F-AF69B7BC1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509" y="4947290"/>
                <a:ext cx="764697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owchart: Stored Data 27">
            <a:extLst>
              <a:ext uri="{FF2B5EF4-FFF2-40B4-BE49-F238E27FC236}">
                <a16:creationId xmlns:a16="http://schemas.microsoft.com/office/drawing/2014/main" id="{F575E188-21BB-4876-A23D-71412EE0F5D6}"/>
              </a:ext>
            </a:extLst>
          </p:cNvPr>
          <p:cNvSpPr/>
          <p:nvPr/>
        </p:nvSpPr>
        <p:spPr>
          <a:xfrm rot="10800000">
            <a:off x="7512172" y="5171485"/>
            <a:ext cx="506437" cy="464234"/>
          </a:xfrm>
          <a:prstGeom prst="flowChartOnline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5A09FD-7A90-4B06-A5C5-D379033FDA18}"/>
              </a:ext>
            </a:extLst>
          </p:cNvPr>
          <p:cNvCxnSpPr/>
          <p:nvPr/>
        </p:nvCxnSpPr>
        <p:spPr>
          <a:xfrm>
            <a:off x="7087419" y="5268067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11084B-E735-49CA-BF97-9FBB382EAD44}"/>
              </a:ext>
            </a:extLst>
          </p:cNvPr>
          <p:cNvCxnSpPr/>
          <p:nvPr/>
        </p:nvCxnSpPr>
        <p:spPr>
          <a:xfrm>
            <a:off x="7087419" y="5523707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41C968-E5EC-4B56-AF87-ACAEB33C70C5}"/>
              </a:ext>
            </a:extLst>
          </p:cNvPr>
          <p:cNvCxnSpPr>
            <a:cxnSpLocks/>
          </p:cNvCxnSpPr>
          <p:nvPr/>
        </p:nvCxnSpPr>
        <p:spPr>
          <a:xfrm>
            <a:off x="8137969" y="5396568"/>
            <a:ext cx="24062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8F7D7EF-1C55-43E4-B9AC-1B8E94B69A5E}"/>
                  </a:ext>
                </a:extLst>
              </p:cNvPr>
              <p:cNvSpPr txBox="1"/>
              <p:nvPr/>
            </p:nvSpPr>
            <p:spPr>
              <a:xfrm>
                <a:off x="8443361" y="5539914"/>
                <a:ext cx="1305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GT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GT" sz="1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GT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GT" sz="1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GT" sz="1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s-GT" sz="1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GT" sz="1400" b="0" i="1" dirty="0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s-GT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8F7D7EF-1C55-43E4-B9AC-1B8E94B69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361" y="5539914"/>
                <a:ext cx="1305132" cy="307777"/>
              </a:xfrm>
              <a:prstGeom prst="rect">
                <a:avLst/>
              </a:prstGeom>
              <a:blipFill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49A9B4-F012-400D-88CE-295A5E6C23CB}"/>
                  </a:ext>
                </a:extLst>
              </p:cNvPr>
              <p:cNvSpPr txBox="1"/>
              <p:nvPr/>
            </p:nvSpPr>
            <p:spPr>
              <a:xfrm>
                <a:off x="6739125" y="5027977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49A9B4-F012-400D-88CE-295A5E6C2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125" y="5027977"/>
                <a:ext cx="3235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411F48-CF1D-484A-90F4-16F432F7BA15}"/>
                  </a:ext>
                </a:extLst>
              </p:cNvPr>
              <p:cNvSpPr txBox="1"/>
              <p:nvPr/>
            </p:nvSpPr>
            <p:spPr>
              <a:xfrm>
                <a:off x="6726089" y="5316622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s-GT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411F48-CF1D-484A-90F4-16F432F7B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089" y="5316622"/>
                <a:ext cx="323558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c 36">
            <a:extLst>
              <a:ext uri="{FF2B5EF4-FFF2-40B4-BE49-F238E27FC236}">
                <a16:creationId xmlns:a16="http://schemas.microsoft.com/office/drawing/2014/main" id="{6206292E-86B4-43F4-930F-B1CE8CADB19F}"/>
              </a:ext>
            </a:extLst>
          </p:cNvPr>
          <p:cNvSpPr/>
          <p:nvPr/>
        </p:nvSpPr>
        <p:spPr>
          <a:xfrm rot="2614163">
            <a:off x="6930660" y="5107650"/>
            <a:ext cx="591755" cy="608482"/>
          </a:xfrm>
          <a:prstGeom prst="arc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CCD158B-5717-4CD1-A6F2-78A2495B1250}"/>
                  </a:ext>
                </a:extLst>
              </p:cNvPr>
              <p:cNvSpPr/>
              <p:nvPr/>
            </p:nvSpPr>
            <p:spPr>
              <a:xfrm>
                <a:off x="8600403" y="5215405"/>
                <a:ext cx="1016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GT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GT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s-GT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)′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CCD158B-5717-4CD1-A6F2-78A2495B1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03" y="5215405"/>
                <a:ext cx="1016368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D2F05F97-B6C6-4625-BA80-4B7977C5A86B}"/>
              </a:ext>
            </a:extLst>
          </p:cNvPr>
          <p:cNvSpPr/>
          <p:nvPr/>
        </p:nvSpPr>
        <p:spPr>
          <a:xfrm>
            <a:off x="8039438" y="5349350"/>
            <a:ext cx="96545" cy="115780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7EB4B85-F4DE-4266-B3EC-AFF4EF2891CC}"/>
                  </a:ext>
                </a:extLst>
              </p:cNvPr>
              <p:cNvSpPr/>
              <p:nvPr/>
            </p:nvSpPr>
            <p:spPr>
              <a:xfrm>
                <a:off x="8607720" y="4876010"/>
                <a:ext cx="957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GT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G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a:rPr lang="es-GT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7EB4B85-F4DE-4266-B3EC-AFF4EF289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720" y="4876010"/>
                <a:ext cx="957057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D14C241-6617-27AD-693A-4AC147F055B5}"/>
              </a:ext>
            </a:extLst>
          </p:cNvPr>
          <p:cNvSpPr txBox="1"/>
          <p:nvPr/>
        </p:nvSpPr>
        <p:spPr>
          <a:xfrm>
            <a:off x="7446243" y="2607331"/>
            <a:ext cx="146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(Si y solo si)</a:t>
            </a:r>
          </a:p>
        </p:txBody>
      </p:sp>
    </p:spTree>
    <p:extLst>
      <p:ext uri="{BB962C8B-B14F-4D97-AF65-F5344CB8AC3E}">
        <p14:creationId xmlns:p14="http://schemas.microsoft.com/office/powerpoint/2010/main" val="357439313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Muchas</a:t>
            </a:r>
            <a:r>
              <a:rPr lang="en-US" dirty="0"/>
              <a:t> gracias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Ing. Mario </a:t>
            </a:r>
            <a:r>
              <a:rPr lang="en-US"/>
              <a:t>lópez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{A4E51157-F8B2-4F36-B6A8-D7B669C828C1}tf03431380</Template>
  <TotalTime>129</TotalTime>
  <Words>256</Words>
  <Application>Microsoft Office PowerPoint</Application>
  <PresentationFormat>Widescreen</PresentationFormat>
  <Paragraphs>140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Cambria Math</vt:lpstr>
      <vt:lpstr>Euphemia</vt:lpstr>
      <vt:lpstr>Plantagenet Cherokee</vt:lpstr>
      <vt:lpstr>Wingdings</vt:lpstr>
      <vt:lpstr>Academic Literature 16x9</vt:lpstr>
      <vt:lpstr>Compuertas lógicas</vt:lpstr>
      <vt:lpstr>Compuertas lógicas</vt:lpstr>
      <vt:lpstr>Compuertas lógicas   </vt:lpstr>
      <vt:lpstr>Compuertas lógicas   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busqueda en profundidad</dc:title>
  <dc:creator>Fam Lopez Montepeque</dc:creator>
  <cp:lastModifiedBy>Mario Gustavo Lopez Hernandez</cp:lastModifiedBy>
  <cp:revision>31</cp:revision>
  <dcterms:created xsi:type="dcterms:W3CDTF">2020-04-22T09:44:49Z</dcterms:created>
  <dcterms:modified xsi:type="dcterms:W3CDTF">2022-10-10T18:31:51Z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