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sldIdLst>
    <p:sldId id="273" r:id="rId5"/>
    <p:sldId id="297" r:id="rId6"/>
    <p:sldId id="298" r:id="rId7"/>
    <p:sldId id="302" r:id="rId8"/>
    <p:sldId id="299" r:id="rId9"/>
    <p:sldId id="300" r:id="rId10"/>
    <p:sldId id="303" r:id="rId11"/>
    <p:sldId id="301" r:id="rId12"/>
    <p:sldId id="304" r:id="rId13"/>
    <p:sldId id="290" r:id="rId14"/>
    <p:sldId id="292" r:id="rId15"/>
    <p:sldId id="295" r:id="rId16"/>
    <p:sldId id="296" r:id="rId17"/>
    <p:sldId id="294" r:id="rId18"/>
    <p:sldId id="29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D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9" d="100"/>
          <a:sy n="69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586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90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24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84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556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46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599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986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05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082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1267300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00.png"/><Relationship Id="rId4" Type="http://schemas.openxmlformats.org/officeDocument/2006/relationships/image" Target="../media/image6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130.png"/><Relationship Id="rId7" Type="http://schemas.openxmlformats.org/officeDocument/2006/relationships/image" Target="../media/image17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0.png"/><Relationship Id="rId11" Type="http://schemas.openxmlformats.org/officeDocument/2006/relationships/image" Target="../media/image210.png"/><Relationship Id="rId5" Type="http://schemas.openxmlformats.org/officeDocument/2006/relationships/image" Target="../media/image150.png"/><Relationship Id="rId10" Type="http://schemas.openxmlformats.org/officeDocument/2006/relationships/image" Target="../media/image200.png"/><Relationship Id="rId4" Type="http://schemas.openxmlformats.org/officeDocument/2006/relationships/image" Target="../media/image140.png"/><Relationship Id="rId9" Type="http://schemas.openxmlformats.org/officeDocument/2006/relationships/image" Target="../media/image19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130.png"/><Relationship Id="rId7" Type="http://schemas.openxmlformats.org/officeDocument/2006/relationships/image" Target="../media/image170.png"/><Relationship Id="rId12" Type="http://schemas.openxmlformats.org/officeDocument/2006/relationships/image" Target="../media/image28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0.png"/><Relationship Id="rId11" Type="http://schemas.openxmlformats.org/officeDocument/2006/relationships/image" Target="../media/image270.png"/><Relationship Id="rId5" Type="http://schemas.openxmlformats.org/officeDocument/2006/relationships/image" Target="../media/image230.png"/><Relationship Id="rId10" Type="http://schemas.openxmlformats.org/officeDocument/2006/relationships/image" Target="../media/image260.png"/><Relationship Id="rId4" Type="http://schemas.openxmlformats.org/officeDocument/2006/relationships/image" Target="../media/image140.png"/><Relationship Id="rId9" Type="http://schemas.openxmlformats.org/officeDocument/2006/relationships/image" Target="../media/image25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6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26" Type="http://schemas.openxmlformats.org/officeDocument/2006/relationships/image" Target="../media/image34.png"/><Relationship Id="rId3" Type="http://schemas.openxmlformats.org/officeDocument/2006/relationships/image" Target="../media/image11.png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5" Type="http://schemas.openxmlformats.org/officeDocument/2006/relationships/image" Target="../media/image33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32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28" Type="http://schemas.openxmlformats.org/officeDocument/2006/relationships/image" Target="../media/image36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Relationship Id="rId27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jpeg"/><Relationship Id="rId3" Type="http://schemas.openxmlformats.org/officeDocument/2006/relationships/image" Target="../media/image38.png"/><Relationship Id="rId7" Type="http://schemas.openxmlformats.org/officeDocument/2006/relationships/image" Target="../media/image42.jpe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jpeg"/><Relationship Id="rId5" Type="http://schemas.openxmlformats.org/officeDocument/2006/relationships/image" Target="../media/image40.jpeg"/><Relationship Id="rId10" Type="http://schemas.openxmlformats.org/officeDocument/2006/relationships/image" Target="../media/image45.jpeg"/><Relationship Id="rId4" Type="http://schemas.openxmlformats.org/officeDocument/2006/relationships/image" Target="../media/image39.jpeg"/><Relationship Id="rId9" Type="http://schemas.openxmlformats.org/officeDocument/2006/relationships/image" Target="../media/image4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55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5EFA86-59D3-41A9-819E-C704FF32C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7494" b="74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7" name="Rectangle 57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2063" y="1443789"/>
            <a:ext cx="4829426" cy="2467540"/>
          </a:xfrm>
        </p:spPr>
        <p:txBody>
          <a:bodyPr anchor="b">
            <a:normAutofit/>
          </a:bodyPr>
          <a:lstStyle/>
          <a:p>
            <a:pPr algn="r"/>
            <a:r>
              <a:rPr lang="es-GT" sz="3200" dirty="0">
                <a:solidFill>
                  <a:schemeClr val="bg1"/>
                </a:solidFill>
              </a:rPr>
              <a:t>Mapas de Karnaugh de 2 y 3 variables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40627" y="3956100"/>
            <a:ext cx="6228522" cy="1208141"/>
          </a:xfrm>
        </p:spPr>
        <p:txBody>
          <a:bodyPr>
            <a:normAutofit/>
          </a:bodyPr>
          <a:lstStyle/>
          <a:p>
            <a:pPr algn="r"/>
            <a:r>
              <a:rPr lang="es-GT" dirty="0">
                <a:solidFill>
                  <a:schemeClr val="bg1"/>
                </a:solidFill>
              </a:rPr>
              <a:t>Ing. Mario López</a:t>
            </a:r>
          </a:p>
        </p:txBody>
      </p:sp>
    </p:spTree>
    <p:extLst>
      <p:ext uri="{BB962C8B-B14F-4D97-AF65-F5344CB8AC3E}">
        <p14:creationId xmlns:p14="http://schemas.microsoft.com/office/powerpoint/2010/main" val="2424003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3DF4FE9-C0E9-4B3B-8812-26FDE659C9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05254" y="979365"/>
                <a:ext cx="8574841" cy="1391339"/>
              </a:xfrm>
            </p:spPr>
            <p:txBody>
              <a:bodyPr>
                <a:normAutofit fontScale="90000"/>
              </a:bodyPr>
              <a:lstStyle/>
              <a:p>
                <a:r>
                  <a:rPr lang="es-GT" sz="3600" dirty="0"/>
                  <a:t>Sumador completo (sumador de </a:t>
                </a:r>
                <a14:m>
                  <m:oMath xmlns:m="http://schemas.openxmlformats.org/officeDocument/2006/math">
                    <m:r>
                      <a:rPr lang="es-GT" sz="360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s-GT" sz="3600" dirty="0"/>
                  <a:t> </a:t>
                </a:r>
                <a14:m>
                  <m:oMath xmlns:m="http://schemas.openxmlformats.org/officeDocument/2006/math">
                    <m:r>
                      <a:rPr lang="es-GT" sz="3600" i="1" dirty="0" smtClean="0">
                        <a:latin typeface="Cambria Math" panose="02040503050406030204" pitchFamily="18" charset="0"/>
                      </a:rPr>
                      <m:t>𝑏𝑖𝑡𝑠</m:t>
                    </m:r>
                  </m:oMath>
                </a14:m>
                <a:r>
                  <a:rPr lang="es-GT" sz="3600" dirty="0"/>
                  <a:t>)</a:t>
                </a:r>
                <a:br>
                  <a:rPr lang="es-GT" sz="3600" dirty="0"/>
                </a:br>
                <a:br>
                  <a:rPr lang="es-GT" sz="3100" dirty="0"/>
                </a:br>
                <a:r>
                  <a:rPr lang="es-GT" sz="3100" dirty="0"/>
                  <a:t>1. Tabla de verdad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3DF4FE9-C0E9-4B3B-8812-26FDE659C9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05254" y="979365"/>
                <a:ext cx="8574841" cy="1391339"/>
              </a:xfrm>
              <a:blipFill>
                <a:blip r:embed="rId2"/>
                <a:stretch>
                  <a:fillRect l="-1777" t="-8333" b="-127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6555F55E-D57F-4C77-A9DC-8FA224CE3D8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517838131"/>
                  </p:ext>
                </p:extLst>
              </p:nvPr>
            </p:nvGraphicFramePr>
            <p:xfrm>
              <a:off x="4848301" y="2671494"/>
              <a:ext cx="3530780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6156">
                      <a:extLst>
                        <a:ext uri="{9D8B030D-6E8A-4147-A177-3AD203B41FA5}">
                          <a16:colId xmlns:a16="http://schemas.microsoft.com/office/drawing/2014/main" val="2399290597"/>
                        </a:ext>
                      </a:extLst>
                    </a:gridCol>
                    <a:gridCol w="706156">
                      <a:extLst>
                        <a:ext uri="{9D8B030D-6E8A-4147-A177-3AD203B41FA5}">
                          <a16:colId xmlns:a16="http://schemas.microsoft.com/office/drawing/2014/main" val="1582997452"/>
                        </a:ext>
                      </a:extLst>
                    </a:gridCol>
                    <a:gridCol w="706156">
                      <a:extLst>
                        <a:ext uri="{9D8B030D-6E8A-4147-A177-3AD203B41FA5}">
                          <a16:colId xmlns:a16="http://schemas.microsoft.com/office/drawing/2014/main" val="331234061"/>
                        </a:ext>
                      </a:extLst>
                    </a:gridCol>
                    <a:gridCol w="706156">
                      <a:extLst>
                        <a:ext uri="{9D8B030D-6E8A-4147-A177-3AD203B41FA5}">
                          <a16:colId xmlns:a16="http://schemas.microsoft.com/office/drawing/2014/main" val="1990712354"/>
                        </a:ext>
                      </a:extLst>
                    </a:gridCol>
                    <a:gridCol w="706156">
                      <a:extLst>
                        <a:ext uri="{9D8B030D-6E8A-4147-A177-3AD203B41FA5}">
                          <a16:colId xmlns:a16="http://schemas.microsoft.com/office/drawing/2014/main" val="8660856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i="1" dirty="0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07955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s-GT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</a:t>
                          </a:r>
                          <a:endParaRPr lang="es-GT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02840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s-GT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1</a:t>
                          </a:r>
                          <a:endParaRPr lang="es-GT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65032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1</a:t>
                          </a:r>
                          <a:endParaRPr lang="es-GT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38499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s-GT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</a:t>
                          </a:r>
                          <a:endParaRPr lang="es-GT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90350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s-GT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1</a:t>
                          </a:r>
                          <a:endParaRPr lang="es-GT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39852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s-GT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</a:t>
                          </a:r>
                          <a:endParaRPr lang="es-GT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126808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s-GT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</a:t>
                          </a:r>
                          <a:endParaRPr lang="es-GT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08840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s-GT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1</a:t>
                          </a:r>
                          <a:endParaRPr lang="es-GT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79294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6555F55E-D57F-4C77-A9DC-8FA224CE3D8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517838131"/>
                  </p:ext>
                </p:extLst>
              </p:nvPr>
            </p:nvGraphicFramePr>
            <p:xfrm>
              <a:off x="4848301" y="2671494"/>
              <a:ext cx="3530780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6156">
                      <a:extLst>
                        <a:ext uri="{9D8B030D-6E8A-4147-A177-3AD203B41FA5}">
                          <a16:colId xmlns:a16="http://schemas.microsoft.com/office/drawing/2014/main" val="2399290597"/>
                        </a:ext>
                      </a:extLst>
                    </a:gridCol>
                    <a:gridCol w="706156">
                      <a:extLst>
                        <a:ext uri="{9D8B030D-6E8A-4147-A177-3AD203B41FA5}">
                          <a16:colId xmlns:a16="http://schemas.microsoft.com/office/drawing/2014/main" val="1582997452"/>
                        </a:ext>
                      </a:extLst>
                    </a:gridCol>
                    <a:gridCol w="706156">
                      <a:extLst>
                        <a:ext uri="{9D8B030D-6E8A-4147-A177-3AD203B41FA5}">
                          <a16:colId xmlns:a16="http://schemas.microsoft.com/office/drawing/2014/main" val="331234061"/>
                        </a:ext>
                      </a:extLst>
                    </a:gridCol>
                    <a:gridCol w="706156">
                      <a:extLst>
                        <a:ext uri="{9D8B030D-6E8A-4147-A177-3AD203B41FA5}">
                          <a16:colId xmlns:a16="http://schemas.microsoft.com/office/drawing/2014/main" val="1990712354"/>
                        </a:ext>
                      </a:extLst>
                    </a:gridCol>
                    <a:gridCol w="706156">
                      <a:extLst>
                        <a:ext uri="{9D8B030D-6E8A-4147-A177-3AD203B41FA5}">
                          <a16:colId xmlns:a16="http://schemas.microsoft.com/office/drawing/2014/main" val="8660856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62" t="-8197" r="-403448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862" t="-8197" r="-303448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862" t="-8197" r="-203448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07955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s-GT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</a:t>
                          </a:r>
                          <a:endParaRPr lang="es-GT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02840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s-GT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1</a:t>
                          </a:r>
                          <a:endParaRPr lang="es-GT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65032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1</a:t>
                          </a:r>
                          <a:endParaRPr lang="es-GT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38499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s-GT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</a:t>
                          </a:r>
                          <a:endParaRPr lang="es-GT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90350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s-GT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1</a:t>
                          </a:r>
                          <a:endParaRPr lang="es-GT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39852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s-GT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</a:t>
                          </a:r>
                          <a:endParaRPr lang="es-GT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126808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s-GT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</a:t>
                          </a:r>
                          <a:endParaRPr lang="es-GT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08840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s-GT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1</a:t>
                          </a:r>
                          <a:endParaRPr lang="es-GT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792942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2895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B28C8-67A2-4BF4-8297-99B86E15B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68835"/>
          </a:xfrm>
        </p:spPr>
        <p:txBody>
          <a:bodyPr/>
          <a:lstStyle/>
          <a:p>
            <a:r>
              <a:rPr lang="es-GT" dirty="0"/>
              <a:t>2. Mapa de Karnaugh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D97F862C-5F45-4E90-9E05-DD0726F43A9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46262620"/>
                  </p:ext>
                </p:extLst>
              </p:nvPr>
            </p:nvGraphicFramePr>
            <p:xfrm>
              <a:off x="1987828" y="2076520"/>
              <a:ext cx="519485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8970">
                      <a:extLst>
                        <a:ext uri="{9D8B030D-6E8A-4147-A177-3AD203B41FA5}">
                          <a16:colId xmlns:a16="http://schemas.microsoft.com/office/drawing/2014/main" val="1493145614"/>
                        </a:ext>
                      </a:extLst>
                    </a:gridCol>
                    <a:gridCol w="1038970">
                      <a:extLst>
                        <a:ext uri="{9D8B030D-6E8A-4147-A177-3AD203B41FA5}">
                          <a16:colId xmlns:a16="http://schemas.microsoft.com/office/drawing/2014/main" val="1652417631"/>
                        </a:ext>
                      </a:extLst>
                    </a:gridCol>
                    <a:gridCol w="1038970">
                      <a:extLst>
                        <a:ext uri="{9D8B030D-6E8A-4147-A177-3AD203B41FA5}">
                          <a16:colId xmlns:a16="http://schemas.microsoft.com/office/drawing/2014/main" val="2605150065"/>
                        </a:ext>
                      </a:extLst>
                    </a:gridCol>
                    <a:gridCol w="1038970">
                      <a:extLst>
                        <a:ext uri="{9D8B030D-6E8A-4147-A177-3AD203B41FA5}">
                          <a16:colId xmlns:a16="http://schemas.microsoft.com/office/drawing/2014/main" val="2246478513"/>
                        </a:ext>
                      </a:extLst>
                    </a:gridCol>
                    <a:gridCol w="1038970">
                      <a:extLst>
                        <a:ext uri="{9D8B030D-6E8A-4147-A177-3AD203B41FA5}">
                          <a16:colId xmlns:a16="http://schemas.microsoft.com/office/drawing/2014/main" val="230046382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dirty="0"/>
                            <a:t>  / 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𝑦𝑧</m:t>
                              </m:r>
                            </m:oMath>
                          </a14:m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</a:t>
                          </a:r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</a:t>
                          </a:r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  <a:endParaRPr lang="es-G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31544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1" dirty="0"/>
                            <a:t>0</a:t>
                          </a:r>
                          <a:endParaRPr lang="es-GT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81430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1" dirty="0"/>
                            <a:t>1</a:t>
                          </a:r>
                          <a:endParaRPr lang="es-GT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0106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D97F862C-5F45-4E90-9E05-DD0726F43A9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46262620"/>
                  </p:ext>
                </p:extLst>
              </p:nvPr>
            </p:nvGraphicFramePr>
            <p:xfrm>
              <a:off x="1987828" y="2076520"/>
              <a:ext cx="519485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8970">
                      <a:extLst>
                        <a:ext uri="{9D8B030D-6E8A-4147-A177-3AD203B41FA5}">
                          <a16:colId xmlns:a16="http://schemas.microsoft.com/office/drawing/2014/main" val="1493145614"/>
                        </a:ext>
                      </a:extLst>
                    </a:gridCol>
                    <a:gridCol w="1038970">
                      <a:extLst>
                        <a:ext uri="{9D8B030D-6E8A-4147-A177-3AD203B41FA5}">
                          <a16:colId xmlns:a16="http://schemas.microsoft.com/office/drawing/2014/main" val="1652417631"/>
                        </a:ext>
                      </a:extLst>
                    </a:gridCol>
                    <a:gridCol w="1038970">
                      <a:extLst>
                        <a:ext uri="{9D8B030D-6E8A-4147-A177-3AD203B41FA5}">
                          <a16:colId xmlns:a16="http://schemas.microsoft.com/office/drawing/2014/main" val="2605150065"/>
                        </a:ext>
                      </a:extLst>
                    </a:gridCol>
                    <a:gridCol w="1038970">
                      <a:extLst>
                        <a:ext uri="{9D8B030D-6E8A-4147-A177-3AD203B41FA5}">
                          <a16:colId xmlns:a16="http://schemas.microsoft.com/office/drawing/2014/main" val="2246478513"/>
                        </a:ext>
                      </a:extLst>
                    </a:gridCol>
                    <a:gridCol w="1038970">
                      <a:extLst>
                        <a:ext uri="{9D8B030D-6E8A-4147-A177-3AD203B41FA5}">
                          <a16:colId xmlns:a16="http://schemas.microsoft.com/office/drawing/2014/main" val="230046382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85" t="-8197" r="-40117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</a:t>
                          </a:r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</a:t>
                          </a:r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  <a:endParaRPr lang="es-G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31544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1" dirty="0"/>
                            <a:t>0</a:t>
                          </a:r>
                          <a:endParaRPr lang="es-GT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81430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1" dirty="0"/>
                            <a:t>1</a:t>
                          </a:r>
                          <a:endParaRPr lang="es-GT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01065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61E9E8C-56B8-4891-9239-7C49B0451C18}"/>
              </a:ext>
            </a:extLst>
          </p:cNvPr>
          <p:cNvSpPr txBox="1"/>
          <p:nvPr/>
        </p:nvSpPr>
        <p:spPr>
          <a:xfrm>
            <a:off x="3682955" y="1661606"/>
            <a:ext cx="173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 err="1">
                <a:latin typeface="Aharoni" panose="02010803020104030203" pitchFamily="2" charset="-79"/>
                <a:cs typeface="Aharoni" panose="02010803020104030203" pitchFamily="2" charset="-79"/>
              </a:rPr>
              <a:t>Carry</a:t>
            </a:r>
            <a:r>
              <a:rPr lang="es-GT" dirty="0">
                <a:latin typeface="Aharoni" panose="02010803020104030203" pitchFamily="2" charset="-79"/>
                <a:cs typeface="Aharoni" panose="02010803020104030203" pitchFamily="2" charset="-79"/>
              </a:rPr>
              <a:t>  C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6BAC5C2-4FA9-4712-B7C9-D08BFFCB4344}"/>
              </a:ext>
            </a:extLst>
          </p:cNvPr>
          <p:cNvSpPr txBox="1">
            <a:spLocks/>
          </p:cNvSpPr>
          <p:nvPr/>
        </p:nvSpPr>
        <p:spPr>
          <a:xfrm>
            <a:off x="715618" y="3939799"/>
            <a:ext cx="5890427" cy="768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GT"/>
              <a:t>3. Función algebraica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302E0A-136D-45D2-8ED8-88A0E8A61EDB}"/>
              </a:ext>
            </a:extLst>
          </p:cNvPr>
          <p:cNvSpPr txBox="1"/>
          <p:nvPr/>
        </p:nvSpPr>
        <p:spPr>
          <a:xfrm>
            <a:off x="3059818" y="4852179"/>
            <a:ext cx="173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 err="1">
                <a:latin typeface="Aharoni" panose="02010803020104030203" pitchFamily="2" charset="-79"/>
                <a:cs typeface="Aharoni" panose="02010803020104030203" pitchFamily="2" charset="-79"/>
              </a:rPr>
              <a:t>Carry</a:t>
            </a:r>
            <a:r>
              <a:rPr lang="es-GT" dirty="0">
                <a:latin typeface="Aharoni" panose="02010803020104030203" pitchFamily="2" charset="-79"/>
                <a:cs typeface="Aharoni" panose="02010803020104030203" pitchFamily="2" charset="-79"/>
              </a:rPr>
              <a:t> 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156830D-998B-4364-A30E-2A991E1977E3}"/>
                  </a:ext>
                </a:extLst>
              </p:cNvPr>
              <p:cNvSpPr txBox="1"/>
              <p:nvPr/>
            </p:nvSpPr>
            <p:spPr>
              <a:xfrm>
                <a:off x="2406625" y="5369108"/>
                <a:ext cx="304242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s-G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GT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𝑥𝑧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𝑦𝑧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𝑥𝑦</m:t>
                      </m:r>
                    </m:oMath>
                  </m:oMathPara>
                </a14:m>
                <a:endParaRPr lang="es-GT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156830D-998B-4364-A30E-2A991E197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625" y="5369108"/>
                <a:ext cx="3042420" cy="400110"/>
              </a:xfrm>
              <a:prstGeom prst="rect">
                <a:avLst/>
              </a:prstGeom>
              <a:blipFill>
                <a:blip r:embed="rId3"/>
                <a:stretch>
                  <a:fillRect b="-92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5F80CE57-5CA4-4473-9FEF-A6C605842E1B}"/>
              </a:ext>
            </a:extLst>
          </p:cNvPr>
          <p:cNvSpPr/>
          <p:nvPr/>
        </p:nvSpPr>
        <p:spPr>
          <a:xfrm>
            <a:off x="5321410" y="2394027"/>
            <a:ext cx="690814" cy="99521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>
              <a:solidFill>
                <a:srgbClr val="FFFF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3FA3A4-C84B-4489-971B-8140B838BABA}"/>
              </a:ext>
            </a:extLst>
          </p:cNvPr>
          <p:cNvSpPr/>
          <p:nvPr/>
        </p:nvSpPr>
        <p:spPr>
          <a:xfrm>
            <a:off x="4294979" y="2807537"/>
            <a:ext cx="1646490" cy="3947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9B1E47-F736-4CCD-8283-62628249F0CF}"/>
              </a:ext>
            </a:extLst>
          </p:cNvPr>
          <p:cNvSpPr/>
          <p:nvPr/>
        </p:nvSpPr>
        <p:spPr>
          <a:xfrm>
            <a:off x="5434765" y="2761346"/>
            <a:ext cx="1551596" cy="53906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Table 4">
                <a:extLst>
                  <a:ext uri="{FF2B5EF4-FFF2-40B4-BE49-F238E27FC236}">
                    <a16:creationId xmlns:a16="http://schemas.microsoft.com/office/drawing/2014/main" id="{B951EC4F-A701-4477-A0FC-DA591145E4D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13420790"/>
                  </p:ext>
                </p:extLst>
              </p:nvPr>
            </p:nvGraphicFramePr>
            <p:xfrm>
              <a:off x="8280117" y="1661606"/>
              <a:ext cx="3530780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6156">
                      <a:extLst>
                        <a:ext uri="{9D8B030D-6E8A-4147-A177-3AD203B41FA5}">
                          <a16:colId xmlns:a16="http://schemas.microsoft.com/office/drawing/2014/main" val="2399290597"/>
                        </a:ext>
                      </a:extLst>
                    </a:gridCol>
                    <a:gridCol w="706156">
                      <a:extLst>
                        <a:ext uri="{9D8B030D-6E8A-4147-A177-3AD203B41FA5}">
                          <a16:colId xmlns:a16="http://schemas.microsoft.com/office/drawing/2014/main" val="1582997452"/>
                        </a:ext>
                      </a:extLst>
                    </a:gridCol>
                    <a:gridCol w="706156">
                      <a:extLst>
                        <a:ext uri="{9D8B030D-6E8A-4147-A177-3AD203B41FA5}">
                          <a16:colId xmlns:a16="http://schemas.microsoft.com/office/drawing/2014/main" val="331234061"/>
                        </a:ext>
                      </a:extLst>
                    </a:gridCol>
                    <a:gridCol w="706156">
                      <a:extLst>
                        <a:ext uri="{9D8B030D-6E8A-4147-A177-3AD203B41FA5}">
                          <a16:colId xmlns:a16="http://schemas.microsoft.com/office/drawing/2014/main" val="1990712354"/>
                        </a:ext>
                      </a:extLst>
                    </a:gridCol>
                    <a:gridCol w="706156">
                      <a:extLst>
                        <a:ext uri="{9D8B030D-6E8A-4147-A177-3AD203B41FA5}">
                          <a16:colId xmlns:a16="http://schemas.microsoft.com/office/drawing/2014/main" val="8660856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i="1" dirty="0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07955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s-GT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</a:t>
                          </a:r>
                          <a:endParaRPr lang="es-GT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02840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s-GT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1</a:t>
                          </a:r>
                          <a:endParaRPr lang="es-GT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65032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1</a:t>
                          </a:r>
                          <a:endParaRPr lang="es-GT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38499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s-GT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</a:t>
                          </a:r>
                          <a:endParaRPr lang="es-GT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90350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s-GT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1</a:t>
                          </a:r>
                          <a:endParaRPr lang="es-GT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39852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s-GT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</a:t>
                          </a:r>
                          <a:endParaRPr lang="es-GT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126808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s-GT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</a:t>
                          </a:r>
                          <a:endParaRPr lang="es-GT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08840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s-GT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1</a:t>
                          </a:r>
                          <a:endParaRPr lang="es-GT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79294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Table 4">
                <a:extLst>
                  <a:ext uri="{FF2B5EF4-FFF2-40B4-BE49-F238E27FC236}">
                    <a16:creationId xmlns:a16="http://schemas.microsoft.com/office/drawing/2014/main" id="{B951EC4F-A701-4477-A0FC-DA591145E4D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13420790"/>
                  </p:ext>
                </p:extLst>
              </p:nvPr>
            </p:nvGraphicFramePr>
            <p:xfrm>
              <a:off x="8280117" y="1661606"/>
              <a:ext cx="3530780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6156">
                      <a:extLst>
                        <a:ext uri="{9D8B030D-6E8A-4147-A177-3AD203B41FA5}">
                          <a16:colId xmlns:a16="http://schemas.microsoft.com/office/drawing/2014/main" val="2399290597"/>
                        </a:ext>
                      </a:extLst>
                    </a:gridCol>
                    <a:gridCol w="706156">
                      <a:extLst>
                        <a:ext uri="{9D8B030D-6E8A-4147-A177-3AD203B41FA5}">
                          <a16:colId xmlns:a16="http://schemas.microsoft.com/office/drawing/2014/main" val="1582997452"/>
                        </a:ext>
                      </a:extLst>
                    </a:gridCol>
                    <a:gridCol w="706156">
                      <a:extLst>
                        <a:ext uri="{9D8B030D-6E8A-4147-A177-3AD203B41FA5}">
                          <a16:colId xmlns:a16="http://schemas.microsoft.com/office/drawing/2014/main" val="331234061"/>
                        </a:ext>
                      </a:extLst>
                    </a:gridCol>
                    <a:gridCol w="706156">
                      <a:extLst>
                        <a:ext uri="{9D8B030D-6E8A-4147-A177-3AD203B41FA5}">
                          <a16:colId xmlns:a16="http://schemas.microsoft.com/office/drawing/2014/main" val="1990712354"/>
                        </a:ext>
                      </a:extLst>
                    </a:gridCol>
                    <a:gridCol w="706156">
                      <a:extLst>
                        <a:ext uri="{9D8B030D-6E8A-4147-A177-3AD203B41FA5}">
                          <a16:colId xmlns:a16="http://schemas.microsoft.com/office/drawing/2014/main" val="8660856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62" t="-8197" r="-403448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862" t="-8197" r="-303448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862" t="-8197" r="-203448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07955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s-GT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</a:t>
                          </a:r>
                          <a:endParaRPr lang="es-GT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02840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s-GT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1</a:t>
                          </a:r>
                          <a:endParaRPr lang="es-GT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65032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1</a:t>
                          </a:r>
                          <a:endParaRPr lang="es-GT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38499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s-GT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</a:t>
                          </a:r>
                          <a:endParaRPr lang="es-GT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90350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s-GT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1</a:t>
                          </a:r>
                          <a:endParaRPr lang="es-GT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39852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s-GT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</a:t>
                          </a:r>
                          <a:endParaRPr lang="es-GT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126808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s-GT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</a:t>
                          </a:r>
                          <a:endParaRPr lang="es-GT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08840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s-GT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1</a:t>
                          </a:r>
                          <a:endParaRPr lang="es-GT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79294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ADD22B8-60B4-4F2B-96AF-30D7891AA7F2}"/>
                  </a:ext>
                </a:extLst>
              </p:cNvPr>
              <p:cNvSpPr txBox="1"/>
              <p:nvPr/>
            </p:nvSpPr>
            <p:spPr>
              <a:xfrm>
                <a:off x="2406625" y="5943812"/>
                <a:ext cx="3042420" cy="40011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s-GT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GT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GT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𝑦𝑧</m:t>
                      </m:r>
                    </m:oMath>
                  </m:oMathPara>
                </a14:m>
                <a:endParaRPr lang="es-GT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ADD22B8-60B4-4F2B-96AF-30D7891AA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625" y="5943812"/>
                <a:ext cx="3042420" cy="400110"/>
              </a:xfrm>
              <a:prstGeom prst="rect">
                <a:avLst/>
              </a:prstGeom>
              <a:blipFill>
                <a:blip r:embed="rId5"/>
                <a:stretch>
                  <a:fillRect b="-14706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D3E52957-174A-47E8-BD9A-6D0AFE6C86C0}"/>
              </a:ext>
            </a:extLst>
          </p:cNvPr>
          <p:cNvSpPr txBox="1"/>
          <p:nvPr/>
        </p:nvSpPr>
        <p:spPr>
          <a:xfrm>
            <a:off x="2868982" y="6487664"/>
            <a:ext cx="1404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74LS08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05A6E1-66BB-4314-A805-53CF7D6381D9}"/>
              </a:ext>
            </a:extLst>
          </p:cNvPr>
          <p:cNvSpPr txBox="1"/>
          <p:nvPr/>
        </p:nvSpPr>
        <p:spPr>
          <a:xfrm>
            <a:off x="3848396" y="6487664"/>
            <a:ext cx="1404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74LS32</a:t>
            </a:r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D2403653-A73A-4C87-88AD-49D4BB60511E}"/>
              </a:ext>
            </a:extLst>
          </p:cNvPr>
          <p:cNvCxnSpPr>
            <a:stCxn id="22" idx="0"/>
          </p:cNvCxnSpPr>
          <p:nvPr/>
        </p:nvCxnSpPr>
        <p:spPr>
          <a:xfrm rot="5400000" flipH="1" flipV="1">
            <a:off x="3465722" y="6382038"/>
            <a:ext cx="211252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EAD4AFA2-B031-4E8C-B9B6-8829DE3A361B}"/>
              </a:ext>
            </a:extLst>
          </p:cNvPr>
          <p:cNvCxnSpPr/>
          <p:nvPr/>
        </p:nvCxnSpPr>
        <p:spPr>
          <a:xfrm rot="16200000" flipV="1">
            <a:off x="4391255" y="6394841"/>
            <a:ext cx="211253" cy="1"/>
          </a:xfrm>
          <a:prstGeom prst="curvedConnector3">
            <a:avLst>
              <a:gd name="adj1" fmla="val 852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687527"/>
      </p:ext>
    </p:extLst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B28C8-67A2-4BF4-8297-99B86E15B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68835"/>
          </a:xfrm>
        </p:spPr>
        <p:txBody>
          <a:bodyPr/>
          <a:lstStyle/>
          <a:p>
            <a:r>
              <a:rPr lang="es-GT" dirty="0"/>
              <a:t>4. Mapa de Karnaugh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D97F862C-5F45-4E90-9E05-DD0726F43A9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40450655"/>
                  </p:ext>
                </p:extLst>
              </p:nvPr>
            </p:nvGraphicFramePr>
            <p:xfrm>
              <a:off x="1987828" y="2076520"/>
              <a:ext cx="519485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8970">
                      <a:extLst>
                        <a:ext uri="{9D8B030D-6E8A-4147-A177-3AD203B41FA5}">
                          <a16:colId xmlns:a16="http://schemas.microsoft.com/office/drawing/2014/main" val="1493145614"/>
                        </a:ext>
                      </a:extLst>
                    </a:gridCol>
                    <a:gridCol w="1038970">
                      <a:extLst>
                        <a:ext uri="{9D8B030D-6E8A-4147-A177-3AD203B41FA5}">
                          <a16:colId xmlns:a16="http://schemas.microsoft.com/office/drawing/2014/main" val="1652417631"/>
                        </a:ext>
                      </a:extLst>
                    </a:gridCol>
                    <a:gridCol w="1038970">
                      <a:extLst>
                        <a:ext uri="{9D8B030D-6E8A-4147-A177-3AD203B41FA5}">
                          <a16:colId xmlns:a16="http://schemas.microsoft.com/office/drawing/2014/main" val="2605150065"/>
                        </a:ext>
                      </a:extLst>
                    </a:gridCol>
                    <a:gridCol w="1038970">
                      <a:extLst>
                        <a:ext uri="{9D8B030D-6E8A-4147-A177-3AD203B41FA5}">
                          <a16:colId xmlns:a16="http://schemas.microsoft.com/office/drawing/2014/main" val="2246478513"/>
                        </a:ext>
                      </a:extLst>
                    </a:gridCol>
                    <a:gridCol w="1038970">
                      <a:extLst>
                        <a:ext uri="{9D8B030D-6E8A-4147-A177-3AD203B41FA5}">
                          <a16:colId xmlns:a16="http://schemas.microsoft.com/office/drawing/2014/main" val="230046382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dirty="0"/>
                            <a:t>  / 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𝑦𝑧</m:t>
                              </m:r>
                            </m:oMath>
                          </a14:m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</a:t>
                          </a:r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</a:t>
                          </a:r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  <a:endParaRPr lang="es-G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31544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1" dirty="0"/>
                            <a:t>0</a:t>
                          </a:r>
                          <a:endParaRPr lang="es-GT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81430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1" dirty="0"/>
                            <a:t>1</a:t>
                          </a:r>
                          <a:endParaRPr lang="es-GT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0106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D97F862C-5F45-4E90-9E05-DD0726F43A9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40450655"/>
                  </p:ext>
                </p:extLst>
              </p:nvPr>
            </p:nvGraphicFramePr>
            <p:xfrm>
              <a:off x="1987828" y="2076520"/>
              <a:ext cx="519485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8970">
                      <a:extLst>
                        <a:ext uri="{9D8B030D-6E8A-4147-A177-3AD203B41FA5}">
                          <a16:colId xmlns:a16="http://schemas.microsoft.com/office/drawing/2014/main" val="1493145614"/>
                        </a:ext>
                      </a:extLst>
                    </a:gridCol>
                    <a:gridCol w="1038970">
                      <a:extLst>
                        <a:ext uri="{9D8B030D-6E8A-4147-A177-3AD203B41FA5}">
                          <a16:colId xmlns:a16="http://schemas.microsoft.com/office/drawing/2014/main" val="1652417631"/>
                        </a:ext>
                      </a:extLst>
                    </a:gridCol>
                    <a:gridCol w="1038970">
                      <a:extLst>
                        <a:ext uri="{9D8B030D-6E8A-4147-A177-3AD203B41FA5}">
                          <a16:colId xmlns:a16="http://schemas.microsoft.com/office/drawing/2014/main" val="2605150065"/>
                        </a:ext>
                      </a:extLst>
                    </a:gridCol>
                    <a:gridCol w="1038970">
                      <a:extLst>
                        <a:ext uri="{9D8B030D-6E8A-4147-A177-3AD203B41FA5}">
                          <a16:colId xmlns:a16="http://schemas.microsoft.com/office/drawing/2014/main" val="2246478513"/>
                        </a:ext>
                      </a:extLst>
                    </a:gridCol>
                    <a:gridCol w="1038970">
                      <a:extLst>
                        <a:ext uri="{9D8B030D-6E8A-4147-A177-3AD203B41FA5}">
                          <a16:colId xmlns:a16="http://schemas.microsoft.com/office/drawing/2014/main" val="230046382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85" t="-8197" r="-40117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</a:t>
                          </a:r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</a:t>
                          </a:r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  <a:endParaRPr lang="es-G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31544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1" dirty="0"/>
                            <a:t>0</a:t>
                          </a:r>
                          <a:endParaRPr lang="es-GT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81430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1" dirty="0"/>
                            <a:t>1</a:t>
                          </a:r>
                          <a:endParaRPr lang="es-GT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01065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61E9E8C-56B8-4891-9239-7C49B0451C18}"/>
              </a:ext>
            </a:extLst>
          </p:cNvPr>
          <p:cNvSpPr txBox="1"/>
          <p:nvPr/>
        </p:nvSpPr>
        <p:spPr>
          <a:xfrm>
            <a:off x="3682955" y="1661606"/>
            <a:ext cx="173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>
                <a:latin typeface="Aharoni" panose="02010803020104030203" pitchFamily="2" charset="-79"/>
                <a:cs typeface="Aharoni" panose="02010803020104030203" pitchFamily="2" charset="-79"/>
              </a:rPr>
              <a:t>Suma 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6BAC5C2-4FA9-4712-B7C9-D08BFFCB4344}"/>
              </a:ext>
            </a:extLst>
          </p:cNvPr>
          <p:cNvSpPr txBox="1">
            <a:spLocks/>
          </p:cNvSpPr>
          <p:nvPr/>
        </p:nvSpPr>
        <p:spPr>
          <a:xfrm>
            <a:off x="715618" y="3632356"/>
            <a:ext cx="5890427" cy="5992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GT" dirty="0"/>
              <a:t>5. Función algebraica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302E0A-136D-45D2-8ED8-88A0E8A61EDB}"/>
              </a:ext>
            </a:extLst>
          </p:cNvPr>
          <p:cNvSpPr txBox="1"/>
          <p:nvPr/>
        </p:nvSpPr>
        <p:spPr>
          <a:xfrm>
            <a:off x="3059818" y="4375107"/>
            <a:ext cx="173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>
                <a:latin typeface="Aharoni" panose="02010803020104030203" pitchFamily="2" charset="-79"/>
                <a:cs typeface="Aharoni" panose="02010803020104030203" pitchFamily="2" charset="-79"/>
              </a:rPr>
              <a:t>Suma 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156830D-998B-4364-A30E-2A991E1977E3}"/>
                  </a:ext>
                </a:extLst>
              </p:cNvPr>
              <p:cNvSpPr txBox="1"/>
              <p:nvPr/>
            </p:nvSpPr>
            <p:spPr>
              <a:xfrm>
                <a:off x="1815548" y="5236588"/>
                <a:ext cx="5043805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s-G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GT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𝑦𝑧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′)+</m:t>
                      </m:r>
                      <m:r>
                        <a:rPr lang="en-US" sz="20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sz="20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GT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156830D-998B-4364-A30E-2A991E197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548" y="5236588"/>
                <a:ext cx="5043805" cy="400110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329B1E47-F736-4CCD-8283-62628249F0CF}"/>
              </a:ext>
            </a:extLst>
          </p:cNvPr>
          <p:cNvSpPr/>
          <p:nvPr/>
        </p:nvSpPr>
        <p:spPr>
          <a:xfrm>
            <a:off x="5421513" y="2817784"/>
            <a:ext cx="434889" cy="37125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Table 4">
                <a:extLst>
                  <a:ext uri="{FF2B5EF4-FFF2-40B4-BE49-F238E27FC236}">
                    <a16:creationId xmlns:a16="http://schemas.microsoft.com/office/drawing/2014/main" id="{B951EC4F-A701-4477-A0FC-DA591145E4DD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8280117" y="1661606"/>
              <a:ext cx="3530780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6156">
                      <a:extLst>
                        <a:ext uri="{9D8B030D-6E8A-4147-A177-3AD203B41FA5}">
                          <a16:colId xmlns:a16="http://schemas.microsoft.com/office/drawing/2014/main" val="2399290597"/>
                        </a:ext>
                      </a:extLst>
                    </a:gridCol>
                    <a:gridCol w="706156">
                      <a:extLst>
                        <a:ext uri="{9D8B030D-6E8A-4147-A177-3AD203B41FA5}">
                          <a16:colId xmlns:a16="http://schemas.microsoft.com/office/drawing/2014/main" val="1582997452"/>
                        </a:ext>
                      </a:extLst>
                    </a:gridCol>
                    <a:gridCol w="706156">
                      <a:extLst>
                        <a:ext uri="{9D8B030D-6E8A-4147-A177-3AD203B41FA5}">
                          <a16:colId xmlns:a16="http://schemas.microsoft.com/office/drawing/2014/main" val="331234061"/>
                        </a:ext>
                      </a:extLst>
                    </a:gridCol>
                    <a:gridCol w="706156">
                      <a:extLst>
                        <a:ext uri="{9D8B030D-6E8A-4147-A177-3AD203B41FA5}">
                          <a16:colId xmlns:a16="http://schemas.microsoft.com/office/drawing/2014/main" val="1990712354"/>
                        </a:ext>
                      </a:extLst>
                    </a:gridCol>
                    <a:gridCol w="706156">
                      <a:extLst>
                        <a:ext uri="{9D8B030D-6E8A-4147-A177-3AD203B41FA5}">
                          <a16:colId xmlns:a16="http://schemas.microsoft.com/office/drawing/2014/main" val="8660856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i="1" dirty="0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07955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s-GT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</a:t>
                          </a:r>
                          <a:endParaRPr lang="es-GT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02840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s-GT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1</a:t>
                          </a:r>
                          <a:endParaRPr lang="es-GT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65032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1</a:t>
                          </a:r>
                          <a:endParaRPr lang="es-GT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38499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s-GT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</a:t>
                          </a:r>
                          <a:endParaRPr lang="es-GT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90350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s-GT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1</a:t>
                          </a:r>
                          <a:endParaRPr lang="es-GT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39852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s-GT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</a:t>
                          </a:r>
                          <a:endParaRPr lang="es-GT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126808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s-GT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</a:t>
                          </a:r>
                          <a:endParaRPr lang="es-GT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08840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s-GT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1</a:t>
                          </a:r>
                          <a:endParaRPr lang="es-GT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79294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Table 4">
                <a:extLst>
                  <a:ext uri="{FF2B5EF4-FFF2-40B4-BE49-F238E27FC236}">
                    <a16:creationId xmlns:a16="http://schemas.microsoft.com/office/drawing/2014/main" id="{B951EC4F-A701-4477-A0FC-DA591145E4DD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8280117" y="1661606"/>
              <a:ext cx="3530780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6156">
                      <a:extLst>
                        <a:ext uri="{9D8B030D-6E8A-4147-A177-3AD203B41FA5}">
                          <a16:colId xmlns:a16="http://schemas.microsoft.com/office/drawing/2014/main" val="2399290597"/>
                        </a:ext>
                      </a:extLst>
                    </a:gridCol>
                    <a:gridCol w="706156">
                      <a:extLst>
                        <a:ext uri="{9D8B030D-6E8A-4147-A177-3AD203B41FA5}">
                          <a16:colId xmlns:a16="http://schemas.microsoft.com/office/drawing/2014/main" val="1582997452"/>
                        </a:ext>
                      </a:extLst>
                    </a:gridCol>
                    <a:gridCol w="706156">
                      <a:extLst>
                        <a:ext uri="{9D8B030D-6E8A-4147-A177-3AD203B41FA5}">
                          <a16:colId xmlns:a16="http://schemas.microsoft.com/office/drawing/2014/main" val="331234061"/>
                        </a:ext>
                      </a:extLst>
                    </a:gridCol>
                    <a:gridCol w="706156">
                      <a:extLst>
                        <a:ext uri="{9D8B030D-6E8A-4147-A177-3AD203B41FA5}">
                          <a16:colId xmlns:a16="http://schemas.microsoft.com/office/drawing/2014/main" val="1990712354"/>
                        </a:ext>
                      </a:extLst>
                    </a:gridCol>
                    <a:gridCol w="706156">
                      <a:extLst>
                        <a:ext uri="{9D8B030D-6E8A-4147-A177-3AD203B41FA5}">
                          <a16:colId xmlns:a16="http://schemas.microsoft.com/office/drawing/2014/main" val="8660856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62" t="-8197" r="-403448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862" t="-8197" r="-303448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862" t="-8197" r="-203448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07955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s-GT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</a:t>
                          </a:r>
                          <a:endParaRPr lang="es-GT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02840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s-GT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1</a:t>
                          </a:r>
                          <a:endParaRPr lang="es-GT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65032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1</a:t>
                          </a:r>
                          <a:endParaRPr lang="es-GT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38499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s-GT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</a:t>
                          </a:r>
                          <a:endParaRPr lang="es-GT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90350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s-GT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1</a:t>
                          </a:r>
                          <a:endParaRPr lang="es-GT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39852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s-GT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</a:t>
                          </a:r>
                          <a:endParaRPr lang="es-GT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126808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s-GT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</a:t>
                          </a:r>
                          <a:endParaRPr lang="es-GT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08840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s-GT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1</a:t>
                          </a:r>
                          <a:endParaRPr lang="es-GT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79294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ADD22B8-60B4-4F2B-96AF-30D7891AA7F2}"/>
                  </a:ext>
                </a:extLst>
              </p:cNvPr>
              <p:cNvSpPr txBox="1"/>
              <p:nvPr/>
            </p:nvSpPr>
            <p:spPr>
              <a:xfrm>
                <a:off x="2406625" y="5811292"/>
                <a:ext cx="3042420" cy="40011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s-GT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GT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  <m:r>
                        <a:rPr lang="es-GT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GT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ADD22B8-60B4-4F2B-96AF-30D7891AA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625" y="5811292"/>
                <a:ext cx="3042420" cy="400110"/>
              </a:xfrm>
              <a:prstGeom prst="rect">
                <a:avLst/>
              </a:prstGeom>
              <a:blipFill>
                <a:blip r:embed="rId5"/>
                <a:stretch>
                  <a:fillRect b="-14706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012AFA-D827-44BB-840D-5A3BBAE6489F}"/>
                  </a:ext>
                </a:extLst>
              </p:cNvPr>
              <p:cNvSpPr txBox="1"/>
              <p:nvPr/>
            </p:nvSpPr>
            <p:spPr>
              <a:xfrm>
                <a:off x="1987828" y="4790458"/>
                <a:ext cx="4452729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s-G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GT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GT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𝑥𝑦𝑧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𝑦𝑧</m:t>
                      </m:r>
                      <m:r>
                        <a:rPr lang="en-US" sz="20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s-GT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012AFA-D827-44BB-840D-5A3BBAE64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7828" y="4790458"/>
                <a:ext cx="4452729" cy="400110"/>
              </a:xfrm>
              <a:prstGeom prst="rect">
                <a:avLst/>
              </a:prstGeom>
              <a:blipFill>
                <a:blip r:embed="rId6"/>
                <a:stretch>
                  <a:fillRect b="-18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E51D34E0-62EE-42A8-A1AB-B02E90D1BCE5}"/>
              </a:ext>
            </a:extLst>
          </p:cNvPr>
          <p:cNvSpPr/>
          <p:nvPr/>
        </p:nvSpPr>
        <p:spPr>
          <a:xfrm>
            <a:off x="6455556" y="2453507"/>
            <a:ext cx="434889" cy="371256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2B0FFB-BDAE-4F0C-88D6-A5EB6CCD699C}"/>
              </a:ext>
            </a:extLst>
          </p:cNvPr>
          <p:cNvSpPr/>
          <p:nvPr/>
        </p:nvSpPr>
        <p:spPr>
          <a:xfrm>
            <a:off x="4380843" y="2446528"/>
            <a:ext cx="434889" cy="37125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09D4A5-944F-4207-8C2B-254114571EF7}"/>
              </a:ext>
            </a:extLst>
          </p:cNvPr>
          <p:cNvSpPr/>
          <p:nvPr/>
        </p:nvSpPr>
        <p:spPr>
          <a:xfrm>
            <a:off x="3339772" y="2823610"/>
            <a:ext cx="434889" cy="3712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482BB4-0420-46D7-BD60-71FDB02EDB86}"/>
              </a:ext>
            </a:extLst>
          </p:cNvPr>
          <p:cNvSpPr txBox="1"/>
          <p:nvPr/>
        </p:nvSpPr>
        <p:spPr>
          <a:xfrm>
            <a:off x="2612778" y="6406672"/>
            <a:ext cx="1404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74LS266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AFE538-DC7D-468A-8F19-70F3D221E800}"/>
              </a:ext>
            </a:extLst>
          </p:cNvPr>
          <p:cNvSpPr txBox="1"/>
          <p:nvPr/>
        </p:nvSpPr>
        <p:spPr>
          <a:xfrm>
            <a:off x="4719875" y="6409822"/>
            <a:ext cx="1404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74LS86</a:t>
            </a:r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141FC1EC-B7D2-474B-B9C3-83AF93B69468}"/>
              </a:ext>
            </a:extLst>
          </p:cNvPr>
          <p:cNvCxnSpPr>
            <a:cxnSpLocks/>
            <a:stCxn id="21" idx="0"/>
          </p:cNvCxnSpPr>
          <p:nvPr/>
        </p:nvCxnSpPr>
        <p:spPr>
          <a:xfrm rot="5400000" flipH="1" flipV="1">
            <a:off x="3293974" y="6177016"/>
            <a:ext cx="250827" cy="20848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56641D0E-305C-4B85-AB13-F2415081D5EB}"/>
              </a:ext>
            </a:extLst>
          </p:cNvPr>
          <p:cNvCxnSpPr>
            <a:cxnSpLocks/>
          </p:cNvCxnSpPr>
          <p:nvPr/>
        </p:nvCxnSpPr>
        <p:spPr>
          <a:xfrm rot="16200000" flipV="1">
            <a:off x="4882029" y="6199844"/>
            <a:ext cx="297207" cy="20920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B366E1B-31A8-4F38-8D30-B9A3EFB6B3D9}"/>
              </a:ext>
            </a:extLst>
          </p:cNvPr>
          <p:cNvSpPr txBox="1"/>
          <p:nvPr/>
        </p:nvSpPr>
        <p:spPr>
          <a:xfrm>
            <a:off x="3660831" y="6393763"/>
            <a:ext cx="1404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74LS04</a:t>
            </a:r>
          </a:p>
        </p:txBody>
      </p: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63D8FD28-1596-4FCA-8F62-D91712E114D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230546" y="6196252"/>
            <a:ext cx="382416" cy="4744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170593"/>
      </p:ext>
    </p:extLst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E4C9A20-96AB-4595-9286-62F5DBD000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75894" y="729658"/>
                <a:ext cx="6151944" cy="654544"/>
              </a:xfrm>
            </p:spPr>
            <p:txBody>
              <a:bodyPr/>
              <a:lstStyle/>
              <a:p>
                <a:r>
                  <a:rPr lang="es-GT" dirty="0"/>
                  <a:t>6. Circuito  </a:t>
                </a:r>
                <a14:m>
                  <m:oMath xmlns:m="http://schemas.openxmlformats.org/officeDocument/2006/math">
                    <m:r>
                      <a:rPr lang="es-GT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s-GT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E4C9A20-96AB-4595-9286-62F5DBD000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75894" y="729658"/>
                <a:ext cx="6151944" cy="654544"/>
              </a:xfrm>
              <a:blipFill>
                <a:blip r:embed="rId2"/>
                <a:stretch>
                  <a:fillRect l="-1980" b="-27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81D8C6B-54E6-486B-833A-9111DE5A86BC}"/>
              </a:ext>
            </a:extLst>
          </p:cNvPr>
          <p:cNvCxnSpPr>
            <a:cxnSpLocks/>
          </p:cNvCxnSpPr>
          <p:nvPr/>
        </p:nvCxnSpPr>
        <p:spPr>
          <a:xfrm>
            <a:off x="1892879" y="3399984"/>
            <a:ext cx="5833872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8EDB142-42E9-420E-85E2-3EACC73AFA72}"/>
              </a:ext>
            </a:extLst>
          </p:cNvPr>
          <p:cNvGrpSpPr/>
          <p:nvPr/>
        </p:nvGrpSpPr>
        <p:grpSpPr>
          <a:xfrm>
            <a:off x="2093295" y="2164806"/>
            <a:ext cx="420103" cy="618978"/>
            <a:chOff x="9291710" y="5380893"/>
            <a:chExt cx="420103" cy="618978"/>
          </a:xfrm>
        </p:grpSpPr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3ADBBEB6-480B-4ED2-9E47-2309357E4E52}"/>
                </a:ext>
              </a:extLst>
            </p:cNvPr>
            <p:cNvSpPr/>
            <p:nvPr/>
          </p:nvSpPr>
          <p:spPr>
            <a:xfrm rot="5400000">
              <a:off x="9144000" y="5528603"/>
              <a:ext cx="618978" cy="323557"/>
            </a:xfrm>
            <a:prstGeom prst="triangle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C9EA4D5-5035-4FAA-8541-3B4EDA4E1AB2}"/>
                </a:ext>
              </a:extLst>
            </p:cNvPr>
            <p:cNvSpPr/>
            <p:nvPr/>
          </p:nvSpPr>
          <p:spPr>
            <a:xfrm>
              <a:off x="9615268" y="5630708"/>
              <a:ext cx="96545" cy="115780"/>
            </a:xfrm>
            <a:prstGeom prst="ellipse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C865954-319E-4374-9F6C-A055F691E64D}"/>
              </a:ext>
            </a:extLst>
          </p:cNvPr>
          <p:cNvCxnSpPr>
            <a:cxnSpLocks/>
          </p:cNvCxnSpPr>
          <p:nvPr/>
        </p:nvCxnSpPr>
        <p:spPr>
          <a:xfrm>
            <a:off x="1901589" y="2451491"/>
            <a:ext cx="191706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F16CA77-DED6-4BD9-A04D-B457866B1D44}"/>
              </a:ext>
            </a:extLst>
          </p:cNvPr>
          <p:cNvCxnSpPr>
            <a:cxnSpLocks/>
          </p:cNvCxnSpPr>
          <p:nvPr/>
        </p:nvCxnSpPr>
        <p:spPr>
          <a:xfrm>
            <a:off x="2513398" y="2466239"/>
            <a:ext cx="20647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661E988-B714-4E56-9411-E69BC0869D54}"/>
                  </a:ext>
                </a:extLst>
              </p:cNvPr>
              <p:cNvSpPr txBox="1"/>
              <p:nvPr/>
            </p:nvSpPr>
            <p:spPr>
              <a:xfrm>
                <a:off x="1741696" y="1574827"/>
                <a:ext cx="3235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s-GT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661E988-B714-4E56-9411-E69BC0869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696" y="1574827"/>
                <a:ext cx="3235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7676E8F-34CA-4006-AFCB-77F1A007193D}"/>
                  </a:ext>
                </a:extLst>
              </p:cNvPr>
              <p:cNvSpPr txBox="1"/>
              <p:nvPr/>
            </p:nvSpPr>
            <p:spPr>
              <a:xfrm>
                <a:off x="2608559" y="2026801"/>
                <a:ext cx="4125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s-GT" b="1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7676E8F-34CA-4006-AFCB-77F1A00719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559" y="2026801"/>
                <a:ext cx="41250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35D3C72-1912-4BC7-842D-E6FEF7581AA9}"/>
              </a:ext>
            </a:extLst>
          </p:cNvPr>
          <p:cNvCxnSpPr>
            <a:cxnSpLocks/>
          </p:cNvCxnSpPr>
          <p:nvPr/>
        </p:nvCxnSpPr>
        <p:spPr>
          <a:xfrm>
            <a:off x="3313802" y="3078549"/>
            <a:ext cx="2532888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12EB2C1-F0D4-40DE-8827-C5AEFF0E730D}"/>
              </a:ext>
            </a:extLst>
          </p:cNvPr>
          <p:cNvCxnSpPr>
            <a:cxnSpLocks/>
          </p:cNvCxnSpPr>
          <p:nvPr/>
        </p:nvCxnSpPr>
        <p:spPr>
          <a:xfrm>
            <a:off x="6311951" y="2951410"/>
            <a:ext cx="240626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21E18CC-DAA9-4382-A420-1B6FD8C9D60E}"/>
                  </a:ext>
                </a:extLst>
              </p:cNvPr>
              <p:cNvSpPr txBox="1"/>
              <p:nvPr/>
            </p:nvSpPr>
            <p:spPr>
              <a:xfrm>
                <a:off x="6263807" y="2559213"/>
                <a:ext cx="8085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GT" i="1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21E18CC-DAA9-4382-A420-1B6FD8C9D6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3807" y="2559213"/>
                <a:ext cx="808563" cy="369332"/>
              </a:xfrm>
              <a:prstGeom prst="rect">
                <a:avLst/>
              </a:prstGeom>
              <a:blipFill>
                <a:blip r:embed="rId5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FA50747-0317-4D24-9E99-6DF8BE636AFE}"/>
              </a:ext>
            </a:extLst>
          </p:cNvPr>
          <p:cNvCxnSpPr/>
          <p:nvPr/>
        </p:nvCxnSpPr>
        <p:spPr>
          <a:xfrm>
            <a:off x="1892879" y="2041640"/>
            <a:ext cx="0" cy="3831772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80625ED-D39A-4060-B075-135C1A0391AF}"/>
              </a:ext>
            </a:extLst>
          </p:cNvPr>
          <p:cNvCxnSpPr/>
          <p:nvPr/>
        </p:nvCxnSpPr>
        <p:spPr>
          <a:xfrm>
            <a:off x="2719875" y="2466239"/>
            <a:ext cx="0" cy="340717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3AC836C-55D4-4179-B3BF-B64628143E57}"/>
                  </a:ext>
                </a:extLst>
              </p:cNvPr>
              <p:cNvSpPr txBox="1"/>
              <p:nvPr/>
            </p:nvSpPr>
            <p:spPr>
              <a:xfrm>
                <a:off x="3791270" y="1566771"/>
                <a:ext cx="3235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3AC836C-55D4-4179-B3BF-B64628143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270" y="1566771"/>
                <a:ext cx="32355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DE510A4-BDA8-4E26-80BA-520CBDEC8A74}"/>
              </a:ext>
            </a:extLst>
          </p:cNvPr>
          <p:cNvCxnSpPr/>
          <p:nvPr/>
        </p:nvCxnSpPr>
        <p:spPr>
          <a:xfrm>
            <a:off x="3942453" y="2033584"/>
            <a:ext cx="0" cy="3831772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0071672-063F-4EB6-A376-AF5305D1EBA6}"/>
                  </a:ext>
                </a:extLst>
              </p:cNvPr>
              <p:cNvSpPr txBox="1"/>
              <p:nvPr/>
            </p:nvSpPr>
            <p:spPr>
              <a:xfrm>
                <a:off x="3162620" y="1561858"/>
                <a:ext cx="3235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0071672-063F-4EB6-A376-AF5305D1EB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620" y="1561858"/>
                <a:ext cx="323558" cy="369332"/>
              </a:xfrm>
              <a:prstGeom prst="rect">
                <a:avLst/>
              </a:prstGeom>
              <a:blipFill>
                <a:blip r:embed="rId7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BB3201D-CE53-4104-B60B-9630D5AEFFAA}"/>
              </a:ext>
            </a:extLst>
          </p:cNvPr>
          <p:cNvCxnSpPr/>
          <p:nvPr/>
        </p:nvCxnSpPr>
        <p:spPr>
          <a:xfrm>
            <a:off x="3313803" y="2028671"/>
            <a:ext cx="0" cy="3831772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245DB0B-14A4-4864-9C4C-55AC5A0CF0C5}"/>
              </a:ext>
            </a:extLst>
          </p:cNvPr>
          <p:cNvCxnSpPr/>
          <p:nvPr/>
        </p:nvCxnSpPr>
        <p:spPr>
          <a:xfrm>
            <a:off x="7234058" y="3156037"/>
            <a:ext cx="486923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DA29B12-F3A4-4DED-AE5B-2CD53E224CE5}"/>
              </a:ext>
            </a:extLst>
          </p:cNvPr>
          <p:cNvCxnSpPr>
            <a:cxnSpLocks/>
          </p:cNvCxnSpPr>
          <p:nvPr/>
        </p:nvCxnSpPr>
        <p:spPr>
          <a:xfrm>
            <a:off x="8236807" y="3284538"/>
            <a:ext cx="18288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BD7BE026-9B31-48D3-A03B-A5C5A096E5AA}"/>
                  </a:ext>
                </a:extLst>
              </p:cNvPr>
              <p:cNvSpPr txBox="1"/>
              <p:nvPr/>
            </p:nvSpPr>
            <p:spPr>
              <a:xfrm>
                <a:off x="8026483" y="2844233"/>
                <a:ext cx="16148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GT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BD7BE026-9B31-48D3-A03B-A5C5A096E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6483" y="2844233"/>
                <a:ext cx="1614852" cy="369332"/>
              </a:xfrm>
              <a:prstGeom prst="rect">
                <a:avLst/>
              </a:prstGeom>
              <a:blipFill>
                <a:blip r:embed="rId8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8181DFBC-CFD5-4C86-8F25-BE9F134A6DC1}"/>
              </a:ext>
            </a:extLst>
          </p:cNvPr>
          <p:cNvCxnSpPr>
            <a:cxnSpLocks/>
          </p:cNvCxnSpPr>
          <p:nvPr/>
        </p:nvCxnSpPr>
        <p:spPr>
          <a:xfrm>
            <a:off x="6552577" y="2951410"/>
            <a:ext cx="681481" cy="202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lowchart: Stored Data 85">
            <a:extLst>
              <a:ext uri="{FF2B5EF4-FFF2-40B4-BE49-F238E27FC236}">
                <a16:creationId xmlns:a16="http://schemas.microsoft.com/office/drawing/2014/main" id="{FABF1D44-8B54-4AE6-AC8F-EB2BF2111791}"/>
              </a:ext>
            </a:extLst>
          </p:cNvPr>
          <p:cNvSpPr/>
          <p:nvPr/>
        </p:nvSpPr>
        <p:spPr>
          <a:xfrm rot="10800000">
            <a:off x="9199593" y="3642689"/>
            <a:ext cx="506437" cy="464234"/>
          </a:xfrm>
          <a:prstGeom prst="flowChartOnlineStorag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688B29F-4EDF-4967-ACDF-7FB32F7ED251}"/>
              </a:ext>
            </a:extLst>
          </p:cNvPr>
          <p:cNvCxnSpPr/>
          <p:nvPr/>
        </p:nvCxnSpPr>
        <p:spPr>
          <a:xfrm>
            <a:off x="8774840" y="3739271"/>
            <a:ext cx="486923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841272C-788D-4D82-AD80-B597561E3B00}"/>
              </a:ext>
            </a:extLst>
          </p:cNvPr>
          <p:cNvCxnSpPr/>
          <p:nvPr/>
        </p:nvCxnSpPr>
        <p:spPr>
          <a:xfrm>
            <a:off x="8774840" y="3994911"/>
            <a:ext cx="486923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AC5A3BC-C758-4EDC-922D-1AB69C436ED9}"/>
              </a:ext>
            </a:extLst>
          </p:cNvPr>
          <p:cNvCxnSpPr>
            <a:cxnSpLocks/>
          </p:cNvCxnSpPr>
          <p:nvPr/>
        </p:nvCxnSpPr>
        <p:spPr>
          <a:xfrm>
            <a:off x="9706030" y="3867772"/>
            <a:ext cx="884142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427D7EC-3F85-400C-B744-109D9C80D84B}"/>
              </a:ext>
            </a:extLst>
          </p:cNvPr>
          <p:cNvCxnSpPr>
            <a:cxnSpLocks/>
          </p:cNvCxnSpPr>
          <p:nvPr/>
        </p:nvCxnSpPr>
        <p:spPr>
          <a:xfrm>
            <a:off x="8419230" y="3284538"/>
            <a:ext cx="355610" cy="454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AE8C57E-C6B8-4DBF-9AF7-8ED7461DE5D2}"/>
              </a:ext>
            </a:extLst>
          </p:cNvPr>
          <p:cNvCxnSpPr>
            <a:cxnSpLocks/>
          </p:cNvCxnSpPr>
          <p:nvPr/>
        </p:nvCxnSpPr>
        <p:spPr>
          <a:xfrm flipH="1">
            <a:off x="8405874" y="3994911"/>
            <a:ext cx="368966" cy="527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9F26BA3-8FEC-46B9-957C-1604504316BC}"/>
                  </a:ext>
                </a:extLst>
              </p:cNvPr>
              <p:cNvSpPr txBox="1"/>
              <p:nvPr/>
            </p:nvSpPr>
            <p:spPr>
              <a:xfrm>
                <a:off x="9813930" y="3422801"/>
                <a:ext cx="618978" cy="3763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9F26BA3-8FEC-46B9-957C-160450431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3930" y="3422801"/>
                <a:ext cx="618978" cy="3763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Isosceles Triangle 102">
            <a:extLst>
              <a:ext uri="{FF2B5EF4-FFF2-40B4-BE49-F238E27FC236}">
                <a16:creationId xmlns:a16="http://schemas.microsoft.com/office/drawing/2014/main" id="{161EC958-52E2-49E7-BC10-99EA1B0D7868}"/>
              </a:ext>
            </a:extLst>
          </p:cNvPr>
          <p:cNvSpPr/>
          <p:nvPr/>
        </p:nvSpPr>
        <p:spPr>
          <a:xfrm rot="10800000">
            <a:off x="10293632" y="4297088"/>
            <a:ext cx="618978" cy="323557"/>
          </a:xfrm>
          <a:prstGeom prst="triangl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5FD341E-6DA0-4D8A-8814-C35F2712D692}"/>
              </a:ext>
            </a:extLst>
          </p:cNvPr>
          <p:cNvCxnSpPr>
            <a:cxnSpLocks/>
            <a:endCxn id="103" idx="3"/>
          </p:cNvCxnSpPr>
          <p:nvPr/>
        </p:nvCxnSpPr>
        <p:spPr>
          <a:xfrm>
            <a:off x="10590172" y="3874805"/>
            <a:ext cx="12949" cy="422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4EC895C1-AB67-4B28-9DC3-867DA2AEB769}"/>
              </a:ext>
            </a:extLst>
          </p:cNvPr>
          <p:cNvCxnSpPr/>
          <p:nvPr/>
        </p:nvCxnSpPr>
        <p:spPr>
          <a:xfrm>
            <a:off x="10293632" y="4620646"/>
            <a:ext cx="6189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ADFBDA1E-6644-447B-81E0-24ED442B4D93}"/>
              </a:ext>
            </a:extLst>
          </p:cNvPr>
          <p:cNvCxnSpPr>
            <a:stCxn id="103" idx="0"/>
          </p:cNvCxnSpPr>
          <p:nvPr/>
        </p:nvCxnSpPr>
        <p:spPr>
          <a:xfrm flipH="1">
            <a:off x="10600827" y="4620645"/>
            <a:ext cx="2294" cy="438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F28B504-3ED6-4A10-85C5-84A1D82FE660}"/>
              </a:ext>
            </a:extLst>
          </p:cNvPr>
          <p:cNvCxnSpPr/>
          <p:nvPr/>
        </p:nvCxnSpPr>
        <p:spPr>
          <a:xfrm>
            <a:off x="10603121" y="5049961"/>
            <a:ext cx="235473" cy="104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4A748697-728C-4B42-8664-466F1D5696B4}"/>
              </a:ext>
            </a:extLst>
          </p:cNvPr>
          <p:cNvCxnSpPr>
            <a:cxnSpLocks/>
          </p:cNvCxnSpPr>
          <p:nvPr/>
        </p:nvCxnSpPr>
        <p:spPr>
          <a:xfrm>
            <a:off x="10362344" y="5154308"/>
            <a:ext cx="47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9F847C30-784E-458F-873F-E0EE48B593B0}"/>
              </a:ext>
            </a:extLst>
          </p:cNvPr>
          <p:cNvCxnSpPr/>
          <p:nvPr/>
        </p:nvCxnSpPr>
        <p:spPr>
          <a:xfrm>
            <a:off x="10603121" y="5278133"/>
            <a:ext cx="0" cy="257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089C3B34-EF08-4D42-9227-345ADBDBE8F7}"/>
              </a:ext>
            </a:extLst>
          </p:cNvPr>
          <p:cNvCxnSpPr>
            <a:cxnSpLocks/>
          </p:cNvCxnSpPr>
          <p:nvPr/>
        </p:nvCxnSpPr>
        <p:spPr>
          <a:xfrm>
            <a:off x="10362344" y="5154307"/>
            <a:ext cx="227828" cy="114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D999E2A4-8A48-4720-9C91-C5A9987CD496}"/>
              </a:ext>
            </a:extLst>
          </p:cNvPr>
          <p:cNvCxnSpPr>
            <a:cxnSpLocks/>
          </p:cNvCxnSpPr>
          <p:nvPr/>
        </p:nvCxnSpPr>
        <p:spPr>
          <a:xfrm>
            <a:off x="10352047" y="5535308"/>
            <a:ext cx="47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599DDD8-CF7F-4652-9851-BE4F3B041D66}"/>
              </a:ext>
            </a:extLst>
          </p:cNvPr>
          <p:cNvCxnSpPr/>
          <p:nvPr/>
        </p:nvCxnSpPr>
        <p:spPr>
          <a:xfrm>
            <a:off x="10476258" y="5621033"/>
            <a:ext cx="244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47950E54-775D-437D-9B67-9633C6DAEB8C}"/>
              </a:ext>
            </a:extLst>
          </p:cNvPr>
          <p:cNvCxnSpPr>
            <a:cxnSpLocks/>
          </p:cNvCxnSpPr>
          <p:nvPr/>
        </p:nvCxnSpPr>
        <p:spPr>
          <a:xfrm flipH="1">
            <a:off x="10574546" y="5716283"/>
            <a:ext cx="84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4D85381C-3E42-45F2-8BD1-15274C01536C}"/>
              </a:ext>
            </a:extLst>
          </p:cNvPr>
          <p:cNvCxnSpPr/>
          <p:nvPr/>
        </p:nvCxnSpPr>
        <p:spPr>
          <a:xfrm>
            <a:off x="10936415" y="4475029"/>
            <a:ext cx="82161" cy="97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39DCBCEE-84AC-48F5-A381-13F4E52666C1}"/>
              </a:ext>
            </a:extLst>
          </p:cNvPr>
          <p:cNvCxnSpPr/>
          <p:nvPr/>
        </p:nvCxnSpPr>
        <p:spPr>
          <a:xfrm>
            <a:off x="10978821" y="4449106"/>
            <a:ext cx="82161" cy="97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77549702-194F-40FF-AFCB-6BB73099FE6C}"/>
              </a:ext>
            </a:extLst>
          </p:cNvPr>
          <p:cNvCxnSpPr/>
          <p:nvPr/>
        </p:nvCxnSpPr>
        <p:spPr>
          <a:xfrm>
            <a:off x="1888242" y="5873430"/>
            <a:ext cx="235473" cy="104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1F91E53C-196F-4DA2-9A7C-4692ECE8A438}"/>
              </a:ext>
            </a:extLst>
          </p:cNvPr>
          <p:cNvCxnSpPr>
            <a:cxnSpLocks/>
          </p:cNvCxnSpPr>
          <p:nvPr/>
        </p:nvCxnSpPr>
        <p:spPr>
          <a:xfrm>
            <a:off x="1647465" y="5977777"/>
            <a:ext cx="47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B13F5DBA-B4BD-464C-AD2D-513025FAE231}"/>
              </a:ext>
            </a:extLst>
          </p:cNvPr>
          <p:cNvCxnSpPr/>
          <p:nvPr/>
        </p:nvCxnSpPr>
        <p:spPr>
          <a:xfrm>
            <a:off x="1888242" y="6101602"/>
            <a:ext cx="0" cy="257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EF3AEEC6-5BC3-4F84-A875-B928910331F5}"/>
              </a:ext>
            </a:extLst>
          </p:cNvPr>
          <p:cNvCxnSpPr>
            <a:cxnSpLocks/>
          </p:cNvCxnSpPr>
          <p:nvPr/>
        </p:nvCxnSpPr>
        <p:spPr>
          <a:xfrm>
            <a:off x="1647465" y="5977776"/>
            <a:ext cx="227828" cy="114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11D189DB-A2CD-4D92-B29B-49F5629FE506}"/>
              </a:ext>
            </a:extLst>
          </p:cNvPr>
          <p:cNvCxnSpPr>
            <a:cxnSpLocks/>
          </p:cNvCxnSpPr>
          <p:nvPr/>
        </p:nvCxnSpPr>
        <p:spPr>
          <a:xfrm>
            <a:off x="1637168" y="6358777"/>
            <a:ext cx="47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DA3E1000-46B5-4847-A3F1-E15F6F7E47D2}"/>
              </a:ext>
            </a:extLst>
          </p:cNvPr>
          <p:cNvCxnSpPr/>
          <p:nvPr/>
        </p:nvCxnSpPr>
        <p:spPr>
          <a:xfrm>
            <a:off x="1761379" y="6444502"/>
            <a:ext cx="244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E5348B6D-6E64-4B8F-B886-DEB9CDD94842}"/>
              </a:ext>
            </a:extLst>
          </p:cNvPr>
          <p:cNvCxnSpPr>
            <a:cxnSpLocks/>
          </p:cNvCxnSpPr>
          <p:nvPr/>
        </p:nvCxnSpPr>
        <p:spPr>
          <a:xfrm flipH="1">
            <a:off x="1859667" y="6539752"/>
            <a:ext cx="84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7336BE45-8C10-4F5B-BE1E-353AC7ADC719}"/>
              </a:ext>
            </a:extLst>
          </p:cNvPr>
          <p:cNvCxnSpPr/>
          <p:nvPr/>
        </p:nvCxnSpPr>
        <p:spPr>
          <a:xfrm>
            <a:off x="3316844" y="5866169"/>
            <a:ext cx="235473" cy="104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0F3E981E-5F93-4E04-A3B8-0573F7C2CA7A}"/>
              </a:ext>
            </a:extLst>
          </p:cNvPr>
          <p:cNvCxnSpPr>
            <a:cxnSpLocks/>
          </p:cNvCxnSpPr>
          <p:nvPr/>
        </p:nvCxnSpPr>
        <p:spPr>
          <a:xfrm>
            <a:off x="3076067" y="5970516"/>
            <a:ext cx="47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2BC46F60-125A-4250-A4AC-AAE8FBF6C7F6}"/>
              </a:ext>
            </a:extLst>
          </p:cNvPr>
          <p:cNvCxnSpPr/>
          <p:nvPr/>
        </p:nvCxnSpPr>
        <p:spPr>
          <a:xfrm>
            <a:off x="3316844" y="6094341"/>
            <a:ext cx="0" cy="257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F8F70F0F-743D-4F5C-A497-ADAD51A0F71F}"/>
              </a:ext>
            </a:extLst>
          </p:cNvPr>
          <p:cNvCxnSpPr>
            <a:cxnSpLocks/>
          </p:cNvCxnSpPr>
          <p:nvPr/>
        </p:nvCxnSpPr>
        <p:spPr>
          <a:xfrm>
            <a:off x="3076067" y="5970515"/>
            <a:ext cx="227828" cy="114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0A050F8A-5F42-4BE0-94DE-C41B71A27B82}"/>
              </a:ext>
            </a:extLst>
          </p:cNvPr>
          <p:cNvCxnSpPr>
            <a:cxnSpLocks/>
          </p:cNvCxnSpPr>
          <p:nvPr/>
        </p:nvCxnSpPr>
        <p:spPr>
          <a:xfrm>
            <a:off x="3065770" y="6351516"/>
            <a:ext cx="47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E047F016-F940-4798-B22F-1B1E5B3EA425}"/>
              </a:ext>
            </a:extLst>
          </p:cNvPr>
          <p:cNvCxnSpPr/>
          <p:nvPr/>
        </p:nvCxnSpPr>
        <p:spPr>
          <a:xfrm>
            <a:off x="3189981" y="6437241"/>
            <a:ext cx="244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32C7B3DC-5060-4845-BE35-F338068A1088}"/>
              </a:ext>
            </a:extLst>
          </p:cNvPr>
          <p:cNvCxnSpPr>
            <a:cxnSpLocks/>
          </p:cNvCxnSpPr>
          <p:nvPr/>
        </p:nvCxnSpPr>
        <p:spPr>
          <a:xfrm flipH="1">
            <a:off x="3288269" y="6532491"/>
            <a:ext cx="84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E02C9464-EA60-4223-A401-590D36FB67D0}"/>
              </a:ext>
            </a:extLst>
          </p:cNvPr>
          <p:cNvCxnSpPr/>
          <p:nvPr/>
        </p:nvCxnSpPr>
        <p:spPr>
          <a:xfrm>
            <a:off x="3943050" y="5880877"/>
            <a:ext cx="235473" cy="104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70167DDB-0560-4604-B143-2F55E46D0923}"/>
              </a:ext>
            </a:extLst>
          </p:cNvPr>
          <p:cNvCxnSpPr>
            <a:cxnSpLocks/>
          </p:cNvCxnSpPr>
          <p:nvPr/>
        </p:nvCxnSpPr>
        <p:spPr>
          <a:xfrm>
            <a:off x="3702273" y="5985224"/>
            <a:ext cx="47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0EA5342A-652C-4EE6-8B4B-0716EE781D35}"/>
              </a:ext>
            </a:extLst>
          </p:cNvPr>
          <p:cNvCxnSpPr/>
          <p:nvPr/>
        </p:nvCxnSpPr>
        <p:spPr>
          <a:xfrm>
            <a:off x="3943050" y="6109049"/>
            <a:ext cx="0" cy="257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05436029-EA04-4E13-B983-1FC5C5F9E7A6}"/>
              </a:ext>
            </a:extLst>
          </p:cNvPr>
          <p:cNvCxnSpPr>
            <a:cxnSpLocks/>
          </p:cNvCxnSpPr>
          <p:nvPr/>
        </p:nvCxnSpPr>
        <p:spPr>
          <a:xfrm>
            <a:off x="3702273" y="5985223"/>
            <a:ext cx="227828" cy="114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B991EDB9-594F-43D9-B52D-902E866A7AD9}"/>
              </a:ext>
            </a:extLst>
          </p:cNvPr>
          <p:cNvCxnSpPr>
            <a:cxnSpLocks/>
          </p:cNvCxnSpPr>
          <p:nvPr/>
        </p:nvCxnSpPr>
        <p:spPr>
          <a:xfrm>
            <a:off x="3691976" y="6366224"/>
            <a:ext cx="47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71203055-B6AE-4ADF-BD43-31114BFFEF01}"/>
              </a:ext>
            </a:extLst>
          </p:cNvPr>
          <p:cNvCxnSpPr/>
          <p:nvPr/>
        </p:nvCxnSpPr>
        <p:spPr>
          <a:xfrm>
            <a:off x="3816187" y="6451949"/>
            <a:ext cx="244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27F9B642-A541-44A2-BFFE-FB4B08AA84E0}"/>
              </a:ext>
            </a:extLst>
          </p:cNvPr>
          <p:cNvCxnSpPr>
            <a:cxnSpLocks/>
          </p:cNvCxnSpPr>
          <p:nvPr/>
        </p:nvCxnSpPr>
        <p:spPr>
          <a:xfrm flipH="1">
            <a:off x="3914475" y="6547199"/>
            <a:ext cx="84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C21EA589-D2B5-4FA3-ABCC-F8162FE37179}"/>
              </a:ext>
            </a:extLst>
          </p:cNvPr>
          <p:cNvCxnSpPr>
            <a:cxnSpLocks/>
          </p:cNvCxnSpPr>
          <p:nvPr/>
        </p:nvCxnSpPr>
        <p:spPr>
          <a:xfrm flipV="1">
            <a:off x="3951162" y="2844233"/>
            <a:ext cx="1920240" cy="2719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A525A80-6379-43AC-B203-0522C7C5C2D5}"/>
                  </a:ext>
                </a:extLst>
              </p:cNvPr>
              <p:cNvSpPr txBox="1"/>
              <p:nvPr/>
            </p:nvSpPr>
            <p:spPr>
              <a:xfrm>
                <a:off x="7616350" y="984092"/>
                <a:ext cx="3042420" cy="40011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s-GT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GT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GT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𝑦𝑧</m:t>
                      </m:r>
                    </m:oMath>
                  </m:oMathPara>
                </a14:m>
                <a:endParaRPr lang="es-GT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A525A80-6379-43AC-B203-0522C7C5C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6350" y="984092"/>
                <a:ext cx="3042420" cy="400110"/>
              </a:xfrm>
              <a:prstGeom prst="rect">
                <a:avLst/>
              </a:prstGeom>
              <a:blipFill>
                <a:blip r:embed="rId10"/>
                <a:stretch>
                  <a:fillRect b="-14706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lowchart: Delay 17">
            <a:extLst>
              <a:ext uri="{FF2B5EF4-FFF2-40B4-BE49-F238E27FC236}">
                <a16:creationId xmlns:a16="http://schemas.microsoft.com/office/drawing/2014/main" id="{12E09A5D-3A88-4036-BE0E-3B67C7C333FE}"/>
              </a:ext>
            </a:extLst>
          </p:cNvPr>
          <p:cNvSpPr/>
          <p:nvPr/>
        </p:nvSpPr>
        <p:spPr>
          <a:xfrm>
            <a:off x="7733445" y="3028899"/>
            <a:ext cx="506437" cy="464234"/>
          </a:xfrm>
          <a:prstGeom prst="flowChartDela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21A3AAF-D8F4-485B-BBAA-E5C08602E310}"/>
              </a:ext>
            </a:extLst>
          </p:cNvPr>
          <p:cNvCxnSpPr>
            <a:cxnSpLocks/>
          </p:cNvCxnSpPr>
          <p:nvPr/>
        </p:nvCxnSpPr>
        <p:spPr>
          <a:xfrm>
            <a:off x="3313352" y="4408604"/>
            <a:ext cx="4416552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B53F4B4B-DE52-44EE-8FCC-CD01BCCEDC7A}"/>
              </a:ext>
            </a:extLst>
          </p:cNvPr>
          <p:cNvCxnSpPr>
            <a:cxnSpLocks/>
          </p:cNvCxnSpPr>
          <p:nvPr/>
        </p:nvCxnSpPr>
        <p:spPr>
          <a:xfrm>
            <a:off x="8236357" y="4527503"/>
            <a:ext cx="164592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F336F6B6-C440-47CA-8158-D67C5DF0BD53}"/>
                  </a:ext>
                </a:extLst>
              </p:cNvPr>
              <p:cNvSpPr txBox="1"/>
              <p:nvPr/>
            </p:nvSpPr>
            <p:spPr>
              <a:xfrm>
                <a:off x="8026483" y="4638087"/>
                <a:ext cx="10684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GT" i="1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F336F6B6-C440-47CA-8158-D67C5DF0B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6483" y="4638087"/>
                <a:ext cx="1068451" cy="369332"/>
              </a:xfrm>
              <a:prstGeom prst="rect">
                <a:avLst/>
              </a:prstGeom>
              <a:blipFill>
                <a:blip r:embed="rId11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E5E39D7-9B93-4C74-AFF6-D9D980498902}"/>
              </a:ext>
            </a:extLst>
          </p:cNvPr>
          <p:cNvCxnSpPr>
            <a:cxnSpLocks/>
          </p:cNvCxnSpPr>
          <p:nvPr/>
        </p:nvCxnSpPr>
        <p:spPr>
          <a:xfrm flipV="1">
            <a:off x="3950712" y="4679383"/>
            <a:ext cx="3785616" cy="2719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Flowchart: Delay 142">
            <a:extLst>
              <a:ext uri="{FF2B5EF4-FFF2-40B4-BE49-F238E27FC236}">
                <a16:creationId xmlns:a16="http://schemas.microsoft.com/office/drawing/2014/main" id="{45018029-7F4A-409A-A485-C5D4DB876EA8}"/>
              </a:ext>
            </a:extLst>
          </p:cNvPr>
          <p:cNvSpPr/>
          <p:nvPr/>
        </p:nvSpPr>
        <p:spPr>
          <a:xfrm>
            <a:off x="7732995" y="4271864"/>
            <a:ext cx="506437" cy="464234"/>
          </a:xfrm>
          <a:prstGeom prst="flowChartDela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3" name="Flowchart: Stored Data 2">
            <a:extLst>
              <a:ext uri="{FF2B5EF4-FFF2-40B4-BE49-F238E27FC236}">
                <a16:creationId xmlns:a16="http://schemas.microsoft.com/office/drawing/2014/main" id="{282C12C1-F73A-49D8-8637-8BB16D99768D}"/>
              </a:ext>
            </a:extLst>
          </p:cNvPr>
          <p:cNvSpPr/>
          <p:nvPr/>
        </p:nvSpPr>
        <p:spPr>
          <a:xfrm rot="10800000">
            <a:off x="5787304" y="2716345"/>
            <a:ext cx="506437" cy="464234"/>
          </a:xfrm>
          <a:prstGeom prst="flowChartOnlineStorag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6690404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E4C9A20-96AB-4595-9286-62F5DBD000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75894" y="729658"/>
                <a:ext cx="6151944" cy="654544"/>
              </a:xfrm>
            </p:spPr>
            <p:txBody>
              <a:bodyPr/>
              <a:lstStyle/>
              <a:p>
                <a:r>
                  <a:rPr lang="es-GT" dirty="0"/>
                  <a:t>7. Circuito  </a:t>
                </a:r>
                <a14:m>
                  <m:oMath xmlns:m="http://schemas.openxmlformats.org/officeDocument/2006/math">
                    <m:r>
                      <a:rPr lang="es-GT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s-GT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E4C9A20-96AB-4595-9286-62F5DBD000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75894" y="729658"/>
                <a:ext cx="6151944" cy="654544"/>
              </a:xfrm>
              <a:blipFill>
                <a:blip r:embed="rId2"/>
                <a:stretch>
                  <a:fillRect l="-1980" b="-27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81D8C6B-54E6-486B-833A-9111DE5A86BC}"/>
              </a:ext>
            </a:extLst>
          </p:cNvPr>
          <p:cNvCxnSpPr>
            <a:cxnSpLocks/>
          </p:cNvCxnSpPr>
          <p:nvPr/>
        </p:nvCxnSpPr>
        <p:spPr>
          <a:xfrm>
            <a:off x="1892879" y="3399984"/>
            <a:ext cx="5833872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8EDB142-42E9-420E-85E2-3EACC73AFA72}"/>
              </a:ext>
            </a:extLst>
          </p:cNvPr>
          <p:cNvGrpSpPr/>
          <p:nvPr/>
        </p:nvGrpSpPr>
        <p:grpSpPr>
          <a:xfrm>
            <a:off x="2093295" y="2164806"/>
            <a:ext cx="420103" cy="618978"/>
            <a:chOff x="9291710" y="5380893"/>
            <a:chExt cx="420103" cy="618978"/>
          </a:xfrm>
        </p:grpSpPr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3ADBBEB6-480B-4ED2-9E47-2309357E4E52}"/>
                </a:ext>
              </a:extLst>
            </p:cNvPr>
            <p:cNvSpPr/>
            <p:nvPr/>
          </p:nvSpPr>
          <p:spPr>
            <a:xfrm rot="5400000">
              <a:off x="9144000" y="5528603"/>
              <a:ext cx="618978" cy="323557"/>
            </a:xfrm>
            <a:prstGeom prst="triangle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C9EA4D5-5035-4FAA-8541-3B4EDA4E1AB2}"/>
                </a:ext>
              </a:extLst>
            </p:cNvPr>
            <p:cNvSpPr/>
            <p:nvPr/>
          </p:nvSpPr>
          <p:spPr>
            <a:xfrm>
              <a:off x="9615268" y="5630708"/>
              <a:ext cx="96545" cy="115780"/>
            </a:xfrm>
            <a:prstGeom prst="ellipse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C865954-319E-4374-9F6C-A055F691E64D}"/>
              </a:ext>
            </a:extLst>
          </p:cNvPr>
          <p:cNvCxnSpPr>
            <a:cxnSpLocks/>
          </p:cNvCxnSpPr>
          <p:nvPr/>
        </p:nvCxnSpPr>
        <p:spPr>
          <a:xfrm>
            <a:off x="1901589" y="2451491"/>
            <a:ext cx="191706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F16CA77-DED6-4BD9-A04D-B457866B1D44}"/>
              </a:ext>
            </a:extLst>
          </p:cNvPr>
          <p:cNvCxnSpPr>
            <a:cxnSpLocks/>
          </p:cNvCxnSpPr>
          <p:nvPr/>
        </p:nvCxnSpPr>
        <p:spPr>
          <a:xfrm>
            <a:off x="2513398" y="2466239"/>
            <a:ext cx="20647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661E988-B714-4E56-9411-E69BC0869D54}"/>
                  </a:ext>
                </a:extLst>
              </p:cNvPr>
              <p:cNvSpPr txBox="1"/>
              <p:nvPr/>
            </p:nvSpPr>
            <p:spPr>
              <a:xfrm>
                <a:off x="1741696" y="1574827"/>
                <a:ext cx="3235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s-GT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661E988-B714-4E56-9411-E69BC0869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696" y="1574827"/>
                <a:ext cx="3235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7676E8F-34CA-4006-AFCB-77F1A007193D}"/>
                  </a:ext>
                </a:extLst>
              </p:cNvPr>
              <p:cNvSpPr txBox="1"/>
              <p:nvPr/>
            </p:nvSpPr>
            <p:spPr>
              <a:xfrm>
                <a:off x="2608559" y="2026801"/>
                <a:ext cx="4125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s-GT" b="1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7676E8F-34CA-4006-AFCB-77F1A00719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559" y="2026801"/>
                <a:ext cx="41250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35D3C72-1912-4BC7-842D-E6FEF7581AA9}"/>
              </a:ext>
            </a:extLst>
          </p:cNvPr>
          <p:cNvCxnSpPr>
            <a:cxnSpLocks/>
          </p:cNvCxnSpPr>
          <p:nvPr/>
        </p:nvCxnSpPr>
        <p:spPr>
          <a:xfrm>
            <a:off x="3313802" y="3078549"/>
            <a:ext cx="23317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12EB2C1-F0D4-40DE-8827-C5AEFF0E730D}"/>
              </a:ext>
            </a:extLst>
          </p:cNvPr>
          <p:cNvCxnSpPr>
            <a:cxnSpLocks/>
          </p:cNvCxnSpPr>
          <p:nvPr/>
        </p:nvCxnSpPr>
        <p:spPr>
          <a:xfrm>
            <a:off x="6311951" y="2951410"/>
            <a:ext cx="240626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21E18CC-DAA9-4382-A420-1B6FD8C9D60E}"/>
                  </a:ext>
                </a:extLst>
              </p:cNvPr>
              <p:cNvSpPr txBox="1"/>
              <p:nvPr/>
            </p:nvSpPr>
            <p:spPr>
              <a:xfrm>
                <a:off x="6263807" y="2559213"/>
                <a:ext cx="8085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  <m:r>
                        <a:rPr lang="es-GT" i="1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21E18CC-DAA9-4382-A420-1B6FD8C9D6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3807" y="2559213"/>
                <a:ext cx="808563" cy="369332"/>
              </a:xfrm>
              <a:prstGeom prst="rect">
                <a:avLst/>
              </a:prstGeom>
              <a:blipFill>
                <a:blip r:embed="rId5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FA50747-0317-4D24-9E99-6DF8BE636AFE}"/>
              </a:ext>
            </a:extLst>
          </p:cNvPr>
          <p:cNvCxnSpPr/>
          <p:nvPr/>
        </p:nvCxnSpPr>
        <p:spPr>
          <a:xfrm>
            <a:off x="1892879" y="2041640"/>
            <a:ext cx="0" cy="3831772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80625ED-D39A-4060-B075-135C1A0391AF}"/>
              </a:ext>
            </a:extLst>
          </p:cNvPr>
          <p:cNvCxnSpPr/>
          <p:nvPr/>
        </p:nvCxnSpPr>
        <p:spPr>
          <a:xfrm>
            <a:off x="2719875" y="2466239"/>
            <a:ext cx="0" cy="340717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3AC836C-55D4-4179-B3BF-B64628143E57}"/>
                  </a:ext>
                </a:extLst>
              </p:cNvPr>
              <p:cNvSpPr txBox="1"/>
              <p:nvPr/>
            </p:nvSpPr>
            <p:spPr>
              <a:xfrm>
                <a:off x="3791270" y="1566771"/>
                <a:ext cx="3235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3AC836C-55D4-4179-B3BF-B64628143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270" y="1566771"/>
                <a:ext cx="32355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DE510A4-BDA8-4E26-80BA-520CBDEC8A74}"/>
              </a:ext>
            </a:extLst>
          </p:cNvPr>
          <p:cNvCxnSpPr/>
          <p:nvPr/>
        </p:nvCxnSpPr>
        <p:spPr>
          <a:xfrm>
            <a:off x="3942453" y="2033584"/>
            <a:ext cx="0" cy="3831772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0071672-063F-4EB6-A376-AF5305D1EBA6}"/>
                  </a:ext>
                </a:extLst>
              </p:cNvPr>
              <p:cNvSpPr txBox="1"/>
              <p:nvPr/>
            </p:nvSpPr>
            <p:spPr>
              <a:xfrm>
                <a:off x="3162620" y="1561858"/>
                <a:ext cx="3235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0071672-063F-4EB6-A376-AF5305D1EB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620" y="1561858"/>
                <a:ext cx="323558" cy="369332"/>
              </a:xfrm>
              <a:prstGeom prst="rect">
                <a:avLst/>
              </a:prstGeom>
              <a:blipFill>
                <a:blip r:embed="rId7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BB3201D-CE53-4104-B60B-9630D5AEFFAA}"/>
              </a:ext>
            </a:extLst>
          </p:cNvPr>
          <p:cNvCxnSpPr/>
          <p:nvPr/>
        </p:nvCxnSpPr>
        <p:spPr>
          <a:xfrm>
            <a:off x="3313803" y="2028671"/>
            <a:ext cx="0" cy="3831772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245DB0B-14A4-4864-9C4C-55AC5A0CF0C5}"/>
              </a:ext>
            </a:extLst>
          </p:cNvPr>
          <p:cNvCxnSpPr/>
          <p:nvPr/>
        </p:nvCxnSpPr>
        <p:spPr>
          <a:xfrm>
            <a:off x="7234058" y="3156037"/>
            <a:ext cx="486923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DA29B12-F3A4-4DED-AE5B-2CD53E224CE5}"/>
              </a:ext>
            </a:extLst>
          </p:cNvPr>
          <p:cNvCxnSpPr>
            <a:cxnSpLocks/>
          </p:cNvCxnSpPr>
          <p:nvPr/>
        </p:nvCxnSpPr>
        <p:spPr>
          <a:xfrm>
            <a:off x="8236807" y="3284538"/>
            <a:ext cx="18288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BD7BE026-9B31-48D3-A03B-A5C5A096E5AA}"/>
                  </a:ext>
                </a:extLst>
              </p:cNvPr>
              <p:cNvSpPr txBox="1"/>
              <p:nvPr/>
            </p:nvSpPr>
            <p:spPr>
              <a:xfrm>
                <a:off x="8026483" y="2844233"/>
                <a:ext cx="16148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  <m:r>
                        <a:rPr lang="es-GT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BD7BE026-9B31-48D3-A03B-A5C5A096E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6483" y="2844233"/>
                <a:ext cx="1614852" cy="369332"/>
              </a:xfrm>
              <a:prstGeom prst="rect">
                <a:avLst/>
              </a:prstGeom>
              <a:blipFill>
                <a:blip r:embed="rId8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8181DFBC-CFD5-4C86-8F25-BE9F134A6DC1}"/>
              </a:ext>
            </a:extLst>
          </p:cNvPr>
          <p:cNvCxnSpPr>
            <a:cxnSpLocks/>
          </p:cNvCxnSpPr>
          <p:nvPr/>
        </p:nvCxnSpPr>
        <p:spPr>
          <a:xfrm>
            <a:off x="6552577" y="2951410"/>
            <a:ext cx="681481" cy="202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lowchart: Stored Data 85">
            <a:extLst>
              <a:ext uri="{FF2B5EF4-FFF2-40B4-BE49-F238E27FC236}">
                <a16:creationId xmlns:a16="http://schemas.microsoft.com/office/drawing/2014/main" id="{FABF1D44-8B54-4AE6-AC8F-EB2BF2111791}"/>
              </a:ext>
            </a:extLst>
          </p:cNvPr>
          <p:cNvSpPr/>
          <p:nvPr/>
        </p:nvSpPr>
        <p:spPr>
          <a:xfrm rot="10800000">
            <a:off x="9199593" y="3642689"/>
            <a:ext cx="506437" cy="464234"/>
          </a:xfrm>
          <a:prstGeom prst="flowChartOnlineStorag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688B29F-4EDF-4967-ACDF-7FB32F7ED251}"/>
              </a:ext>
            </a:extLst>
          </p:cNvPr>
          <p:cNvCxnSpPr/>
          <p:nvPr/>
        </p:nvCxnSpPr>
        <p:spPr>
          <a:xfrm>
            <a:off x="8774840" y="3739271"/>
            <a:ext cx="486923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841272C-788D-4D82-AD80-B597561E3B00}"/>
              </a:ext>
            </a:extLst>
          </p:cNvPr>
          <p:cNvCxnSpPr/>
          <p:nvPr/>
        </p:nvCxnSpPr>
        <p:spPr>
          <a:xfrm>
            <a:off x="8774840" y="3994911"/>
            <a:ext cx="486923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AC5A3BC-C758-4EDC-922D-1AB69C436ED9}"/>
              </a:ext>
            </a:extLst>
          </p:cNvPr>
          <p:cNvCxnSpPr>
            <a:cxnSpLocks/>
          </p:cNvCxnSpPr>
          <p:nvPr/>
        </p:nvCxnSpPr>
        <p:spPr>
          <a:xfrm>
            <a:off x="9706030" y="3867772"/>
            <a:ext cx="884142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427D7EC-3F85-400C-B744-109D9C80D84B}"/>
              </a:ext>
            </a:extLst>
          </p:cNvPr>
          <p:cNvCxnSpPr>
            <a:cxnSpLocks/>
          </p:cNvCxnSpPr>
          <p:nvPr/>
        </p:nvCxnSpPr>
        <p:spPr>
          <a:xfrm>
            <a:off x="8419230" y="3284538"/>
            <a:ext cx="355610" cy="454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AE8C57E-C6B8-4DBF-9AF7-8ED7461DE5D2}"/>
              </a:ext>
            </a:extLst>
          </p:cNvPr>
          <p:cNvCxnSpPr>
            <a:cxnSpLocks/>
          </p:cNvCxnSpPr>
          <p:nvPr/>
        </p:nvCxnSpPr>
        <p:spPr>
          <a:xfrm flipH="1">
            <a:off x="8405874" y="3994911"/>
            <a:ext cx="368966" cy="527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9F26BA3-8FEC-46B9-957C-1604504316BC}"/>
                  </a:ext>
                </a:extLst>
              </p:cNvPr>
              <p:cNvSpPr txBox="1"/>
              <p:nvPr/>
            </p:nvSpPr>
            <p:spPr>
              <a:xfrm>
                <a:off x="9813930" y="3422801"/>
                <a:ext cx="618978" cy="3763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9F26BA3-8FEC-46B9-957C-160450431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3930" y="3422801"/>
                <a:ext cx="618978" cy="3763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Isosceles Triangle 102">
            <a:extLst>
              <a:ext uri="{FF2B5EF4-FFF2-40B4-BE49-F238E27FC236}">
                <a16:creationId xmlns:a16="http://schemas.microsoft.com/office/drawing/2014/main" id="{161EC958-52E2-49E7-BC10-99EA1B0D7868}"/>
              </a:ext>
            </a:extLst>
          </p:cNvPr>
          <p:cNvSpPr/>
          <p:nvPr/>
        </p:nvSpPr>
        <p:spPr>
          <a:xfrm rot="10800000">
            <a:off x="10293632" y="4297088"/>
            <a:ext cx="618978" cy="323557"/>
          </a:xfrm>
          <a:prstGeom prst="triangl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5FD341E-6DA0-4D8A-8814-C35F2712D692}"/>
              </a:ext>
            </a:extLst>
          </p:cNvPr>
          <p:cNvCxnSpPr>
            <a:cxnSpLocks/>
            <a:endCxn id="103" idx="3"/>
          </p:cNvCxnSpPr>
          <p:nvPr/>
        </p:nvCxnSpPr>
        <p:spPr>
          <a:xfrm>
            <a:off x="10590172" y="3874805"/>
            <a:ext cx="12949" cy="422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4EC895C1-AB67-4B28-9DC3-867DA2AEB769}"/>
              </a:ext>
            </a:extLst>
          </p:cNvPr>
          <p:cNvCxnSpPr/>
          <p:nvPr/>
        </p:nvCxnSpPr>
        <p:spPr>
          <a:xfrm>
            <a:off x="10293632" y="4620646"/>
            <a:ext cx="6189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ADFBDA1E-6644-447B-81E0-24ED442B4D93}"/>
              </a:ext>
            </a:extLst>
          </p:cNvPr>
          <p:cNvCxnSpPr>
            <a:stCxn id="103" idx="0"/>
          </p:cNvCxnSpPr>
          <p:nvPr/>
        </p:nvCxnSpPr>
        <p:spPr>
          <a:xfrm flipH="1">
            <a:off x="10600827" y="4620645"/>
            <a:ext cx="2294" cy="438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F28B504-3ED6-4A10-85C5-84A1D82FE660}"/>
              </a:ext>
            </a:extLst>
          </p:cNvPr>
          <p:cNvCxnSpPr/>
          <p:nvPr/>
        </p:nvCxnSpPr>
        <p:spPr>
          <a:xfrm>
            <a:off x="10603121" y="5049961"/>
            <a:ext cx="235473" cy="104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4A748697-728C-4B42-8664-466F1D5696B4}"/>
              </a:ext>
            </a:extLst>
          </p:cNvPr>
          <p:cNvCxnSpPr>
            <a:cxnSpLocks/>
          </p:cNvCxnSpPr>
          <p:nvPr/>
        </p:nvCxnSpPr>
        <p:spPr>
          <a:xfrm>
            <a:off x="10362344" y="5154308"/>
            <a:ext cx="47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9F847C30-784E-458F-873F-E0EE48B593B0}"/>
              </a:ext>
            </a:extLst>
          </p:cNvPr>
          <p:cNvCxnSpPr/>
          <p:nvPr/>
        </p:nvCxnSpPr>
        <p:spPr>
          <a:xfrm>
            <a:off x="10603121" y="5278133"/>
            <a:ext cx="0" cy="257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089C3B34-EF08-4D42-9227-345ADBDBE8F7}"/>
              </a:ext>
            </a:extLst>
          </p:cNvPr>
          <p:cNvCxnSpPr>
            <a:cxnSpLocks/>
          </p:cNvCxnSpPr>
          <p:nvPr/>
        </p:nvCxnSpPr>
        <p:spPr>
          <a:xfrm>
            <a:off x="10362344" y="5154307"/>
            <a:ext cx="227828" cy="114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D999E2A4-8A48-4720-9C91-C5A9987CD496}"/>
              </a:ext>
            </a:extLst>
          </p:cNvPr>
          <p:cNvCxnSpPr>
            <a:cxnSpLocks/>
          </p:cNvCxnSpPr>
          <p:nvPr/>
        </p:nvCxnSpPr>
        <p:spPr>
          <a:xfrm>
            <a:off x="10352047" y="5535308"/>
            <a:ext cx="47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599DDD8-CF7F-4652-9851-BE4F3B041D66}"/>
              </a:ext>
            </a:extLst>
          </p:cNvPr>
          <p:cNvCxnSpPr/>
          <p:nvPr/>
        </p:nvCxnSpPr>
        <p:spPr>
          <a:xfrm>
            <a:off x="10476258" y="5621033"/>
            <a:ext cx="244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47950E54-775D-437D-9B67-9633C6DAEB8C}"/>
              </a:ext>
            </a:extLst>
          </p:cNvPr>
          <p:cNvCxnSpPr>
            <a:cxnSpLocks/>
          </p:cNvCxnSpPr>
          <p:nvPr/>
        </p:nvCxnSpPr>
        <p:spPr>
          <a:xfrm flipH="1">
            <a:off x="10574546" y="5716283"/>
            <a:ext cx="84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4D85381C-3E42-45F2-8BD1-15274C01536C}"/>
              </a:ext>
            </a:extLst>
          </p:cNvPr>
          <p:cNvCxnSpPr/>
          <p:nvPr/>
        </p:nvCxnSpPr>
        <p:spPr>
          <a:xfrm>
            <a:off x="10936415" y="4475029"/>
            <a:ext cx="82161" cy="97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39DCBCEE-84AC-48F5-A381-13F4E52666C1}"/>
              </a:ext>
            </a:extLst>
          </p:cNvPr>
          <p:cNvCxnSpPr/>
          <p:nvPr/>
        </p:nvCxnSpPr>
        <p:spPr>
          <a:xfrm>
            <a:off x="10978821" y="4449106"/>
            <a:ext cx="82161" cy="97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77549702-194F-40FF-AFCB-6BB73099FE6C}"/>
              </a:ext>
            </a:extLst>
          </p:cNvPr>
          <p:cNvCxnSpPr/>
          <p:nvPr/>
        </p:nvCxnSpPr>
        <p:spPr>
          <a:xfrm>
            <a:off x="1888242" y="5873430"/>
            <a:ext cx="235473" cy="104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1F91E53C-196F-4DA2-9A7C-4692ECE8A438}"/>
              </a:ext>
            </a:extLst>
          </p:cNvPr>
          <p:cNvCxnSpPr>
            <a:cxnSpLocks/>
          </p:cNvCxnSpPr>
          <p:nvPr/>
        </p:nvCxnSpPr>
        <p:spPr>
          <a:xfrm>
            <a:off x="1647465" y="5977777"/>
            <a:ext cx="47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B13F5DBA-B4BD-464C-AD2D-513025FAE231}"/>
              </a:ext>
            </a:extLst>
          </p:cNvPr>
          <p:cNvCxnSpPr/>
          <p:nvPr/>
        </p:nvCxnSpPr>
        <p:spPr>
          <a:xfrm>
            <a:off x="1888242" y="6101602"/>
            <a:ext cx="0" cy="257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EF3AEEC6-5BC3-4F84-A875-B928910331F5}"/>
              </a:ext>
            </a:extLst>
          </p:cNvPr>
          <p:cNvCxnSpPr>
            <a:cxnSpLocks/>
          </p:cNvCxnSpPr>
          <p:nvPr/>
        </p:nvCxnSpPr>
        <p:spPr>
          <a:xfrm>
            <a:off x="1647465" y="5977776"/>
            <a:ext cx="227828" cy="114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11D189DB-A2CD-4D92-B29B-49F5629FE506}"/>
              </a:ext>
            </a:extLst>
          </p:cNvPr>
          <p:cNvCxnSpPr>
            <a:cxnSpLocks/>
          </p:cNvCxnSpPr>
          <p:nvPr/>
        </p:nvCxnSpPr>
        <p:spPr>
          <a:xfrm>
            <a:off x="1637168" y="6358777"/>
            <a:ext cx="47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DA3E1000-46B5-4847-A3F1-E15F6F7E47D2}"/>
              </a:ext>
            </a:extLst>
          </p:cNvPr>
          <p:cNvCxnSpPr/>
          <p:nvPr/>
        </p:nvCxnSpPr>
        <p:spPr>
          <a:xfrm>
            <a:off x="1761379" y="6444502"/>
            <a:ext cx="244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E5348B6D-6E64-4B8F-B886-DEB9CDD94842}"/>
              </a:ext>
            </a:extLst>
          </p:cNvPr>
          <p:cNvCxnSpPr>
            <a:cxnSpLocks/>
          </p:cNvCxnSpPr>
          <p:nvPr/>
        </p:nvCxnSpPr>
        <p:spPr>
          <a:xfrm flipH="1">
            <a:off x="1859667" y="6539752"/>
            <a:ext cx="84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7336BE45-8C10-4F5B-BE1E-353AC7ADC719}"/>
              </a:ext>
            </a:extLst>
          </p:cNvPr>
          <p:cNvCxnSpPr/>
          <p:nvPr/>
        </p:nvCxnSpPr>
        <p:spPr>
          <a:xfrm>
            <a:off x="3316844" y="5866169"/>
            <a:ext cx="235473" cy="104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0F3E981E-5F93-4E04-A3B8-0573F7C2CA7A}"/>
              </a:ext>
            </a:extLst>
          </p:cNvPr>
          <p:cNvCxnSpPr>
            <a:cxnSpLocks/>
          </p:cNvCxnSpPr>
          <p:nvPr/>
        </p:nvCxnSpPr>
        <p:spPr>
          <a:xfrm>
            <a:off x="3076067" y="5970516"/>
            <a:ext cx="47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2BC46F60-125A-4250-A4AC-AAE8FBF6C7F6}"/>
              </a:ext>
            </a:extLst>
          </p:cNvPr>
          <p:cNvCxnSpPr/>
          <p:nvPr/>
        </p:nvCxnSpPr>
        <p:spPr>
          <a:xfrm>
            <a:off x="3316844" y="6094341"/>
            <a:ext cx="0" cy="257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F8F70F0F-743D-4F5C-A497-ADAD51A0F71F}"/>
              </a:ext>
            </a:extLst>
          </p:cNvPr>
          <p:cNvCxnSpPr>
            <a:cxnSpLocks/>
          </p:cNvCxnSpPr>
          <p:nvPr/>
        </p:nvCxnSpPr>
        <p:spPr>
          <a:xfrm>
            <a:off x="3076067" y="5970515"/>
            <a:ext cx="227828" cy="114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0A050F8A-5F42-4BE0-94DE-C41B71A27B82}"/>
              </a:ext>
            </a:extLst>
          </p:cNvPr>
          <p:cNvCxnSpPr>
            <a:cxnSpLocks/>
          </p:cNvCxnSpPr>
          <p:nvPr/>
        </p:nvCxnSpPr>
        <p:spPr>
          <a:xfrm>
            <a:off x="3065770" y="6351516"/>
            <a:ext cx="47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E047F016-F940-4798-B22F-1B1E5B3EA425}"/>
              </a:ext>
            </a:extLst>
          </p:cNvPr>
          <p:cNvCxnSpPr/>
          <p:nvPr/>
        </p:nvCxnSpPr>
        <p:spPr>
          <a:xfrm>
            <a:off x="3189981" y="6437241"/>
            <a:ext cx="244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32C7B3DC-5060-4845-BE35-F338068A1088}"/>
              </a:ext>
            </a:extLst>
          </p:cNvPr>
          <p:cNvCxnSpPr>
            <a:cxnSpLocks/>
          </p:cNvCxnSpPr>
          <p:nvPr/>
        </p:nvCxnSpPr>
        <p:spPr>
          <a:xfrm flipH="1">
            <a:off x="3288269" y="6532491"/>
            <a:ext cx="84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E02C9464-EA60-4223-A401-590D36FB67D0}"/>
              </a:ext>
            </a:extLst>
          </p:cNvPr>
          <p:cNvCxnSpPr/>
          <p:nvPr/>
        </p:nvCxnSpPr>
        <p:spPr>
          <a:xfrm>
            <a:off x="3943050" y="5880877"/>
            <a:ext cx="235473" cy="104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70167DDB-0560-4604-B143-2F55E46D0923}"/>
              </a:ext>
            </a:extLst>
          </p:cNvPr>
          <p:cNvCxnSpPr>
            <a:cxnSpLocks/>
          </p:cNvCxnSpPr>
          <p:nvPr/>
        </p:nvCxnSpPr>
        <p:spPr>
          <a:xfrm>
            <a:off x="3702273" y="5985224"/>
            <a:ext cx="47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0EA5342A-652C-4EE6-8B4B-0716EE781D35}"/>
              </a:ext>
            </a:extLst>
          </p:cNvPr>
          <p:cNvCxnSpPr/>
          <p:nvPr/>
        </p:nvCxnSpPr>
        <p:spPr>
          <a:xfrm>
            <a:off x="3943050" y="6109049"/>
            <a:ext cx="0" cy="257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05436029-EA04-4E13-B983-1FC5C5F9E7A6}"/>
              </a:ext>
            </a:extLst>
          </p:cNvPr>
          <p:cNvCxnSpPr>
            <a:cxnSpLocks/>
          </p:cNvCxnSpPr>
          <p:nvPr/>
        </p:nvCxnSpPr>
        <p:spPr>
          <a:xfrm>
            <a:off x="3702273" y="5985223"/>
            <a:ext cx="227828" cy="114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B991EDB9-594F-43D9-B52D-902E866A7AD9}"/>
              </a:ext>
            </a:extLst>
          </p:cNvPr>
          <p:cNvCxnSpPr>
            <a:cxnSpLocks/>
          </p:cNvCxnSpPr>
          <p:nvPr/>
        </p:nvCxnSpPr>
        <p:spPr>
          <a:xfrm>
            <a:off x="3691976" y="6366224"/>
            <a:ext cx="47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71203055-B6AE-4ADF-BD43-31114BFFEF01}"/>
              </a:ext>
            </a:extLst>
          </p:cNvPr>
          <p:cNvCxnSpPr/>
          <p:nvPr/>
        </p:nvCxnSpPr>
        <p:spPr>
          <a:xfrm>
            <a:off x="3816187" y="6451949"/>
            <a:ext cx="244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27F9B642-A541-44A2-BFFE-FB4B08AA84E0}"/>
              </a:ext>
            </a:extLst>
          </p:cNvPr>
          <p:cNvCxnSpPr>
            <a:cxnSpLocks/>
          </p:cNvCxnSpPr>
          <p:nvPr/>
        </p:nvCxnSpPr>
        <p:spPr>
          <a:xfrm flipH="1">
            <a:off x="3914475" y="6547199"/>
            <a:ext cx="84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C21EA589-D2B5-4FA3-ABCC-F8162FE37179}"/>
              </a:ext>
            </a:extLst>
          </p:cNvPr>
          <p:cNvCxnSpPr>
            <a:cxnSpLocks/>
          </p:cNvCxnSpPr>
          <p:nvPr/>
        </p:nvCxnSpPr>
        <p:spPr>
          <a:xfrm flipV="1">
            <a:off x="3951162" y="2844233"/>
            <a:ext cx="1691640" cy="2719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2117850-570D-4E10-8EF1-45F8369687C3}"/>
                  </a:ext>
                </a:extLst>
              </p:cNvPr>
              <p:cNvSpPr txBox="1"/>
              <p:nvPr/>
            </p:nvSpPr>
            <p:spPr>
              <a:xfrm>
                <a:off x="7744589" y="984092"/>
                <a:ext cx="3042420" cy="40011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s-GT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GT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  <m:r>
                        <a:rPr lang="es-GT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GT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2117850-570D-4E10-8EF1-45F836968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589" y="984092"/>
                <a:ext cx="3042420" cy="400110"/>
              </a:xfrm>
              <a:prstGeom prst="rect">
                <a:avLst/>
              </a:prstGeom>
              <a:blipFill>
                <a:blip r:embed="rId10"/>
                <a:stretch>
                  <a:fillRect b="-14706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9212B89-D296-4D4C-80CF-B17D68602C1D}"/>
              </a:ext>
            </a:extLst>
          </p:cNvPr>
          <p:cNvGrpSpPr/>
          <p:nvPr/>
        </p:nvGrpSpPr>
        <p:grpSpPr>
          <a:xfrm>
            <a:off x="5083225" y="2642099"/>
            <a:ext cx="1205323" cy="608482"/>
            <a:chOff x="6930660" y="5107650"/>
            <a:chExt cx="1205323" cy="608482"/>
          </a:xfrm>
        </p:grpSpPr>
        <p:sp>
          <p:nvSpPr>
            <p:cNvPr id="104" name="Flowchart: Stored Data 103">
              <a:extLst>
                <a:ext uri="{FF2B5EF4-FFF2-40B4-BE49-F238E27FC236}">
                  <a16:creationId xmlns:a16="http://schemas.microsoft.com/office/drawing/2014/main" id="{657C5AA6-2ECA-475A-B5CC-D6FEF213B22D}"/>
                </a:ext>
              </a:extLst>
            </p:cNvPr>
            <p:cNvSpPr/>
            <p:nvPr/>
          </p:nvSpPr>
          <p:spPr>
            <a:xfrm rot="10800000">
              <a:off x="7512172" y="5171485"/>
              <a:ext cx="506437" cy="464234"/>
            </a:xfrm>
            <a:prstGeom prst="flowChartOnlineStorag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105" name="Arc 104">
              <a:extLst>
                <a:ext uri="{FF2B5EF4-FFF2-40B4-BE49-F238E27FC236}">
                  <a16:creationId xmlns:a16="http://schemas.microsoft.com/office/drawing/2014/main" id="{4B59992E-C3D7-4309-887C-52B9F03D96E2}"/>
                </a:ext>
              </a:extLst>
            </p:cNvPr>
            <p:cNvSpPr/>
            <p:nvPr/>
          </p:nvSpPr>
          <p:spPr>
            <a:xfrm rot="2614163">
              <a:off x="6930660" y="5107650"/>
              <a:ext cx="591755" cy="608482"/>
            </a:xfrm>
            <a:prstGeom prst="arc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A76D81C3-E327-4D44-94BB-E02B4CEC587C}"/>
                </a:ext>
              </a:extLst>
            </p:cNvPr>
            <p:cNvSpPr/>
            <p:nvPr/>
          </p:nvSpPr>
          <p:spPr>
            <a:xfrm>
              <a:off x="8039438" y="5349350"/>
              <a:ext cx="96545" cy="115780"/>
            </a:xfrm>
            <a:prstGeom prst="ellipse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</p:grpSp>
      <p:sp>
        <p:nvSpPr>
          <p:cNvPr id="18" name="Flowchart: Delay 17">
            <a:extLst>
              <a:ext uri="{FF2B5EF4-FFF2-40B4-BE49-F238E27FC236}">
                <a16:creationId xmlns:a16="http://schemas.microsoft.com/office/drawing/2014/main" id="{12E09A5D-3A88-4036-BE0E-3B67C7C333FE}"/>
              </a:ext>
            </a:extLst>
          </p:cNvPr>
          <p:cNvSpPr/>
          <p:nvPr/>
        </p:nvSpPr>
        <p:spPr>
          <a:xfrm>
            <a:off x="7733445" y="3028899"/>
            <a:ext cx="506437" cy="464234"/>
          </a:xfrm>
          <a:prstGeom prst="flowChartDela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1FE3F4A2-9C8A-48AE-9E4D-9B64969C64D2}"/>
              </a:ext>
            </a:extLst>
          </p:cNvPr>
          <p:cNvCxnSpPr>
            <a:cxnSpLocks/>
          </p:cNvCxnSpPr>
          <p:nvPr/>
        </p:nvCxnSpPr>
        <p:spPr>
          <a:xfrm>
            <a:off x="2719875" y="4642949"/>
            <a:ext cx="5010912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21A3AAF-D8F4-485B-BBAA-E5C08602E310}"/>
              </a:ext>
            </a:extLst>
          </p:cNvPr>
          <p:cNvCxnSpPr>
            <a:cxnSpLocks/>
          </p:cNvCxnSpPr>
          <p:nvPr/>
        </p:nvCxnSpPr>
        <p:spPr>
          <a:xfrm>
            <a:off x="3313352" y="4321514"/>
            <a:ext cx="23317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5A842659-E325-4311-9697-31B4F0B23E74}"/>
              </a:ext>
            </a:extLst>
          </p:cNvPr>
          <p:cNvCxnSpPr>
            <a:cxnSpLocks/>
          </p:cNvCxnSpPr>
          <p:nvPr/>
        </p:nvCxnSpPr>
        <p:spPr>
          <a:xfrm>
            <a:off x="6176334" y="4194375"/>
            <a:ext cx="384048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BE211F23-3C89-4DF6-8A39-E399329195A9}"/>
                  </a:ext>
                </a:extLst>
              </p:cNvPr>
              <p:cNvSpPr txBox="1"/>
              <p:nvPr/>
            </p:nvSpPr>
            <p:spPr>
              <a:xfrm>
                <a:off x="6263357" y="3802178"/>
                <a:ext cx="8085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r>
                        <a:rPr lang="es-GT" i="1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BE211F23-3C89-4DF6-8A39-E39932919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3357" y="3802178"/>
                <a:ext cx="808563" cy="369332"/>
              </a:xfrm>
              <a:prstGeom prst="rect">
                <a:avLst/>
              </a:prstGeom>
              <a:blipFill>
                <a:blip r:embed="rId11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4E578694-DB93-4238-8001-6FE95149F724}"/>
              </a:ext>
            </a:extLst>
          </p:cNvPr>
          <p:cNvCxnSpPr/>
          <p:nvPr/>
        </p:nvCxnSpPr>
        <p:spPr>
          <a:xfrm>
            <a:off x="7233608" y="4399002"/>
            <a:ext cx="486923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B53F4B4B-DE52-44EE-8FCC-CD01BCCEDC7A}"/>
              </a:ext>
            </a:extLst>
          </p:cNvPr>
          <p:cNvCxnSpPr>
            <a:cxnSpLocks/>
          </p:cNvCxnSpPr>
          <p:nvPr/>
        </p:nvCxnSpPr>
        <p:spPr>
          <a:xfrm>
            <a:off x="8236357" y="4527503"/>
            <a:ext cx="164592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F336F6B6-C440-47CA-8158-D67C5DF0BD53}"/>
                  </a:ext>
                </a:extLst>
              </p:cNvPr>
              <p:cNvSpPr txBox="1"/>
              <p:nvPr/>
            </p:nvSpPr>
            <p:spPr>
              <a:xfrm>
                <a:off x="8026483" y="4638087"/>
                <a:ext cx="16148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r>
                        <a:rPr lang="es-GT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F336F6B6-C440-47CA-8158-D67C5DF0B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6483" y="4638087"/>
                <a:ext cx="1614852" cy="369332"/>
              </a:xfrm>
              <a:prstGeom prst="rect">
                <a:avLst/>
              </a:prstGeom>
              <a:blipFill>
                <a:blip r:embed="rId1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06B340FA-6E9E-4AAD-8ADB-6F954F98F6B5}"/>
              </a:ext>
            </a:extLst>
          </p:cNvPr>
          <p:cNvCxnSpPr>
            <a:cxnSpLocks/>
          </p:cNvCxnSpPr>
          <p:nvPr/>
        </p:nvCxnSpPr>
        <p:spPr>
          <a:xfrm>
            <a:off x="6552127" y="4194375"/>
            <a:ext cx="681481" cy="202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E5E39D7-9B93-4C74-AFF6-D9D980498902}"/>
              </a:ext>
            </a:extLst>
          </p:cNvPr>
          <p:cNvCxnSpPr>
            <a:cxnSpLocks/>
          </p:cNvCxnSpPr>
          <p:nvPr/>
        </p:nvCxnSpPr>
        <p:spPr>
          <a:xfrm flipV="1">
            <a:off x="3950712" y="4087198"/>
            <a:ext cx="1691640" cy="2719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6A17A8AF-984A-4E7B-828E-A73DE15AF5F1}"/>
              </a:ext>
            </a:extLst>
          </p:cNvPr>
          <p:cNvGrpSpPr/>
          <p:nvPr/>
        </p:nvGrpSpPr>
        <p:grpSpPr>
          <a:xfrm>
            <a:off x="5082775" y="3885064"/>
            <a:ext cx="1087949" cy="608482"/>
            <a:chOff x="6930660" y="5107650"/>
            <a:chExt cx="1087949" cy="608482"/>
          </a:xfrm>
        </p:grpSpPr>
        <p:sp>
          <p:nvSpPr>
            <p:cNvPr id="133" name="Flowchart: Stored Data 132">
              <a:extLst>
                <a:ext uri="{FF2B5EF4-FFF2-40B4-BE49-F238E27FC236}">
                  <a16:creationId xmlns:a16="http://schemas.microsoft.com/office/drawing/2014/main" id="{17EDE3CF-75E6-4A4B-8520-B5B6332E3CB0}"/>
                </a:ext>
              </a:extLst>
            </p:cNvPr>
            <p:cNvSpPr/>
            <p:nvPr/>
          </p:nvSpPr>
          <p:spPr>
            <a:xfrm rot="10800000">
              <a:off x="7512172" y="5171485"/>
              <a:ext cx="506437" cy="464234"/>
            </a:xfrm>
            <a:prstGeom prst="flowChartOnlineStorag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141" name="Arc 140">
              <a:extLst>
                <a:ext uri="{FF2B5EF4-FFF2-40B4-BE49-F238E27FC236}">
                  <a16:creationId xmlns:a16="http://schemas.microsoft.com/office/drawing/2014/main" id="{4C11698C-9D20-4129-87C0-02F7AB70D08E}"/>
                </a:ext>
              </a:extLst>
            </p:cNvPr>
            <p:cNvSpPr/>
            <p:nvPr/>
          </p:nvSpPr>
          <p:spPr>
            <a:xfrm rot="2614163">
              <a:off x="6930660" y="5107650"/>
              <a:ext cx="591755" cy="608482"/>
            </a:xfrm>
            <a:prstGeom prst="arc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</p:grpSp>
      <p:sp>
        <p:nvSpPr>
          <p:cNvPr id="143" name="Flowchart: Delay 142">
            <a:extLst>
              <a:ext uri="{FF2B5EF4-FFF2-40B4-BE49-F238E27FC236}">
                <a16:creationId xmlns:a16="http://schemas.microsoft.com/office/drawing/2014/main" id="{45018029-7F4A-409A-A485-C5D4DB876EA8}"/>
              </a:ext>
            </a:extLst>
          </p:cNvPr>
          <p:cNvSpPr/>
          <p:nvPr/>
        </p:nvSpPr>
        <p:spPr>
          <a:xfrm>
            <a:off x="7732995" y="4271864"/>
            <a:ext cx="506437" cy="464234"/>
          </a:xfrm>
          <a:prstGeom prst="flowChartDela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87281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E9003-B35F-41C9-B9EB-13AC2FF5B3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/>
              <a:t>Muchas Gracias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E3FFD3-A2E3-4404-AA2B-208061E799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GT"/>
              <a:t>Ing. Mario lópez</a:t>
            </a:r>
          </a:p>
        </p:txBody>
      </p:sp>
    </p:spTree>
    <p:extLst>
      <p:ext uri="{BB962C8B-B14F-4D97-AF65-F5344CB8AC3E}">
        <p14:creationId xmlns:p14="http://schemas.microsoft.com/office/powerpoint/2010/main" val="2737859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3DF4FE9-C0E9-4B3B-8812-26FDE659C9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05254" y="979365"/>
                <a:ext cx="8574841" cy="1391339"/>
              </a:xfrm>
            </p:spPr>
            <p:txBody>
              <a:bodyPr>
                <a:normAutofit fontScale="90000"/>
              </a:bodyPr>
              <a:lstStyle/>
              <a:p>
                <a:r>
                  <a:rPr lang="es-GT" sz="3600" dirty="0"/>
                  <a:t>Medio Sumador (sumador de </a:t>
                </a:r>
                <a14:m>
                  <m:oMath xmlns:m="http://schemas.openxmlformats.org/officeDocument/2006/math"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s-GT" sz="3600" dirty="0"/>
                  <a:t> </a:t>
                </a:r>
                <a14:m>
                  <m:oMath xmlns:m="http://schemas.openxmlformats.org/officeDocument/2006/math">
                    <m:r>
                      <a:rPr lang="es-GT" sz="3600" i="1" dirty="0" smtClean="0">
                        <a:latin typeface="Cambria Math" panose="02040503050406030204" pitchFamily="18" charset="0"/>
                      </a:rPr>
                      <m:t>𝑏𝑖𝑡𝑠</m:t>
                    </m:r>
                  </m:oMath>
                </a14:m>
                <a:r>
                  <a:rPr lang="es-GT" sz="3600" dirty="0"/>
                  <a:t>)</a:t>
                </a:r>
                <a:br>
                  <a:rPr lang="es-GT" sz="3600" dirty="0"/>
                </a:br>
                <a:br>
                  <a:rPr lang="es-GT" sz="3100" dirty="0"/>
                </a:br>
                <a:r>
                  <a:rPr lang="es-GT" sz="3100" dirty="0"/>
                  <a:t>1. Tabla de verdad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3DF4FE9-C0E9-4B3B-8812-26FDE659C9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05254" y="979365"/>
                <a:ext cx="8574841" cy="1391339"/>
              </a:xfrm>
              <a:blipFill>
                <a:blip r:embed="rId2"/>
                <a:stretch>
                  <a:fillRect l="-1777" t="-8333" b="-127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6555F55E-D57F-4C77-A9DC-8FA224CE3D8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04095262"/>
                  </p:ext>
                </p:extLst>
              </p:nvPr>
            </p:nvGraphicFramePr>
            <p:xfrm>
              <a:off x="4683688" y="2989546"/>
              <a:ext cx="2824624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6156">
                      <a:extLst>
                        <a:ext uri="{9D8B030D-6E8A-4147-A177-3AD203B41FA5}">
                          <a16:colId xmlns:a16="http://schemas.microsoft.com/office/drawing/2014/main" val="2399290597"/>
                        </a:ext>
                      </a:extLst>
                    </a:gridCol>
                    <a:gridCol w="706156">
                      <a:extLst>
                        <a:ext uri="{9D8B030D-6E8A-4147-A177-3AD203B41FA5}">
                          <a16:colId xmlns:a16="http://schemas.microsoft.com/office/drawing/2014/main" val="1582997452"/>
                        </a:ext>
                      </a:extLst>
                    </a:gridCol>
                    <a:gridCol w="706156">
                      <a:extLst>
                        <a:ext uri="{9D8B030D-6E8A-4147-A177-3AD203B41FA5}">
                          <a16:colId xmlns:a16="http://schemas.microsoft.com/office/drawing/2014/main" val="1990712354"/>
                        </a:ext>
                      </a:extLst>
                    </a:gridCol>
                    <a:gridCol w="706156">
                      <a:extLst>
                        <a:ext uri="{9D8B030D-6E8A-4147-A177-3AD203B41FA5}">
                          <a16:colId xmlns:a16="http://schemas.microsoft.com/office/drawing/2014/main" val="8660856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07955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s-GT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</a:t>
                          </a:r>
                          <a:endParaRPr lang="es-GT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02840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s-GT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1</a:t>
                          </a:r>
                          <a:endParaRPr lang="es-GT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65032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1</a:t>
                          </a:r>
                          <a:endParaRPr lang="es-GT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38499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s-GT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</a:t>
                          </a:r>
                          <a:endParaRPr lang="es-GT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90350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6555F55E-D57F-4C77-A9DC-8FA224CE3D8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04095262"/>
                  </p:ext>
                </p:extLst>
              </p:nvPr>
            </p:nvGraphicFramePr>
            <p:xfrm>
              <a:off x="4683688" y="2989546"/>
              <a:ext cx="2824624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6156">
                      <a:extLst>
                        <a:ext uri="{9D8B030D-6E8A-4147-A177-3AD203B41FA5}">
                          <a16:colId xmlns:a16="http://schemas.microsoft.com/office/drawing/2014/main" val="2399290597"/>
                        </a:ext>
                      </a:extLst>
                    </a:gridCol>
                    <a:gridCol w="706156">
                      <a:extLst>
                        <a:ext uri="{9D8B030D-6E8A-4147-A177-3AD203B41FA5}">
                          <a16:colId xmlns:a16="http://schemas.microsoft.com/office/drawing/2014/main" val="1582997452"/>
                        </a:ext>
                      </a:extLst>
                    </a:gridCol>
                    <a:gridCol w="706156">
                      <a:extLst>
                        <a:ext uri="{9D8B030D-6E8A-4147-A177-3AD203B41FA5}">
                          <a16:colId xmlns:a16="http://schemas.microsoft.com/office/drawing/2014/main" val="1990712354"/>
                        </a:ext>
                      </a:extLst>
                    </a:gridCol>
                    <a:gridCol w="706156">
                      <a:extLst>
                        <a:ext uri="{9D8B030D-6E8A-4147-A177-3AD203B41FA5}">
                          <a16:colId xmlns:a16="http://schemas.microsoft.com/office/drawing/2014/main" val="8660856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62" t="-8197" r="-303448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862" t="-8197" r="-203448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07955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s-GT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</a:t>
                          </a:r>
                          <a:endParaRPr lang="es-GT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02840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s-GT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1</a:t>
                          </a:r>
                          <a:endParaRPr lang="es-GT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65032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1</a:t>
                          </a:r>
                          <a:endParaRPr lang="es-GT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38499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s-GT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</a:t>
                          </a:r>
                          <a:endParaRPr lang="es-GT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903506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7227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B28C8-67A2-4BF4-8297-99B86E15B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68835"/>
          </a:xfrm>
        </p:spPr>
        <p:txBody>
          <a:bodyPr/>
          <a:lstStyle/>
          <a:p>
            <a:r>
              <a:rPr lang="es-GT" dirty="0"/>
              <a:t>2. Mapa de Karnaugh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D97F862C-5F45-4E90-9E05-DD0726F43A9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34157578"/>
                  </p:ext>
                </p:extLst>
              </p:nvPr>
            </p:nvGraphicFramePr>
            <p:xfrm>
              <a:off x="1987828" y="2076520"/>
              <a:ext cx="311691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8970">
                      <a:extLst>
                        <a:ext uri="{9D8B030D-6E8A-4147-A177-3AD203B41FA5}">
                          <a16:colId xmlns:a16="http://schemas.microsoft.com/office/drawing/2014/main" val="1493145614"/>
                        </a:ext>
                      </a:extLst>
                    </a:gridCol>
                    <a:gridCol w="1038970">
                      <a:extLst>
                        <a:ext uri="{9D8B030D-6E8A-4147-A177-3AD203B41FA5}">
                          <a16:colId xmlns:a16="http://schemas.microsoft.com/office/drawing/2014/main" val="1652417631"/>
                        </a:ext>
                      </a:extLst>
                    </a:gridCol>
                    <a:gridCol w="1038970">
                      <a:extLst>
                        <a:ext uri="{9D8B030D-6E8A-4147-A177-3AD203B41FA5}">
                          <a16:colId xmlns:a16="http://schemas.microsoft.com/office/drawing/2014/main" val="260515006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dirty="0"/>
                            <a:t>  / 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endParaRPr lang="es-G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s-G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31544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1" dirty="0"/>
                            <a:t>0</a:t>
                          </a:r>
                          <a:endParaRPr lang="es-GT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81430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1" dirty="0"/>
                            <a:t>1</a:t>
                          </a:r>
                          <a:endParaRPr lang="es-GT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0106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D97F862C-5F45-4E90-9E05-DD0726F43A9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34157578"/>
                  </p:ext>
                </p:extLst>
              </p:nvPr>
            </p:nvGraphicFramePr>
            <p:xfrm>
              <a:off x="1987828" y="2076520"/>
              <a:ext cx="311691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8970">
                      <a:extLst>
                        <a:ext uri="{9D8B030D-6E8A-4147-A177-3AD203B41FA5}">
                          <a16:colId xmlns:a16="http://schemas.microsoft.com/office/drawing/2014/main" val="1493145614"/>
                        </a:ext>
                      </a:extLst>
                    </a:gridCol>
                    <a:gridCol w="1038970">
                      <a:extLst>
                        <a:ext uri="{9D8B030D-6E8A-4147-A177-3AD203B41FA5}">
                          <a16:colId xmlns:a16="http://schemas.microsoft.com/office/drawing/2014/main" val="1652417631"/>
                        </a:ext>
                      </a:extLst>
                    </a:gridCol>
                    <a:gridCol w="1038970">
                      <a:extLst>
                        <a:ext uri="{9D8B030D-6E8A-4147-A177-3AD203B41FA5}">
                          <a16:colId xmlns:a16="http://schemas.microsoft.com/office/drawing/2014/main" val="260515006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85" t="-8197" r="-20175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s-G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31544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1" dirty="0"/>
                            <a:t>0</a:t>
                          </a:r>
                          <a:endParaRPr lang="es-GT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81430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1" dirty="0"/>
                            <a:t>1</a:t>
                          </a:r>
                          <a:endParaRPr lang="es-GT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01065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61E9E8C-56B8-4891-9239-7C49B0451C18}"/>
              </a:ext>
            </a:extLst>
          </p:cNvPr>
          <p:cNvSpPr txBox="1"/>
          <p:nvPr/>
        </p:nvSpPr>
        <p:spPr>
          <a:xfrm>
            <a:off x="3682955" y="1661606"/>
            <a:ext cx="173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 err="1">
                <a:latin typeface="Aharoni" panose="02010803020104030203" pitchFamily="2" charset="-79"/>
                <a:cs typeface="Aharoni" panose="02010803020104030203" pitchFamily="2" charset="-79"/>
              </a:rPr>
              <a:t>Carry</a:t>
            </a:r>
            <a:r>
              <a:rPr lang="es-GT" dirty="0">
                <a:latin typeface="Aharoni" panose="02010803020104030203" pitchFamily="2" charset="-79"/>
                <a:cs typeface="Aharoni" panose="02010803020104030203" pitchFamily="2" charset="-79"/>
              </a:rPr>
              <a:t>  C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6BAC5C2-4FA9-4712-B7C9-D08BFFCB4344}"/>
              </a:ext>
            </a:extLst>
          </p:cNvPr>
          <p:cNvSpPr txBox="1">
            <a:spLocks/>
          </p:cNvSpPr>
          <p:nvPr/>
        </p:nvSpPr>
        <p:spPr>
          <a:xfrm>
            <a:off x="715618" y="3939799"/>
            <a:ext cx="5890427" cy="768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GT"/>
              <a:t>3. Función algebraica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302E0A-136D-45D2-8ED8-88A0E8A61EDB}"/>
              </a:ext>
            </a:extLst>
          </p:cNvPr>
          <p:cNvSpPr txBox="1"/>
          <p:nvPr/>
        </p:nvSpPr>
        <p:spPr>
          <a:xfrm>
            <a:off x="3059818" y="4852179"/>
            <a:ext cx="173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 err="1">
                <a:latin typeface="Aharoni" panose="02010803020104030203" pitchFamily="2" charset="-79"/>
                <a:cs typeface="Aharoni" panose="02010803020104030203" pitchFamily="2" charset="-79"/>
              </a:rPr>
              <a:t>Carry</a:t>
            </a:r>
            <a:r>
              <a:rPr lang="es-GT" dirty="0">
                <a:latin typeface="Aharoni" panose="02010803020104030203" pitchFamily="2" charset="-79"/>
                <a:cs typeface="Aharoni" panose="02010803020104030203" pitchFamily="2" charset="-79"/>
              </a:rPr>
              <a:t> 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156830D-998B-4364-A30E-2A991E1977E3}"/>
                  </a:ext>
                </a:extLst>
              </p:cNvPr>
              <p:cNvSpPr txBox="1"/>
              <p:nvPr/>
            </p:nvSpPr>
            <p:spPr>
              <a:xfrm>
                <a:off x="2684921" y="5382606"/>
                <a:ext cx="1441771" cy="40011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s-G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GT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s-GT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156830D-998B-4364-A30E-2A991E197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4921" y="5382606"/>
                <a:ext cx="1441771" cy="400110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D3E52957-174A-47E8-BD9A-6D0AFE6C86C0}"/>
              </a:ext>
            </a:extLst>
          </p:cNvPr>
          <p:cNvSpPr txBox="1"/>
          <p:nvPr/>
        </p:nvSpPr>
        <p:spPr>
          <a:xfrm>
            <a:off x="2882261" y="6065637"/>
            <a:ext cx="1404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74LS08</a:t>
            </a:r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D2403653-A73A-4C87-88AD-49D4BB60511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88780" y="5827215"/>
            <a:ext cx="378515" cy="9833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le 4">
                <a:extLst>
                  <a:ext uri="{FF2B5EF4-FFF2-40B4-BE49-F238E27FC236}">
                    <a16:creationId xmlns:a16="http://schemas.microsoft.com/office/drawing/2014/main" id="{BE79800C-AD95-41A0-A6B6-578AA5407F7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74138709"/>
                  </p:ext>
                </p:extLst>
              </p:nvPr>
            </p:nvGraphicFramePr>
            <p:xfrm>
              <a:off x="7726140" y="1086573"/>
              <a:ext cx="2824624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6156">
                      <a:extLst>
                        <a:ext uri="{9D8B030D-6E8A-4147-A177-3AD203B41FA5}">
                          <a16:colId xmlns:a16="http://schemas.microsoft.com/office/drawing/2014/main" val="2399290597"/>
                        </a:ext>
                      </a:extLst>
                    </a:gridCol>
                    <a:gridCol w="706156">
                      <a:extLst>
                        <a:ext uri="{9D8B030D-6E8A-4147-A177-3AD203B41FA5}">
                          <a16:colId xmlns:a16="http://schemas.microsoft.com/office/drawing/2014/main" val="1582997452"/>
                        </a:ext>
                      </a:extLst>
                    </a:gridCol>
                    <a:gridCol w="706156">
                      <a:extLst>
                        <a:ext uri="{9D8B030D-6E8A-4147-A177-3AD203B41FA5}">
                          <a16:colId xmlns:a16="http://schemas.microsoft.com/office/drawing/2014/main" val="1990712354"/>
                        </a:ext>
                      </a:extLst>
                    </a:gridCol>
                    <a:gridCol w="706156">
                      <a:extLst>
                        <a:ext uri="{9D8B030D-6E8A-4147-A177-3AD203B41FA5}">
                          <a16:colId xmlns:a16="http://schemas.microsoft.com/office/drawing/2014/main" val="8660856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07955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s-GT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</a:t>
                          </a:r>
                          <a:endParaRPr lang="es-GT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02840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s-GT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1</a:t>
                          </a:r>
                          <a:endParaRPr lang="es-GT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65032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1</a:t>
                          </a:r>
                          <a:endParaRPr lang="es-GT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38499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s-GT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</a:t>
                          </a:r>
                          <a:endParaRPr lang="es-GT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90350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le 4">
                <a:extLst>
                  <a:ext uri="{FF2B5EF4-FFF2-40B4-BE49-F238E27FC236}">
                    <a16:creationId xmlns:a16="http://schemas.microsoft.com/office/drawing/2014/main" id="{BE79800C-AD95-41A0-A6B6-578AA5407F7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74138709"/>
                  </p:ext>
                </p:extLst>
              </p:nvPr>
            </p:nvGraphicFramePr>
            <p:xfrm>
              <a:off x="7726140" y="1086573"/>
              <a:ext cx="2824624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6156">
                      <a:extLst>
                        <a:ext uri="{9D8B030D-6E8A-4147-A177-3AD203B41FA5}">
                          <a16:colId xmlns:a16="http://schemas.microsoft.com/office/drawing/2014/main" val="2399290597"/>
                        </a:ext>
                      </a:extLst>
                    </a:gridCol>
                    <a:gridCol w="706156">
                      <a:extLst>
                        <a:ext uri="{9D8B030D-6E8A-4147-A177-3AD203B41FA5}">
                          <a16:colId xmlns:a16="http://schemas.microsoft.com/office/drawing/2014/main" val="1582997452"/>
                        </a:ext>
                      </a:extLst>
                    </a:gridCol>
                    <a:gridCol w="706156">
                      <a:extLst>
                        <a:ext uri="{9D8B030D-6E8A-4147-A177-3AD203B41FA5}">
                          <a16:colId xmlns:a16="http://schemas.microsoft.com/office/drawing/2014/main" val="1990712354"/>
                        </a:ext>
                      </a:extLst>
                    </a:gridCol>
                    <a:gridCol w="706156">
                      <a:extLst>
                        <a:ext uri="{9D8B030D-6E8A-4147-A177-3AD203B41FA5}">
                          <a16:colId xmlns:a16="http://schemas.microsoft.com/office/drawing/2014/main" val="8660856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62" t="-8197" r="-303448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862" t="-8197" r="-203448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07955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s-GT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</a:t>
                          </a:r>
                          <a:endParaRPr lang="es-GT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02840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s-GT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1</a:t>
                          </a:r>
                          <a:endParaRPr lang="es-GT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65032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1</a:t>
                          </a:r>
                          <a:endParaRPr lang="es-GT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38499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s-GT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</a:t>
                          </a:r>
                          <a:endParaRPr lang="es-GT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903506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440166D-57FC-4BC9-8A1A-D9B3851C5B4E}"/>
                  </a:ext>
                </a:extLst>
              </p:cNvPr>
              <p:cNvSpPr txBox="1"/>
              <p:nvPr/>
            </p:nvSpPr>
            <p:spPr>
              <a:xfrm>
                <a:off x="6096001" y="3429000"/>
                <a:ext cx="5698434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GT" dirty="0"/>
                  <a:t>Grupos de 1’s:</a:t>
                </a:r>
              </a:p>
              <a:p>
                <a:pPr marL="342900" indent="-342900">
                  <a:buAutoNum type="arabicPeriod"/>
                </a:pPr>
                <a:r>
                  <a:rPr lang="es-GT" dirty="0"/>
                  <a:t>Deben agruparse la mayor cantidad de 1’s posibles.</a:t>
                </a:r>
              </a:p>
              <a:p>
                <a:pPr marL="342900" indent="-342900">
                  <a:buAutoNum type="arabicPeriod"/>
                </a:pPr>
                <a:r>
                  <a:rPr lang="es-GT" dirty="0"/>
                  <a:t>Los grupos deben ser binarios (Ej.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GT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s-GT" dirty="0"/>
                  <a:t>).</a:t>
                </a:r>
              </a:p>
              <a:p>
                <a:pPr marL="342900" indent="-342900">
                  <a:buAutoNum type="arabicPeriod"/>
                </a:pPr>
                <a:r>
                  <a:rPr lang="es-GT" dirty="0"/>
                  <a:t>Se pueden agrupar solamente 1’s adyacentes. (Arriba, abajo, izquierda y derecha).</a:t>
                </a:r>
              </a:p>
              <a:p>
                <a:pPr marL="342900" indent="-342900">
                  <a:buAutoNum type="arabicPeriod"/>
                </a:pPr>
                <a:r>
                  <a:rPr lang="es-GT" dirty="0"/>
                  <a:t>Para completar la función se deben agrupar todos los 1’s del mapa (no puede sobrar ningún 1). </a:t>
                </a:r>
              </a:p>
              <a:p>
                <a:pPr marL="342900" indent="-342900">
                  <a:buAutoNum type="arabicPeriod"/>
                </a:pPr>
                <a:r>
                  <a:rPr lang="es-GT" dirty="0"/>
                  <a:t>El resultado algebraico </a:t>
                </a:r>
                <a:r>
                  <a:rPr lang="es-GT"/>
                  <a:t>de los </a:t>
                </a:r>
                <a:r>
                  <a:rPr lang="es-GT" dirty="0"/>
                  <a:t>grupos de 1’s deben sumarse.</a:t>
                </a:r>
              </a:p>
              <a:p>
                <a:pPr marL="342900" indent="-342900">
                  <a:buAutoNum type="arabicPeriod"/>
                </a:pPr>
                <a:r>
                  <a:rPr lang="es-GT" dirty="0"/>
                  <a:t>Un 1 puede estar en más de un grupo si se requiere.</a:t>
                </a:r>
              </a:p>
              <a:p>
                <a:pPr marL="342900" indent="-342900">
                  <a:buAutoNum type="arabicPeriod"/>
                </a:pPr>
                <a:r>
                  <a:rPr lang="es-GT" dirty="0"/>
                  <a:t>Se pueden formar cilindros horizontales y verticales.</a:t>
                </a:r>
              </a:p>
              <a:p>
                <a:endParaRPr lang="es-GT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440166D-57FC-4BC9-8A1A-D9B3851C5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1" y="3429000"/>
                <a:ext cx="5698434" cy="3416320"/>
              </a:xfrm>
              <a:prstGeom prst="rect">
                <a:avLst/>
              </a:prstGeom>
              <a:blipFill>
                <a:blip r:embed="rId5"/>
                <a:stretch>
                  <a:fillRect l="-856" t="-1071" r="-1497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CA210E9E-BC10-4C3D-53E8-D9474639B3EF}"/>
              </a:ext>
            </a:extLst>
          </p:cNvPr>
          <p:cNvSpPr/>
          <p:nvPr/>
        </p:nvSpPr>
        <p:spPr>
          <a:xfrm>
            <a:off x="4286992" y="2801257"/>
            <a:ext cx="633351" cy="3877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39713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10015B9-6046-41B8-83BD-71778D2F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908232-52E2-4794-A6C1-54300FB98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9299F-BED7-44C5-9CC5-E542F919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DDF273-E040-4765-AD05-872458E13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EA582561-FFC5-A9D0-5D21-2BB6054E53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33457" y="541064"/>
            <a:ext cx="4739162" cy="3435892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69958B5-5C27-4A9A-983B-AC6A83EFD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36050"/>
            <a:ext cx="0" cy="164592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 descr="A picture containing electronics, circuit&#10;&#10;Description automatically generated">
            <a:extLst>
              <a:ext uri="{FF2B5EF4-FFF2-40B4-BE49-F238E27FC236}">
                <a16:creationId xmlns:a16="http://schemas.microsoft.com/office/drawing/2014/main" id="{C8381F19-5C88-8AEF-2109-651B7BD3E5B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417735" y="541064"/>
            <a:ext cx="3435892" cy="343589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4179E790-E691-4202-B7FA-62924FC8D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65EE0A0-4DA6-4AA2-A475-14DB03C5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76057"/>
            <a:ext cx="11303626" cy="2034709"/>
          </a:xfrm>
          <a:prstGeom prst="rect">
            <a:avLst/>
          </a:prstGeom>
          <a:solidFill>
            <a:schemeClr val="bg1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010A1E-2E59-8557-DA05-C04B85B38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4572000"/>
            <a:ext cx="10965141" cy="8952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74LS08 </a:t>
            </a:r>
            <a:r>
              <a:rPr lang="en-US" sz="4000" dirty="0" err="1">
                <a:solidFill>
                  <a:schemeClr val="tx1"/>
                </a:solidFill>
              </a:rPr>
              <a:t>Circuito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integrado</a:t>
            </a:r>
            <a:r>
              <a:rPr lang="en-US" sz="4000" dirty="0">
                <a:solidFill>
                  <a:schemeClr val="tx1"/>
                </a:solidFill>
              </a:rPr>
              <a:t> (4 And’s)</a:t>
            </a:r>
          </a:p>
        </p:txBody>
      </p:sp>
    </p:spTree>
    <p:extLst>
      <p:ext uri="{BB962C8B-B14F-4D97-AF65-F5344CB8AC3E}">
        <p14:creationId xmlns:p14="http://schemas.microsoft.com/office/powerpoint/2010/main" val="4917645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B28C8-67A2-4BF4-8297-99B86E15B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68835"/>
          </a:xfrm>
        </p:spPr>
        <p:txBody>
          <a:bodyPr/>
          <a:lstStyle/>
          <a:p>
            <a:r>
              <a:rPr lang="es-GT" dirty="0"/>
              <a:t>4. Mapa de Karnaugh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D97F862C-5F45-4E90-9E05-DD0726F43A9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24420479"/>
                  </p:ext>
                </p:extLst>
              </p:nvPr>
            </p:nvGraphicFramePr>
            <p:xfrm>
              <a:off x="1987828" y="2076520"/>
              <a:ext cx="311691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8970">
                      <a:extLst>
                        <a:ext uri="{9D8B030D-6E8A-4147-A177-3AD203B41FA5}">
                          <a16:colId xmlns:a16="http://schemas.microsoft.com/office/drawing/2014/main" val="1493145614"/>
                        </a:ext>
                      </a:extLst>
                    </a:gridCol>
                    <a:gridCol w="1038970">
                      <a:extLst>
                        <a:ext uri="{9D8B030D-6E8A-4147-A177-3AD203B41FA5}">
                          <a16:colId xmlns:a16="http://schemas.microsoft.com/office/drawing/2014/main" val="1652417631"/>
                        </a:ext>
                      </a:extLst>
                    </a:gridCol>
                    <a:gridCol w="1038970">
                      <a:extLst>
                        <a:ext uri="{9D8B030D-6E8A-4147-A177-3AD203B41FA5}">
                          <a16:colId xmlns:a16="http://schemas.microsoft.com/office/drawing/2014/main" val="260515006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dirty="0"/>
                            <a:t>  / 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s-G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31544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1" dirty="0"/>
                            <a:t>0</a:t>
                          </a:r>
                          <a:endParaRPr lang="es-GT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81430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1" dirty="0"/>
                            <a:t>1</a:t>
                          </a:r>
                          <a:endParaRPr lang="es-GT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0106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D97F862C-5F45-4E90-9E05-DD0726F43A9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24420479"/>
                  </p:ext>
                </p:extLst>
              </p:nvPr>
            </p:nvGraphicFramePr>
            <p:xfrm>
              <a:off x="1987828" y="2076520"/>
              <a:ext cx="311691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8970">
                      <a:extLst>
                        <a:ext uri="{9D8B030D-6E8A-4147-A177-3AD203B41FA5}">
                          <a16:colId xmlns:a16="http://schemas.microsoft.com/office/drawing/2014/main" val="1493145614"/>
                        </a:ext>
                      </a:extLst>
                    </a:gridCol>
                    <a:gridCol w="1038970">
                      <a:extLst>
                        <a:ext uri="{9D8B030D-6E8A-4147-A177-3AD203B41FA5}">
                          <a16:colId xmlns:a16="http://schemas.microsoft.com/office/drawing/2014/main" val="1652417631"/>
                        </a:ext>
                      </a:extLst>
                    </a:gridCol>
                    <a:gridCol w="1038970">
                      <a:extLst>
                        <a:ext uri="{9D8B030D-6E8A-4147-A177-3AD203B41FA5}">
                          <a16:colId xmlns:a16="http://schemas.microsoft.com/office/drawing/2014/main" val="260515006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85" t="-8197" r="-20175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s-G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31544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1" dirty="0"/>
                            <a:t>0</a:t>
                          </a:r>
                          <a:endParaRPr lang="es-GT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81430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1" dirty="0"/>
                            <a:t>1</a:t>
                          </a:r>
                          <a:endParaRPr lang="es-GT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01065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61E9E8C-56B8-4891-9239-7C49B0451C18}"/>
              </a:ext>
            </a:extLst>
          </p:cNvPr>
          <p:cNvSpPr txBox="1"/>
          <p:nvPr/>
        </p:nvSpPr>
        <p:spPr>
          <a:xfrm>
            <a:off x="3682955" y="1661606"/>
            <a:ext cx="173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>
                <a:latin typeface="Aharoni" panose="02010803020104030203" pitchFamily="2" charset="-79"/>
                <a:cs typeface="Aharoni" panose="02010803020104030203" pitchFamily="2" charset="-79"/>
              </a:rPr>
              <a:t>Suma 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6BAC5C2-4FA9-4712-B7C9-D08BFFCB4344}"/>
              </a:ext>
            </a:extLst>
          </p:cNvPr>
          <p:cNvSpPr txBox="1">
            <a:spLocks/>
          </p:cNvSpPr>
          <p:nvPr/>
        </p:nvSpPr>
        <p:spPr>
          <a:xfrm>
            <a:off x="715618" y="3635003"/>
            <a:ext cx="5890427" cy="768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GT" dirty="0"/>
              <a:t>5. Función algebraica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302E0A-136D-45D2-8ED8-88A0E8A61EDB}"/>
              </a:ext>
            </a:extLst>
          </p:cNvPr>
          <p:cNvSpPr txBox="1"/>
          <p:nvPr/>
        </p:nvSpPr>
        <p:spPr>
          <a:xfrm>
            <a:off x="3059818" y="4547383"/>
            <a:ext cx="173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>
                <a:latin typeface="Aharoni" panose="02010803020104030203" pitchFamily="2" charset="-79"/>
                <a:cs typeface="Aharoni" panose="02010803020104030203" pitchFamily="2" charset="-79"/>
              </a:rPr>
              <a:t>Suma 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156830D-998B-4364-A30E-2A991E1977E3}"/>
                  </a:ext>
                </a:extLst>
              </p:cNvPr>
              <p:cNvSpPr txBox="1"/>
              <p:nvPr/>
            </p:nvSpPr>
            <p:spPr>
              <a:xfrm>
                <a:off x="2684921" y="5077810"/>
                <a:ext cx="2110931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s-G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GT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s-GT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156830D-998B-4364-A30E-2A991E197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4921" y="5077810"/>
                <a:ext cx="2110931" cy="400110"/>
              </a:xfrm>
              <a:prstGeom prst="rect">
                <a:avLst/>
              </a:prstGeom>
              <a:blipFill>
                <a:blip r:embed="rId3"/>
                <a:stretch>
                  <a:fillRect b="-757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C03FA3A4-C84B-4489-971B-8140B838BABA}"/>
              </a:ext>
            </a:extLst>
          </p:cNvPr>
          <p:cNvSpPr/>
          <p:nvPr/>
        </p:nvSpPr>
        <p:spPr>
          <a:xfrm>
            <a:off x="3273837" y="2830119"/>
            <a:ext cx="621578" cy="3947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le 4">
                <a:extLst>
                  <a:ext uri="{FF2B5EF4-FFF2-40B4-BE49-F238E27FC236}">
                    <a16:creationId xmlns:a16="http://schemas.microsoft.com/office/drawing/2014/main" id="{BE79800C-AD95-41A0-A6B6-578AA5407F75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8209109" y="2807537"/>
              <a:ext cx="2824624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6156">
                      <a:extLst>
                        <a:ext uri="{9D8B030D-6E8A-4147-A177-3AD203B41FA5}">
                          <a16:colId xmlns:a16="http://schemas.microsoft.com/office/drawing/2014/main" val="2399290597"/>
                        </a:ext>
                      </a:extLst>
                    </a:gridCol>
                    <a:gridCol w="706156">
                      <a:extLst>
                        <a:ext uri="{9D8B030D-6E8A-4147-A177-3AD203B41FA5}">
                          <a16:colId xmlns:a16="http://schemas.microsoft.com/office/drawing/2014/main" val="1582997452"/>
                        </a:ext>
                      </a:extLst>
                    </a:gridCol>
                    <a:gridCol w="706156">
                      <a:extLst>
                        <a:ext uri="{9D8B030D-6E8A-4147-A177-3AD203B41FA5}">
                          <a16:colId xmlns:a16="http://schemas.microsoft.com/office/drawing/2014/main" val="1990712354"/>
                        </a:ext>
                      </a:extLst>
                    </a:gridCol>
                    <a:gridCol w="706156">
                      <a:extLst>
                        <a:ext uri="{9D8B030D-6E8A-4147-A177-3AD203B41FA5}">
                          <a16:colId xmlns:a16="http://schemas.microsoft.com/office/drawing/2014/main" val="8660856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GT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07955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s-GT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</a:t>
                          </a:r>
                          <a:endParaRPr lang="es-GT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02840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s-GT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1</a:t>
                          </a:r>
                          <a:endParaRPr lang="es-GT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65032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1</a:t>
                          </a:r>
                          <a:endParaRPr lang="es-GT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38499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s-GT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</a:t>
                          </a:r>
                          <a:endParaRPr lang="es-GT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90350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le 4">
                <a:extLst>
                  <a:ext uri="{FF2B5EF4-FFF2-40B4-BE49-F238E27FC236}">
                    <a16:creationId xmlns:a16="http://schemas.microsoft.com/office/drawing/2014/main" id="{BE79800C-AD95-41A0-A6B6-578AA5407F75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8209109" y="2807537"/>
              <a:ext cx="2824624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6156">
                      <a:extLst>
                        <a:ext uri="{9D8B030D-6E8A-4147-A177-3AD203B41FA5}">
                          <a16:colId xmlns:a16="http://schemas.microsoft.com/office/drawing/2014/main" val="2399290597"/>
                        </a:ext>
                      </a:extLst>
                    </a:gridCol>
                    <a:gridCol w="706156">
                      <a:extLst>
                        <a:ext uri="{9D8B030D-6E8A-4147-A177-3AD203B41FA5}">
                          <a16:colId xmlns:a16="http://schemas.microsoft.com/office/drawing/2014/main" val="1582997452"/>
                        </a:ext>
                      </a:extLst>
                    </a:gridCol>
                    <a:gridCol w="706156">
                      <a:extLst>
                        <a:ext uri="{9D8B030D-6E8A-4147-A177-3AD203B41FA5}">
                          <a16:colId xmlns:a16="http://schemas.microsoft.com/office/drawing/2014/main" val="1990712354"/>
                        </a:ext>
                      </a:extLst>
                    </a:gridCol>
                    <a:gridCol w="706156">
                      <a:extLst>
                        <a:ext uri="{9D8B030D-6E8A-4147-A177-3AD203B41FA5}">
                          <a16:colId xmlns:a16="http://schemas.microsoft.com/office/drawing/2014/main" val="8660856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62" t="-8197" r="-304310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862" t="-8197" r="-204310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07955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s-GT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</a:t>
                          </a:r>
                          <a:endParaRPr lang="es-GT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02840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s-GT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1</a:t>
                          </a:r>
                          <a:endParaRPr lang="es-GT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65032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1</a:t>
                          </a:r>
                          <a:endParaRPr lang="es-GT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38499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s-GT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</a:t>
                          </a:r>
                          <a:endParaRPr lang="es-GT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903506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5307446D-05D1-46A6-85AE-76BE783DE1F5}"/>
              </a:ext>
            </a:extLst>
          </p:cNvPr>
          <p:cNvSpPr/>
          <p:nvPr/>
        </p:nvSpPr>
        <p:spPr>
          <a:xfrm>
            <a:off x="4286992" y="2444479"/>
            <a:ext cx="621578" cy="39475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BEDCD7-3DD7-4BF8-8526-96AF282059BA}"/>
                  </a:ext>
                </a:extLst>
              </p:cNvPr>
              <p:cNvSpPr txBox="1"/>
              <p:nvPr/>
            </p:nvSpPr>
            <p:spPr>
              <a:xfrm>
                <a:off x="2893984" y="5821624"/>
                <a:ext cx="1533694" cy="40011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s-G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s-GT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BEDCD7-3DD7-4BF8-8526-96AF28205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984" y="5821624"/>
                <a:ext cx="1533694" cy="400110"/>
              </a:xfrm>
              <a:prstGeom prst="rect">
                <a:avLst/>
              </a:prstGeom>
              <a:blipFill>
                <a:blip r:embed="rId5"/>
                <a:stretch>
                  <a:fillRect b="-588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64B994A1-3250-4C9A-BED9-19F2812C0A3A}"/>
              </a:ext>
            </a:extLst>
          </p:cNvPr>
          <p:cNvSpPr txBox="1"/>
          <p:nvPr/>
        </p:nvSpPr>
        <p:spPr>
          <a:xfrm>
            <a:off x="3186743" y="6519446"/>
            <a:ext cx="1404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74LS86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B9D45BB4-8F00-49E5-864A-B91671EB035B}"/>
              </a:ext>
            </a:extLst>
          </p:cNvPr>
          <p:cNvCxnSpPr>
            <a:cxnSpLocks/>
            <a:stCxn id="16" idx="0"/>
          </p:cNvCxnSpPr>
          <p:nvPr/>
        </p:nvCxnSpPr>
        <p:spPr>
          <a:xfrm rot="5400000" flipH="1" flipV="1">
            <a:off x="3762122" y="6392459"/>
            <a:ext cx="253975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097212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C9A20-96AB-4595-9286-62F5DBD00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8"/>
            <a:ext cx="6151944" cy="654544"/>
          </a:xfrm>
        </p:spPr>
        <p:txBody>
          <a:bodyPr/>
          <a:lstStyle/>
          <a:p>
            <a:r>
              <a:rPr lang="es-GT" dirty="0"/>
              <a:t>6. Circuito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3AC836C-55D4-4179-B3BF-B64628143E57}"/>
                  </a:ext>
                </a:extLst>
              </p:cNvPr>
              <p:cNvSpPr txBox="1"/>
              <p:nvPr/>
            </p:nvSpPr>
            <p:spPr>
              <a:xfrm>
                <a:off x="3993835" y="1800465"/>
                <a:ext cx="3235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3AC836C-55D4-4179-B3BF-B64628143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3835" y="1800465"/>
                <a:ext cx="323558" cy="369332"/>
              </a:xfrm>
              <a:prstGeom prst="rect">
                <a:avLst/>
              </a:prstGeom>
              <a:blipFill>
                <a:blip r:embed="rId2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DE510A4-BDA8-4E26-80BA-520CBDEC8A74}"/>
              </a:ext>
            </a:extLst>
          </p:cNvPr>
          <p:cNvCxnSpPr/>
          <p:nvPr/>
        </p:nvCxnSpPr>
        <p:spPr>
          <a:xfrm>
            <a:off x="3942453" y="2033584"/>
            <a:ext cx="0" cy="3831772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0071672-063F-4EB6-A376-AF5305D1EBA6}"/>
                  </a:ext>
                </a:extLst>
              </p:cNvPr>
              <p:cNvSpPr txBox="1"/>
              <p:nvPr/>
            </p:nvSpPr>
            <p:spPr>
              <a:xfrm>
                <a:off x="2903991" y="1765201"/>
                <a:ext cx="3235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0071672-063F-4EB6-A376-AF5305D1EB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991" y="1765201"/>
                <a:ext cx="3235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BB3201D-CE53-4104-B60B-9630D5AEFFAA}"/>
              </a:ext>
            </a:extLst>
          </p:cNvPr>
          <p:cNvCxnSpPr/>
          <p:nvPr/>
        </p:nvCxnSpPr>
        <p:spPr>
          <a:xfrm>
            <a:off x="3313803" y="2028671"/>
            <a:ext cx="0" cy="3831772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BD7BE026-9B31-48D3-A03B-A5C5A096E5AA}"/>
                  </a:ext>
                </a:extLst>
              </p:cNvPr>
              <p:cNvSpPr txBox="1"/>
              <p:nvPr/>
            </p:nvSpPr>
            <p:spPr>
              <a:xfrm>
                <a:off x="8017319" y="2841030"/>
                <a:ext cx="16148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BD7BE026-9B31-48D3-A03B-A5C5A096E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7319" y="2841030"/>
                <a:ext cx="161485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Isosceles Triangle 102">
            <a:extLst>
              <a:ext uri="{FF2B5EF4-FFF2-40B4-BE49-F238E27FC236}">
                <a16:creationId xmlns:a16="http://schemas.microsoft.com/office/drawing/2014/main" id="{161EC958-52E2-49E7-BC10-99EA1B0D7868}"/>
              </a:ext>
            </a:extLst>
          </p:cNvPr>
          <p:cNvSpPr/>
          <p:nvPr/>
        </p:nvSpPr>
        <p:spPr>
          <a:xfrm rot="10800000">
            <a:off x="10916719" y="3706370"/>
            <a:ext cx="618978" cy="323557"/>
          </a:xfrm>
          <a:prstGeom prst="triangl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5FD341E-6DA0-4D8A-8814-C35F2712D692}"/>
              </a:ext>
            </a:extLst>
          </p:cNvPr>
          <p:cNvCxnSpPr>
            <a:cxnSpLocks/>
            <a:endCxn id="103" idx="3"/>
          </p:cNvCxnSpPr>
          <p:nvPr/>
        </p:nvCxnSpPr>
        <p:spPr>
          <a:xfrm>
            <a:off x="11213259" y="3284087"/>
            <a:ext cx="12949" cy="422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4EC895C1-AB67-4B28-9DC3-867DA2AEB769}"/>
              </a:ext>
            </a:extLst>
          </p:cNvPr>
          <p:cNvCxnSpPr/>
          <p:nvPr/>
        </p:nvCxnSpPr>
        <p:spPr>
          <a:xfrm>
            <a:off x="10916719" y="4029928"/>
            <a:ext cx="6189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ADFBDA1E-6644-447B-81E0-24ED442B4D93}"/>
              </a:ext>
            </a:extLst>
          </p:cNvPr>
          <p:cNvCxnSpPr>
            <a:stCxn id="103" idx="0"/>
          </p:cNvCxnSpPr>
          <p:nvPr/>
        </p:nvCxnSpPr>
        <p:spPr>
          <a:xfrm flipH="1">
            <a:off x="11223914" y="4029927"/>
            <a:ext cx="2294" cy="438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F28B504-3ED6-4A10-85C5-84A1D82FE660}"/>
              </a:ext>
            </a:extLst>
          </p:cNvPr>
          <p:cNvCxnSpPr/>
          <p:nvPr/>
        </p:nvCxnSpPr>
        <p:spPr>
          <a:xfrm>
            <a:off x="11226208" y="4459243"/>
            <a:ext cx="235473" cy="104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4A748697-728C-4B42-8664-466F1D5696B4}"/>
              </a:ext>
            </a:extLst>
          </p:cNvPr>
          <p:cNvCxnSpPr>
            <a:cxnSpLocks/>
          </p:cNvCxnSpPr>
          <p:nvPr/>
        </p:nvCxnSpPr>
        <p:spPr>
          <a:xfrm>
            <a:off x="10985431" y="4563590"/>
            <a:ext cx="47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9F847C30-784E-458F-873F-E0EE48B593B0}"/>
              </a:ext>
            </a:extLst>
          </p:cNvPr>
          <p:cNvCxnSpPr/>
          <p:nvPr/>
        </p:nvCxnSpPr>
        <p:spPr>
          <a:xfrm>
            <a:off x="11226208" y="4687415"/>
            <a:ext cx="0" cy="257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089C3B34-EF08-4D42-9227-345ADBDBE8F7}"/>
              </a:ext>
            </a:extLst>
          </p:cNvPr>
          <p:cNvCxnSpPr>
            <a:cxnSpLocks/>
          </p:cNvCxnSpPr>
          <p:nvPr/>
        </p:nvCxnSpPr>
        <p:spPr>
          <a:xfrm>
            <a:off x="10985431" y="4563589"/>
            <a:ext cx="227828" cy="114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D999E2A4-8A48-4720-9C91-C5A9987CD496}"/>
              </a:ext>
            </a:extLst>
          </p:cNvPr>
          <p:cNvCxnSpPr>
            <a:cxnSpLocks/>
          </p:cNvCxnSpPr>
          <p:nvPr/>
        </p:nvCxnSpPr>
        <p:spPr>
          <a:xfrm>
            <a:off x="10975134" y="4944590"/>
            <a:ext cx="47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599DDD8-CF7F-4652-9851-BE4F3B041D66}"/>
              </a:ext>
            </a:extLst>
          </p:cNvPr>
          <p:cNvCxnSpPr/>
          <p:nvPr/>
        </p:nvCxnSpPr>
        <p:spPr>
          <a:xfrm>
            <a:off x="11099345" y="5030315"/>
            <a:ext cx="244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47950E54-775D-437D-9B67-9633C6DAEB8C}"/>
              </a:ext>
            </a:extLst>
          </p:cNvPr>
          <p:cNvCxnSpPr>
            <a:cxnSpLocks/>
          </p:cNvCxnSpPr>
          <p:nvPr/>
        </p:nvCxnSpPr>
        <p:spPr>
          <a:xfrm flipH="1">
            <a:off x="11197633" y="5125565"/>
            <a:ext cx="84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4D85381C-3E42-45F2-8BD1-15274C01536C}"/>
              </a:ext>
            </a:extLst>
          </p:cNvPr>
          <p:cNvCxnSpPr/>
          <p:nvPr/>
        </p:nvCxnSpPr>
        <p:spPr>
          <a:xfrm>
            <a:off x="11559502" y="3884311"/>
            <a:ext cx="82161" cy="97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39DCBCEE-84AC-48F5-A381-13F4E52666C1}"/>
              </a:ext>
            </a:extLst>
          </p:cNvPr>
          <p:cNvCxnSpPr/>
          <p:nvPr/>
        </p:nvCxnSpPr>
        <p:spPr>
          <a:xfrm>
            <a:off x="11601908" y="3858388"/>
            <a:ext cx="82161" cy="97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7336BE45-8C10-4F5B-BE1E-353AC7ADC719}"/>
              </a:ext>
            </a:extLst>
          </p:cNvPr>
          <p:cNvCxnSpPr/>
          <p:nvPr/>
        </p:nvCxnSpPr>
        <p:spPr>
          <a:xfrm>
            <a:off x="3316844" y="5866169"/>
            <a:ext cx="235473" cy="104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0F3E981E-5F93-4E04-A3B8-0573F7C2CA7A}"/>
              </a:ext>
            </a:extLst>
          </p:cNvPr>
          <p:cNvCxnSpPr>
            <a:cxnSpLocks/>
          </p:cNvCxnSpPr>
          <p:nvPr/>
        </p:nvCxnSpPr>
        <p:spPr>
          <a:xfrm>
            <a:off x="3076067" y="5970516"/>
            <a:ext cx="47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2BC46F60-125A-4250-A4AC-AAE8FBF6C7F6}"/>
              </a:ext>
            </a:extLst>
          </p:cNvPr>
          <p:cNvCxnSpPr/>
          <p:nvPr/>
        </p:nvCxnSpPr>
        <p:spPr>
          <a:xfrm>
            <a:off x="3316844" y="6094341"/>
            <a:ext cx="0" cy="257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F8F70F0F-743D-4F5C-A497-ADAD51A0F71F}"/>
              </a:ext>
            </a:extLst>
          </p:cNvPr>
          <p:cNvCxnSpPr>
            <a:cxnSpLocks/>
          </p:cNvCxnSpPr>
          <p:nvPr/>
        </p:nvCxnSpPr>
        <p:spPr>
          <a:xfrm>
            <a:off x="3076067" y="5970515"/>
            <a:ext cx="227828" cy="114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0A050F8A-5F42-4BE0-94DE-C41B71A27B82}"/>
              </a:ext>
            </a:extLst>
          </p:cNvPr>
          <p:cNvCxnSpPr>
            <a:cxnSpLocks/>
          </p:cNvCxnSpPr>
          <p:nvPr/>
        </p:nvCxnSpPr>
        <p:spPr>
          <a:xfrm>
            <a:off x="3065770" y="6351516"/>
            <a:ext cx="47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E047F016-F940-4798-B22F-1B1E5B3EA425}"/>
              </a:ext>
            </a:extLst>
          </p:cNvPr>
          <p:cNvCxnSpPr/>
          <p:nvPr/>
        </p:nvCxnSpPr>
        <p:spPr>
          <a:xfrm>
            <a:off x="3189981" y="6437241"/>
            <a:ext cx="244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32C7B3DC-5060-4845-BE35-F338068A1088}"/>
              </a:ext>
            </a:extLst>
          </p:cNvPr>
          <p:cNvCxnSpPr>
            <a:cxnSpLocks/>
          </p:cNvCxnSpPr>
          <p:nvPr/>
        </p:nvCxnSpPr>
        <p:spPr>
          <a:xfrm flipH="1">
            <a:off x="3288269" y="6532491"/>
            <a:ext cx="84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E02C9464-EA60-4223-A401-590D36FB67D0}"/>
              </a:ext>
            </a:extLst>
          </p:cNvPr>
          <p:cNvCxnSpPr/>
          <p:nvPr/>
        </p:nvCxnSpPr>
        <p:spPr>
          <a:xfrm>
            <a:off x="3943050" y="5880877"/>
            <a:ext cx="235473" cy="104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70167DDB-0560-4604-B143-2F55E46D0923}"/>
              </a:ext>
            </a:extLst>
          </p:cNvPr>
          <p:cNvCxnSpPr>
            <a:cxnSpLocks/>
          </p:cNvCxnSpPr>
          <p:nvPr/>
        </p:nvCxnSpPr>
        <p:spPr>
          <a:xfrm>
            <a:off x="3702273" y="5985224"/>
            <a:ext cx="47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0EA5342A-652C-4EE6-8B4B-0716EE781D35}"/>
              </a:ext>
            </a:extLst>
          </p:cNvPr>
          <p:cNvCxnSpPr/>
          <p:nvPr/>
        </p:nvCxnSpPr>
        <p:spPr>
          <a:xfrm>
            <a:off x="3943050" y="6109049"/>
            <a:ext cx="0" cy="257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05436029-EA04-4E13-B983-1FC5C5F9E7A6}"/>
              </a:ext>
            </a:extLst>
          </p:cNvPr>
          <p:cNvCxnSpPr>
            <a:cxnSpLocks/>
          </p:cNvCxnSpPr>
          <p:nvPr/>
        </p:nvCxnSpPr>
        <p:spPr>
          <a:xfrm>
            <a:off x="3702273" y="5985223"/>
            <a:ext cx="227828" cy="114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B991EDB9-594F-43D9-B52D-902E866A7AD9}"/>
              </a:ext>
            </a:extLst>
          </p:cNvPr>
          <p:cNvCxnSpPr>
            <a:cxnSpLocks/>
          </p:cNvCxnSpPr>
          <p:nvPr/>
        </p:nvCxnSpPr>
        <p:spPr>
          <a:xfrm>
            <a:off x="3691976" y="6366224"/>
            <a:ext cx="47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71203055-B6AE-4ADF-BD43-31114BFFEF01}"/>
              </a:ext>
            </a:extLst>
          </p:cNvPr>
          <p:cNvCxnSpPr/>
          <p:nvPr/>
        </p:nvCxnSpPr>
        <p:spPr>
          <a:xfrm>
            <a:off x="3816187" y="6451949"/>
            <a:ext cx="244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27F9B642-A541-44A2-BFFE-FB4B08AA84E0}"/>
              </a:ext>
            </a:extLst>
          </p:cNvPr>
          <p:cNvCxnSpPr>
            <a:cxnSpLocks/>
          </p:cNvCxnSpPr>
          <p:nvPr/>
        </p:nvCxnSpPr>
        <p:spPr>
          <a:xfrm flipH="1">
            <a:off x="3914475" y="6547199"/>
            <a:ext cx="84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21A3AAF-D8F4-485B-BBAA-E5C08602E310}"/>
              </a:ext>
            </a:extLst>
          </p:cNvPr>
          <p:cNvCxnSpPr>
            <a:cxnSpLocks/>
          </p:cNvCxnSpPr>
          <p:nvPr/>
        </p:nvCxnSpPr>
        <p:spPr>
          <a:xfrm>
            <a:off x="3313352" y="3162436"/>
            <a:ext cx="4416552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B53F4B4B-DE52-44EE-8FCC-CD01BCCEDC7A}"/>
              </a:ext>
            </a:extLst>
          </p:cNvPr>
          <p:cNvCxnSpPr>
            <a:cxnSpLocks/>
          </p:cNvCxnSpPr>
          <p:nvPr/>
        </p:nvCxnSpPr>
        <p:spPr>
          <a:xfrm>
            <a:off x="8236357" y="3281335"/>
            <a:ext cx="297180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E5E39D7-9B93-4C74-AFF6-D9D980498902}"/>
              </a:ext>
            </a:extLst>
          </p:cNvPr>
          <p:cNvCxnSpPr>
            <a:cxnSpLocks/>
          </p:cNvCxnSpPr>
          <p:nvPr/>
        </p:nvCxnSpPr>
        <p:spPr>
          <a:xfrm flipV="1">
            <a:off x="3950712" y="3433215"/>
            <a:ext cx="3785616" cy="2719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Flowchart: Delay 142">
            <a:extLst>
              <a:ext uri="{FF2B5EF4-FFF2-40B4-BE49-F238E27FC236}">
                <a16:creationId xmlns:a16="http://schemas.microsoft.com/office/drawing/2014/main" id="{45018029-7F4A-409A-A485-C5D4DB876EA8}"/>
              </a:ext>
            </a:extLst>
          </p:cNvPr>
          <p:cNvSpPr/>
          <p:nvPr/>
        </p:nvSpPr>
        <p:spPr>
          <a:xfrm>
            <a:off x="7732995" y="3025696"/>
            <a:ext cx="506437" cy="464234"/>
          </a:xfrm>
          <a:prstGeom prst="flowChartDela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8975CB1-B35E-4A06-A0CF-A192A56D996E}"/>
                  </a:ext>
                </a:extLst>
              </p:cNvPr>
              <p:cNvSpPr txBox="1"/>
              <p:nvPr/>
            </p:nvSpPr>
            <p:spPr>
              <a:xfrm>
                <a:off x="8113023" y="856875"/>
                <a:ext cx="1441771" cy="40011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s-G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GT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s-GT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8975CB1-B35E-4A06-A0CF-A192A56D9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3023" y="856875"/>
                <a:ext cx="1441771" cy="400110"/>
              </a:xfrm>
              <a:prstGeom prst="rect">
                <a:avLst/>
              </a:prstGeom>
              <a:blipFill>
                <a:blip r:embed="rId5"/>
                <a:stretch>
                  <a:fillRect b="-74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986158-CC26-4DEB-8DE5-5C18754E9226}"/>
                  </a:ext>
                </a:extLst>
              </p:cNvPr>
              <p:cNvSpPr txBox="1"/>
              <p:nvPr/>
            </p:nvSpPr>
            <p:spPr>
              <a:xfrm>
                <a:off x="8098477" y="1530880"/>
                <a:ext cx="1533694" cy="40011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s-G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s-GT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986158-CC26-4DEB-8DE5-5C18754E92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8477" y="1530880"/>
                <a:ext cx="1533694" cy="400110"/>
              </a:xfrm>
              <a:prstGeom prst="rect">
                <a:avLst/>
              </a:prstGeom>
              <a:blipFill>
                <a:blip r:embed="rId6"/>
                <a:stretch>
                  <a:fillRect b="-735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5C39E33-3165-42A4-B040-64671E8B46FE}"/>
              </a:ext>
            </a:extLst>
          </p:cNvPr>
          <p:cNvCxnSpPr>
            <a:cxnSpLocks/>
          </p:cNvCxnSpPr>
          <p:nvPr/>
        </p:nvCxnSpPr>
        <p:spPr>
          <a:xfrm>
            <a:off x="3313352" y="4321514"/>
            <a:ext cx="23317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73A0F06-ADA9-4ABC-AAF1-DC7970C279A8}"/>
                  </a:ext>
                </a:extLst>
              </p:cNvPr>
              <p:cNvSpPr txBox="1"/>
              <p:nvPr/>
            </p:nvSpPr>
            <p:spPr>
              <a:xfrm>
                <a:off x="6271308" y="3802178"/>
                <a:ext cx="8085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73A0F06-ADA9-4ABC-AAF1-DC7970C27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1308" y="3802178"/>
                <a:ext cx="80856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6DA1C66-A0D3-45D7-80A0-67F01009C6F1}"/>
              </a:ext>
            </a:extLst>
          </p:cNvPr>
          <p:cNvCxnSpPr>
            <a:cxnSpLocks/>
          </p:cNvCxnSpPr>
          <p:nvPr/>
        </p:nvCxnSpPr>
        <p:spPr>
          <a:xfrm flipV="1">
            <a:off x="3950712" y="4087198"/>
            <a:ext cx="1691640" cy="2719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>
            <a:extLst>
              <a:ext uri="{FF2B5EF4-FFF2-40B4-BE49-F238E27FC236}">
                <a16:creationId xmlns:a16="http://schemas.microsoft.com/office/drawing/2014/main" id="{5BEE0E25-2A35-41B3-859E-0DBF5CBC56A4}"/>
              </a:ext>
            </a:extLst>
          </p:cNvPr>
          <p:cNvGrpSpPr/>
          <p:nvPr/>
        </p:nvGrpSpPr>
        <p:grpSpPr>
          <a:xfrm>
            <a:off x="5082775" y="3885064"/>
            <a:ext cx="1087949" cy="608482"/>
            <a:chOff x="6930660" y="5107650"/>
            <a:chExt cx="1087949" cy="608482"/>
          </a:xfrm>
        </p:grpSpPr>
        <p:sp>
          <p:nvSpPr>
            <p:cNvPr id="95" name="Flowchart: Stored Data 94">
              <a:extLst>
                <a:ext uri="{FF2B5EF4-FFF2-40B4-BE49-F238E27FC236}">
                  <a16:creationId xmlns:a16="http://schemas.microsoft.com/office/drawing/2014/main" id="{8AEE7BAD-2464-4138-80E7-72FCC26018F8}"/>
                </a:ext>
              </a:extLst>
            </p:cNvPr>
            <p:cNvSpPr/>
            <p:nvPr/>
          </p:nvSpPr>
          <p:spPr>
            <a:xfrm rot="10800000">
              <a:off x="7512172" y="5171485"/>
              <a:ext cx="506437" cy="464234"/>
            </a:xfrm>
            <a:prstGeom prst="flowChartOnlineStorag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sp>
          <p:nvSpPr>
            <p:cNvPr id="97" name="Arc 96">
              <a:extLst>
                <a:ext uri="{FF2B5EF4-FFF2-40B4-BE49-F238E27FC236}">
                  <a16:creationId xmlns:a16="http://schemas.microsoft.com/office/drawing/2014/main" id="{E2DC3006-D9E1-44F3-95B3-B93D8735690B}"/>
                </a:ext>
              </a:extLst>
            </p:cNvPr>
            <p:cNvSpPr/>
            <p:nvPr/>
          </p:nvSpPr>
          <p:spPr>
            <a:xfrm rot="2614163">
              <a:off x="6930660" y="5107650"/>
              <a:ext cx="591755" cy="608482"/>
            </a:xfrm>
            <a:prstGeom prst="arc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</p:grp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94D8F65-AA7F-4D8E-AD32-776CA6D17365}"/>
              </a:ext>
            </a:extLst>
          </p:cNvPr>
          <p:cNvCxnSpPr>
            <a:cxnSpLocks/>
          </p:cNvCxnSpPr>
          <p:nvPr/>
        </p:nvCxnSpPr>
        <p:spPr>
          <a:xfrm>
            <a:off x="6173311" y="4171510"/>
            <a:ext cx="884142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Isosceles Triangle 100">
            <a:extLst>
              <a:ext uri="{FF2B5EF4-FFF2-40B4-BE49-F238E27FC236}">
                <a16:creationId xmlns:a16="http://schemas.microsoft.com/office/drawing/2014/main" id="{4234078A-7A75-4073-87B7-3B8B1719764A}"/>
              </a:ext>
            </a:extLst>
          </p:cNvPr>
          <p:cNvSpPr/>
          <p:nvPr/>
        </p:nvSpPr>
        <p:spPr>
          <a:xfrm rot="10800000">
            <a:off x="6760913" y="4600826"/>
            <a:ext cx="618978" cy="323557"/>
          </a:xfrm>
          <a:prstGeom prst="triangl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EFF00BF-A501-4B45-B264-0FC9B39E57F9}"/>
              </a:ext>
            </a:extLst>
          </p:cNvPr>
          <p:cNvCxnSpPr>
            <a:cxnSpLocks/>
            <a:endCxn id="101" idx="3"/>
          </p:cNvCxnSpPr>
          <p:nvPr/>
        </p:nvCxnSpPr>
        <p:spPr>
          <a:xfrm>
            <a:off x="7057453" y="4178543"/>
            <a:ext cx="12949" cy="422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092C3BA8-52C9-4208-882E-457123CE313E}"/>
              </a:ext>
            </a:extLst>
          </p:cNvPr>
          <p:cNvCxnSpPr/>
          <p:nvPr/>
        </p:nvCxnSpPr>
        <p:spPr>
          <a:xfrm>
            <a:off x="6760913" y="4924384"/>
            <a:ext cx="6189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BB7BAB4B-A423-4314-A72D-6367376532CF}"/>
              </a:ext>
            </a:extLst>
          </p:cNvPr>
          <p:cNvCxnSpPr>
            <a:stCxn id="101" idx="0"/>
          </p:cNvCxnSpPr>
          <p:nvPr/>
        </p:nvCxnSpPr>
        <p:spPr>
          <a:xfrm flipH="1">
            <a:off x="7068108" y="4924383"/>
            <a:ext cx="2294" cy="438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9AF1C879-221C-4855-8335-7E98427BF882}"/>
              </a:ext>
            </a:extLst>
          </p:cNvPr>
          <p:cNvCxnSpPr/>
          <p:nvPr/>
        </p:nvCxnSpPr>
        <p:spPr>
          <a:xfrm>
            <a:off x="7070402" y="5353699"/>
            <a:ext cx="235473" cy="104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D66FFEE2-5F4A-4733-9EA6-9B7AAAB45584}"/>
              </a:ext>
            </a:extLst>
          </p:cNvPr>
          <p:cNvCxnSpPr>
            <a:cxnSpLocks/>
          </p:cNvCxnSpPr>
          <p:nvPr/>
        </p:nvCxnSpPr>
        <p:spPr>
          <a:xfrm>
            <a:off x="6829625" y="5458046"/>
            <a:ext cx="47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BEC7C69C-E8D5-406F-9955-82611BE2A0BC}"/>
              </a:ext>
            </a:extLst>
          </p:cNvPr>
          <p:cNvCxnSpPr/>
          <p:nvPr/>
        </p:nvCxnSpPr>
        <p:spPr>
          <a:xfrm>
            <a:off x="7070402" y="5581871"/>
            <a:ext cx="0" cy="257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C7CE469E-D7A2-4754-87EA-08DCE15A4C79}"/>
              </a:ext>
            </a:extLst>
          </p:cNvPr>
          <p:cNvCxnSpPr>
            <a:cxnSpLocks/>
          </p:cNvCxnSpPr>
          <p:nvPr/>
        </p:nvCxnSpPr>
        <p:spPr>
          <a:xfrm>
            <a:off x="6829625" y="5458045"/>
            <a:ext cx="227828" cy="114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C628A2D5-F7C1-4455-A157-EA323B318D31}"/>
              </a:ext>
            </a:extLst>
          </p:cNvPr>
          <p:cNvCxnSpPr>
            <a:cxnSpLocks/>
          </p:cNvCxnSpPr>
          <p:nvPr/>
        </p:nvCxnSpPr>
        <p:spPr>
          <a:xfrm>
            <a:off x="6819328" y="5839046"/>
            <a:ext cx="476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3A69D5A9-1A97-4FC8-B114-A2A7DFF6C5CC}"/>
              </a:ext>
            </a:extLst>
          </p:cNvPr>
          <p:cNvCxnSpPr/>
          <p:nvPr/>
        </p:nvCxnSpPr>
        <p:spPr>
          <a:xfrm>
            <a:off x="6943539" y="5924771"/>
            <a:ext cx="244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8FA2EB20-6739-4F49-9668-25176B10D8C7}"/>
              </a:ext>
            </a:extLst>
          </p:cNvPr>
          <p:cNvCxnSpPr>
            <a:cxnSpLocks/>
          </p:cNvCxnSpPr>
          <p:nvPr/>
        </p:nvCxnSpPr>
        <p:spPr>
          <a:xfrm flipH="1">
            <a:off x="7041827" y="6020021"/>
            <a:ext cx="84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4134961-9363-4021-8619-A86491397541}"/>
              </a:ext>
            </a:extLst>
          </p:cNvPr>
          <p:cNvCxnSpPr/>
          <p:nvPr/>
        </p:nvCxnSpPr>
        <p:spPr>
          <a:xfrm>
            <a:off x="7403696" y="4778767"/>
            <a:ext cx="82161" cy="97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52203044-42AE-419A-9062-39CE654FC7E6}"/>
              </a:ext>
            </a:extLst>
          </p:cNvPr>
          <p:cNvCxnSpPr/>
          <p:nvPr/>
        </p:nvCxnSpPr>
        <p:spPr>
          <a:xfrm>
            <a:off x="7446102" y="4752844"/>
            <a:ext cx="82161" cy="97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3B62CF1-C2FA-4498-931B-2A13FB7123ED}"/>
                  </a:ext>
                </a:extLst>
              </p:cNvPr>
              <p:cNvSpPr txBox="1"/>
              <p:nvPr/>
            </p:nvSpPr>
            <p:spPr>
              <a:xfrm>
                <a:off x="3098384" y="1431133"/>
                <a:ext cx="3235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3B62CF1-C2FA-4498-931B-2A13FB712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384" y="1431133"/>
                <a:ext cx="323558" cy="369332"/>
              </a:xfrm>
              <a:prstGeom prst="rect">
                <a:avLst/>
              </a:prstGeom>
              <a:blipFill>
                <a:blip r:embed="rId8"/>
                <a:stretch>
                  <a:fillRect r="-60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0D94193-A3C1-477F-96BB-00EA055E6AFC}"/>
                  </a:ext>
                </a:extLst>
              </p:cNvPr>
              <p:cNvSpPr txBox="1"/>
              <p:nvPr/>
            </p:nvSpPr>
            <p:spPr>
              <a:xfrm>
                <a:off x="3702273" y="1431133"/>
                <a:ext cx="3235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0D94193-A3C1-477F-96BB-00EA055E6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2273" y="1431133"/>
                <a:ext cx="323558" cy="369332"/>
              </a:xfrm>
              <a:prstGeom prst="rect">
                <a:avLst/>
              </a:prstGeom>
              <a:blipFill>
                <a:blip r:embed="rId9"/>
                <a:stretch>
                  <a:fillRect r="-60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FE3C4A8-FCCE-4386-A0F0-2CD577B8ED5B}"/>
              </a:ext>
            </a:extLst>
          </p:cNvPr>
          <p:cNvCxnSpPr/>
          <p:nvPr/>
        </p:nvCxnSpPr>
        <p:spPr>
          <a:xfrm>
            <a:off x="3325532" y="2295525"/>
            <a:ext cx="0" cy="361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F3905C-037E-4D26-932C-99E9703460F9}"/>
              </a:ext>
            </a:extLst>
          </p:cNvPr>
          <p:cNvCxnSpPr/>
          <p:nvPr/>
        </p:nvCxnSpPr>
        <p:spPr>
          <a:xfrm flipH="1">
            <a:off x="3098384" y="2269021"/>
            <a:ext cx="213896" cy="266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C75205E-348F-4DB8-A2FC-7CD31E45022D}"/>
              </a:ext>
            </a:extLst>
          </p:cNvPr>
          <p:cNvCxnSpPr/>
          <p:nvPr/>
        </p:nvCxnSpPr>
        <p:spPr>
          <a:xfrm>
            <a:off x="3929563" y="2265821"/>
            <a:ext cx="0" cy="361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20042DA-BA06-403E-B416-0C744539F10E}"/>
              </a:ext>
            </a:extLst>
          </p:cNvPr>
          <p:cNvCxnSpPr/>
          <p:nvPr/>
        </p:nvCxnSpPr>
        <p:spPr>
          <a:xfrm flipH="1">
            <a:off x="3727779" y="2256296"/>
            <a:ext cx="213896" cy="266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57DAB76-FD2F-497F-A804-B2340553EFEA}"/>
                  </a:ext>
                </a:extLst>
              </p:cNvPr>
              <p:cNvSpPr txBox="1"/>
              <p:nvPr/>
            </p:nvSpPr>
            <p:spPr>
              <a:xfrm>
                <a:off x="2665866" y="5800557"/>
                <a:ext cx="3235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𝑹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57DAB76-FD2F-497F-A804-B2340553E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5866" y="5800557"/>
                <a:ext cx="323558" cy="369332"/>
              </a:xfrm>
              <a:prstGeom prst="rect">
                <a:avLst/>
              </a:prstGeom>
              <a:blipFill>
                <a:blip r:embed="rId10"/>
                <a:stretch>
                  <a:fillRect r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E562B51-CCF8-486F-8486-CE036BA58202}"/>
                  </a:ext>
                </a:extLst>
              </p:cNvPr>
              <p:cNvSpPr txBox="1"/>
              <p:nvPr/>
            </p:nvSpPr>
            <p:spPr>
              <a:xfrm>
                <a:off x="4286740" y="5800557"/>
                <a:ext cx="19039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s-GT" dirty="0"/>
                  <a:t> </a:t>
                </a: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E562B51-CCF8-486F-8486-CE036BA58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740" y="5800557"/>
                <a:ext cx="190393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59D630A-0A2F-42D8-9869-F7CC7CFABA8A}"/>
                  </a:ext>
                </a:extLst>
              </p:cNvPr>
              <p:cNvSpPr txBox="1"/>
              <p:nvPr/>
            </p:nvSpPr>
            <p:spPr>
              <a:xfrm>
                <a:off x="6489168" y="5273379"/>
                <a:ext cx="3235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𝑹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59D630A-0A2F-42D8-9869-F7CC7CFAB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168" y="5273379"/>
                <a:ext cx="323558" cy="369332"/>
              </a:xfrm>
              <a:prstGeom prst="rect">
                <a:avLst/>
              </a:prstGeom>
              <a:blipFill>
                <a:blip r:embed="rId12"/>
                <a:stretch>
                  <a:fillRect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34AF259-06C2-42E4-90AA-96F1D52E982A}"/>
                  </a:ext>
                </a:extLst>
              </p:cNvPr>
              <p:cNvSpPr txBox="1"/>
              <p:nvPr/>
            </p:nvSpPr>
            <p:spPr>
              <a:xfrm>
                <a:off x="10598477" y="4389684"/>
                <a:ext cx="3235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𝑹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34AF259-06C2-42E4-90AA-96F1D52E9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8477" y="4389684"/>
                <a:ext cx="323558" cy="369332"/>
              </a:xfrm>
              <a:prstGeom prst="rect">
                <a:avLst/>
              </a:prstGeom>
              <a:blipFill>
                <a:blip r:embed="rId13"/>
                <a:stretch>
                  <a:fillRect r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D52409B-9A6E-4C18-BEDC-6FB9852413B9}"/>
                  </a:ext>
                </a:extLst>
              </p:cNvPr>
              <p:cNvSpPr txBox="1"/>
              <p:nvPr/>
            </p:nvSpPr>
            <p:spPr>
              <a:xfrm>
                <a:off x="7725618" y="4542881"/>
                <a:ext cx="5995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𝑳𝑬𝑫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D52409B-9A6E-4C18-BEDC-6FB985241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5618" y="4542881"/>
                <a:ext cx="599516" cy="369332"/>
              </a:xfrm>
              <a:prstGeom prst="rect">
                <a:avLst/>
              </a:prstGeom>
              <a:blipFill>
                <a:blip r:embed="rId14"/>
                <a:stretch>
                  <a:fillRect r="-5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61FED44-F0A2-4A85-86FB-7FB3BBE1EC56}"/>
                  </a:ext>
                </a:extLst>
              </p:cNvPr>
              <p:cNvSpPr txBox="1"/>
              <p:nvPr/>
            </p:nvSpPr>
            <p:spPr>
              <a:xfrm>
                <a:off x="10266115" y="3683482"/>
                <a:ext cx="5995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𝑳𝑬𝑫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61FED44-F0A2-4A85-86FB-7FB3BBE1EC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6115" y="3683482"/>
                <a:ext cx="599516" cy="369332"/>
              </a:xfrm>
              <a:prstGeom prst="rect">
                <a:avLst/>
              </a:prstGeom>
              <a:blipFill>
                <a:blip r:embed="rId15"/>
                <a:stretch>
                  <a:fillRect r="-6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970342F-5910-4219-B3C6-60FF5B9F9A9C}"/>
                  </a:ext>
                </a:extLst>
              </p:cNvPr>
              <p:cNvSpPr txBox="1"/>
              <p:nvPr/>
            </p:nvSpPr>
            <p:spPr>
              <a:xfrm>
                <a:off x="7265872" y="2810138"/>
                <a:ext cx="5064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970342F-5910-4219-B3C6-60FF5B9F9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872" y="2810138"/>
                <a:ext cx="506437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A4C6249-3845-48EF-9688-9FD198FF2A0A}"/>
                  </a:ext>
                </a:extLst>
              </p:cNvPr>
              <p:cNvSpPr txBox="1"/>
              <p:nvPr/>
            </p:nvSpPr>
            <p:spPr>
              <a:xfrm>
                <a:off x="7262996" y="3417087"/>
                <a:ext cx="5064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A4C6249-3845-48EF-9688-9FD198FF2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2996" y="3417087"/>
                <a:ext cx="506437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11E093C1-AC88-404F-8FA9-1E2A4A34E80E}"/>
                  </a:ext>
                </a:extLst>
              </p:cNvPr>
              <p:cNvSpPr txBox="1"/>
              <p:nvPr/>
            </p:nvSpPr>
            <p:spPr>
              <a:xfrm>
                <a:off x="8173558" y="2856302"/>
                <a:ext cx="5064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11E093C1-AC88-404F-8FA9-1E2A4A34E8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3558" y="2856302"/>
                <a:ext cx="506437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09FD6EC5-EF7F-40C5-8820-94320C84D034}"/>
                  </a:ext>
                </a:extLst>
              </p:cNvPr>
              <p:cNvSpPr txBox="1"/>
              <p:nvPr/>
            </p:nvSpPr>
            <p:spPr>
              <a:xfrm>
                <a:off x="7711685" y="3056588"/>
                <a:ext cx="5064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08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09FD6EC5-EF7F-40C5-8820-94320C84D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1685" y="3056588"/>
                <a:ext cx="506437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D5A2390F-B8C9-4B6F-AB45-01D059E6F991}"/>
                  </a:ext>
                </a:extLst>
              </p:cNvPr>
              <p:cNvSpPr txBox="1"/>
              <p:nvPr/>
            </p:nvSpPr>
            <p:spPr>
              <a:xfrm>
                <a:off x="5189879" y="3746187"/>
                <a:ext cx="5064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D5A2390F-B8C9-4B6F-AB45-01D059E6F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9879" y="3746187"/>
                <a:ext cx="506437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99D6EA75-BFBC-4BD4-9719-8DDB21B6C031}"/>
                  </a:ext>
                </a:extLst>
              </p:cNvPr>
              <p:cNvSpPr txBox="1"/>
              <p:nvPr/>
            </p:nvSpPr>
            <p:spPr>
              <a:xfrm>
                <a:off x="5187003" y="4353136"/>
                <a:ext cx="5064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99D6EA75-BFBC-4BD4-9719-8DDB21B6C0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003" y="4353136"/>
                <a:ext cx="506437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CCFCDDEE-F576-49E0-8316-761727F38A2A}"/>
                  </a:ext>
                </a:extLst>
              </p:cNvPr>
              <p:cNvSpPr txBox="1"/>
              <p:nvPr/>
            </p:nvSpPr>
            <p:spPr>
              <a:xfrm>
                <a:off x="6097565" y="3792351"/>
                <a:ext cx="5064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CCFCDDEE-F576-49E0-8316-761727F38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565" y="3792351"/>
                <a:ext cx="506437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2EDF1EE-32B5-4117-879A-DC7B7D8FB5A8}"/>
                  </a:ext>
                </a:extLst>
              </p:cNvPr>
              <p:cNvSpPr txBox="1"/>
              <p:nvPr/>
            </p:nvSpPr>
            <p:spPr>
              <a:xfrm>
                <a:off x="5687478" y="3949607"/>
                <a:ext cx="5064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86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2EDF1EE-32B5-4117-879A-DC7B7D8FB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7478" y="3949607"/>
                <a:ext cx="506437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DB54703-49F2-4939-92A7-DBDA13D420F8}"/>
                  </a:ext>
                </a:extLst>
              </p:cNvPr>
              <p:cNvSpPr txBox="1"/>
              <p:nvPr/>
            </p:nvSpPr>
            <p:spPr>
              <a:xfrm>
                <a:off x="8602825" y="6219004"/>
                <a:ext cx="19039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𝛀</m:t>
                    </m:r>
                  </m:oMath>
                </a14:m>
                <a:r>
                  <a:rPr lang="es-GT" dirty="0"/>
                  <a:t> </a:t>
                </a: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DB54703-49F2-4939-92A7-DBDA13D420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2825" y="6219004"/>
                <a:ext cx="1903938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7F3D496C-6BDB-4763-83B7-6AC846EDBF89}"/>
                  </a:ext>
                </a:extLst>
              </p:cNvPr>
              <p:cNvSpPr txBox="1"/>
              <p:nvPr/>
            </p:nvSpPr>
            <p:spPr>
              <a:xfrm>
                <a:off x="7120727" y="4097927"/>
                <a:ext cx="599516" cy="378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𝑛𝑜𝑑𝑜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7F3D496C-6BDB-4763-83B7-6AC846EDBF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727" y="4097927"/>
                <a:ext cx="599516" cy="378245"/>
              </a:xfrm>
              <a:prstGeom prst="rect">
                <a:avLst/>
              </a:prstGeom>
              <a:blipFill>
                <a:blip r:embed="rId25"/>
                <a:stretch>
                  <a:fillRect l="-2041" r="-42857" b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C39A6B4-E2EB-48E4-B61D-53ED35EF7E3E}"/>
                  </a:ext>
                </a:extLst>
              </p:cNvPr>
              <p:cNvSpPr txBox="1"/>
              <p:nvPr/>
            </p:nvSpPr>
            <p:spPr>
              <a:xfrm>
                <a:off x="7112893" y="4992436"/>
                <a:ext cx="956792" cy="378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GT" i="1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𝑡𝑜𝑑𝑜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C39A6B4-E2EB-48E4-B61D-53ED35EF7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893" y="4992436"/>
                <a:ext cx="956792" cy="37824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40459B8E-F0F4-4CAE-8909-870AC5DDF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7" y="2349484"/>
            <a:ext cx="2743200" cy="3218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61C708F-73D6-4798-9CC6-8B2B465DA973}"/>
                  </a:ext>
                </a:extLst>
              </p:cNvPr>
              <p:cNvSpPr txBox="1"/>
              <p:nvPr/>
            </p:nvSpPr>
            <p:spPr>
              <a:xfrm>
                <a:off x="1041587" y="1954744"/>
                <a:ext cx="5995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𝑳𝑬𝑫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61C708F-73D6-4798-9CC6-8B2B465DA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587" y="1954744"/>
                <a:ext cx="599516" cy="369332"/>
              </a:xfrm>
              <a:prstGeom prst="rect">
                <a:avLst/>
              </a:prstGeom>
              <a:blipFill>
                <a:blip r:embed="rId28"/>
                <a:stretch>
                  <a:fillRect r="-5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7393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10015B9-6046-41B8-83BD-71778D2F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908232-52E2-4794-A6C1-54300FB98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9299F-BED7-44C5-9CC5-E542F919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DDF273-E040-4765-AD05-872458E13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A582561-FFC5-A9D0-5D21-2BB6054E53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/>
        </p:blipFill>
        <p:spPr>
          <a:xfrm>
            <a:off x="1461722" y="541065"/>
            <a:ext cx="3435892" cy="3435892"/>
          </a:xfrm>
          <a:prstGeom prst="rect">
            <a:avLst/>
          </a:prstGeom>
        </p:spPr>
      </p:pic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C8381F19-5C88-8AEF-2109-651B7BD3E5B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/>
        </p:blipFill>
        <p:spPr>
          <a:xfrm>
            <a:off x="6608819" y="541064"/>
            <a:ext cx="4771505" cy="343589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695E25C-06E7-4082-BE92-B571B616B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297735"/>
            <a:ext cx="11265408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4BD7DF-F4BB-427F-B4F6-6DC83A59A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010A1E-2E59-8557-DA05-C04B85B38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4572000"/>
            <a:ext cx="10965141" cy="8952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74LS32 Circuito integrado (4 Or’s)</a:t>
            </a:r>
          </a:p>
        </p:txBody>
      </p:sp>
    </p:spTree>
    <p:extLst>
      <p:ext uri="{BB962C8B-B14F-4D97-AF65-F5344CB8AC3E}">
        <p14:creationId xmlns:p14="http://schemas.microsoft.com/office/powerpoint/2010/main" val="1935598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14D5C-299D-4586-93C7-8D40EB380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651585"/>
            <a:ext cx="3771023" cy="988332"/>
          </a:xfrm>
        </p:spPr>
        <p:txBody>
          <a:bodyPr/>
          <a:lstStyle/>
          <a:p>
            <a:r>
              <a:rPr lang="es-GT" dirty="0"/>
              <a:t>Materiales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3810440-23AF-46FE-BD21-313A0E8E7DC0}"/>
                  </a:ext>
                </a:extLst>
              </p:cNvPr>
              <p:cNvSpPr txBox="1"/>
              <p:nvPr/>
            </p:nvSpPr>
            <p:spPr>
              <a:xfrm>
                <a:off x="575894" y="1997839"/>
                <a:ext cx="5520106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GT" dirty="0"/>
                  <a:t>1 </a:t>
                </a:r>
                <a:r>
                  <a:rPr lang="es-GT" dirty="0" err="1"/>
                  <a:t>Protoboard</a:t>
                </a:r>
                <a:endParaRPr lang="es-GT" dirty="0"/>
              </a:p>
              <a:p>
                <a:r>
                  <a:rPr lang="es-GT" dirty="0"/>
                  <a:t>2 74LS04 </a:t>
                </a:r>
                <a:r>
                  <a:rPr lang="es-GT" dirty="0" err="1"/>
                  <a:t>NOT’s</a:t>
                </a:r>
                <a:endParaRPr lang="es-GT" dirty="0"/>
              </a:p>
              <a:p>
                <a:r>
                  <a:rPr lang="es-GT" dirty="0"/>
                  <a:t>2 74LS08 </a:t>
                </a:r>
                <a:r>
                  <a:rPr lang="es-GT" dirty="0" err="1"/>
                  <a:t>AND’s</a:t>
                </a:r>
                <a:endParaRPr lang="es-GT" dirty="0"/>
              </a:p>
              <a:p>
                <a:r>
                  <a:rPr lang="es-GT" dirty="0"/>
                  <a:t>2 74LS32 </a:t>
                </a:r>
                <a:r>
                  <a:rPr lang="es-GT" dirty="0" err="1"/>
                  <a:t>OR’s</a:t>
                </a:r>
                <a:endParaRPr lang="es-GT" dirty="0"/>
              </a:p>
              <a:p>
                <a:r>
                  <a:rPr lang="es-GT" dirty="0"/>
                  <a:t>1 74LS86 </a:t>
                </a:r>
                <a:r>
                  <a:rPr lang="es-GT" dirty="0" err="1"/>
                  <a:t>XOR’s</a:t>
                </a:r>
                <a:endParaRPr lang="es-GT" dirty="0"/>
              </a:p>
              <a:p>
                <a:r>
                  <a:rPr lang="es-GT" dirty="0"/>
                  <a:t>1 74LS266 </a:t>
                </a:r>
                <a:r>
                  <a:rPr lang="es-GT" dirty="0" err="1"/>
                  <a:t>XNOR’s</a:t>
                </a:r>
                <a:endParaRPr lang="es-GT" dirty="0"/>
              </a:p>
              <a:p>
                <a:r>
                  <a:rPr lang="es-GT" dirty="0"/>
                  <a:t>4 </a:t>
                </a:r>
                <a:r>
                  <a:rPr lang="es-GT" dirty="0" err="1"/>
                  <a:t>LED’s</a:t>
                </a:r>
                <a:r>
                  <a:rPr lang="es-GT" dirty="0"/>
                  <a:t> (Rojo, azul, amarillo y verde)</a:t>
                </a:r>
              </a:p>
              <a:p>
                <a:r>
                  <a:rPr lang="es-GT" dirty="0"/>
                  <a:t>8 Resistencias de </a:t>
                </a:r>
                <a14:m>
                  <m:oMath xmlns:m="http://schemas.openxmlformats.org/officeDocument/2006/math">
                    <m:r>
                      <a:rPr lang="es-GT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s-GT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GT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s-GT" b="1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s-GT" b="1" i="1" smtClean="0">
                        <a:latin typeface="Cambria Math" panose="02040503050406030204" pitchFamily="18" charset="0"/>
                      </a:rPr>
                      <m:t>𝑲</m:t>
                    </m:r>
                    <m:r>
                      <a:rPr lang="es-G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𝛀</m:t>
                    </m:r>
                  </m:oMath>
                </a14:m>
                <a:endParaRPr lang="es-GT" b="1" dirty="0">
                  <a:ea typeface="Cambria Math" panose="02040503050406030204" pitchFamily="18" charset="0"/>
                </a:endParaRPr>
              </a:p>
              <a:p>
                <a:r>
                  <a:rPr lang="es-GT" dirty="0"/>
                  <a:t>1 DIP </a:t>
                </a:r>
                <a:r>
                  <a:rPr lang="es-GT" dirty="0" err="1"/>
                  <a:t>Switch</a:t>
                </a:r>
                <a:r>
                  <a:rPr lang="es-GT" dirty="0"/>
                  <a:t> de 4 botones</a:t>
                </a:r>
              </a:p>
              <a:p>
                <a:r>
                  <a:rPr lang="es-GT" dirty="0"/>
                  <a:t>1 Transformador de teléfono de 5 voltios de salida</a:t>
                </a:r>
              </a:p>
              <a:p>
                <a:r>
                  <a:rPr lang="es-GT" dirty="0"/>
                  <a:t>2 Metros de alambre para </a:t>
                </a:r>
                <a:r>
                  <a:rPr lang="es-GT" dirty="0" err="1"/>
                  <a:t>protoboard</a:t>
                </a:r>
                <a:r>
                  <a:rPr lang="es-GT" dirty="0"/>
                  <a:t> calibre 22 AWG</a:t>
                </a:r>
              </a:p>
              <a:p>
                <a:r>
                  <a:rPr lang="es-GT" dirty="0"/>
                  <a:t>1 Pinza para electrónica</a:t>
                </a:r>
              </a:p>
              <a:p>
                <a:r>
                  <a:rPr lang="es-GT" dirty="0"/>
                  <a:t>1 Corta alambre para electrónica</a:t>
                </a:r>
              </a:p>
              <a:p>
                <a:r>
                  <a:rPr lang="es-GT" dirty="0"/>
                  <a:t>1 Navaja pequeña</a:t>
                </a:r>
              </a:p>
              <a:p>
                <a:r>
                  <a:rPr lang="es-GT" dirty="0"/>
                  <a:t>Optativo: 1 </a:t>
                </a:r>
                <a:r>
                  <a:rPr lang="es-GT" dirty="0" err="1"/>
                  <a:t>Tester</a:t>
                </a:r>
                <a:r>
                  <a:rPr lang="es-GT" dirty="0"/>
                  <a:t> para electrónica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3810440-23AF-46FE-BD21-313A0E8E7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94" y="1997839"/>
                <a:ext cx="5520106" cy="4247317"/>
              </a:xfrm>
              <a:prstGeom prst="rect">
                <a:avLst/>
              </a:prstGeom>
              <a:blipFill>
                <a:blip r:embed="rId2"/>
                <a:stretch>
                  <a:fillRect l="-883" t="-862" b="-14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16A2C1F2-2EA0-4E3E-BCDA-1E709CC5F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548" y="889641"/>
            <a:ext cx="304800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25A44B7E-DCCA-4F11-95CA-591A32068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930348" y="3585759"/>
            <a:ext cx="36576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lambre estañado para conexiones, de color rojo, calibre 22 AWG">
            <a:extLst>
              <a:ext uri="{FF2B5EF4-FFF2-40B4-BE49-F238E27FC236}">
                <a16:creationId xmlns:a16="http://schemas.microsoft.com/office/drawing/2014/main" id="{7F59ECB0-907C-4319-9B94-75B8B9CA2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2484" y="1029653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ee the source image">
            <a:extLst>
              <a:ext uri="{FF2B5EF4-FFF2-40B4-BE49-F238E27FC236}">
                <a16:creationId xmlns:a16="http://schemas.microsoft.com/office/drawing/2014/main" id="{196A01C0-6C70-4CDB-956E-8E49598AC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3247" y="2669789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ee the source image">
            <a:extLst>
              <a:ext uri="{FF2B5EF4-FFF2-40B4-BE49-F238E27FC236}">
                <a16:creationId xmlns:a16="http://schemas.microsoft.com/office/drawing/2014/main" id="{9BA70197-22BD-41D1-8C8F-8022E0B4F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5442" y="4604455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ee the source image">
            <a:extLst>
              <a:ext uri="{FF2B5EF4-FFF2-40B4-BE49-F238E27FC236}">
                <a16:creationId xmlns:a16="http://schemas.microsoft.com/office/drawing/2014/main" id="{FC0396C0-A0F7-4A90-B000-8A851FC31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099" y="674365"/>
            <a:ext cx="2743200" cy="2372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See the source image">
            <a:extLst>
              <a:ext uri="{FF2B5EF4-FFF2-40B4-BE49-F238E27FC236}">
                <a16:creationId xmlns:a16="http://schemas.microsoft.com/office/drawing/2014/main" id="{8F64702F-7C1F-492C-8A2C-2C34C63A5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440" y="5531198"/>
            <a:ext cx="1828800" cy="121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See the source image">
            <a:extLst>
              <a:ext uri="{FF2B5EF4-FFF2-40B4-BE49-F238E27FC236}">
                <a16:creationId xmlns:a16="http://schemas.microsoft.com/office/drawing/2014/main" id="{8CF4EFB3-43A6-40D3-A5A6-04802AE56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007" y="2927042"/>
            <a:ext cx="1828800" cy="1367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1196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45169-9CB4-7D4C-D181-E675F9288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protoboard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C0F598C-30FE-5A13-2448-3830020963A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1361281" y="2227263"/>
            <a:ext cx="3633787" cy="3633787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D88FFEA-B515-AE80-7A4E-874425E139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/>
        </p:blipFill>
        <p:spPr>
          <a:xfrm>
            <a:off x="7196931" y="2227263"/>
            <a:ext cx="3633787" cy="3633787"/>
          </a:xfrm>
        </p:spPr>
      </p:pic>
    </p:spTree>
    <p:extLst>
      <p:ext uri="{BB962C8B-B14F-4D97-AF65-F5344CB8AC3E}">
        <p14:creationId xmlns:p14="http://schemas.microsoft.com/office/powerpoint/2010/main" val="117427402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BD2D995-20F0-4C14-BF62-1248AB4B484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65255AC-12AC-4323-AA35-9BAC798B66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B3242A4-1E6A-4E02-809C-4A24066EC01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743</Words>
  <Application>Microsoft Office PowerPoint</Application>
  <PresentationFormat>Panorámica</PresentationFormat>
  <Paragraphs>355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Aharoni</vt:lpstr>
      <vt:lpstr>Cambria Math</vt:lpstr>
      <vt:lpstr>Franklin Gothic Book</vt:lpstr>
      <vt:lpstr>Franklin Gothic Demi</vt:lpstr>
      <vt:lpstr>Wingdings 2</vt:lpstr>
      <vt:lpstr>DividendVTI</vt:lpstr>
      <vt:lpstr>Mapas de Karnaugh de 2 y 3 variables</vt:lpstr>
      <vt:lpstr>Medio Sumador (sumador de 2 bits)  1. Tabla de verdad</vt:lpstr>
      <vt:lpstr>2. Mapa de Karnaugh  </vt:lpstr>
      <vt:lpstr>74LS08 Circuito integrado (4 And’s)</vt:lpstr>
      <vt:lpstr>4. Mapa de Karnaugh  </vt:lpstr>
      <vt:lpstr>6. Circuito</vt:lpstr>
      <vt:lpstr>74LS32 Circuito integrado (4 Or’s)</vt:lpstr>
      <vt:lpstr>Materiales</vt:lpstr>
      <vt:lpstr>protoboard</vt:lpstr>
      <vt:lpstr>Sumador completo (sumador de 3 bits)  1. Tabla de verdad</vt:lpstr>
      <vt:lpstr>2. Mapa de Karnaugh  </vt:lpstr>
      <vt:lpstr>4. Mapa de Karnaugh  </vt:lpstr>
      <vt:lpstr>6. Circuito  C</vt:lpstr>
      <vt:lpstr>7. Circuito  S</vt:lpstr>
      <vt:lpstr>Muchas 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2020-04-29T20:24:21Z</dcterms:created>
  <dcterms:modified xsi:type="dcterms:W3CDTF">2023-04-14T21:13:12Z</dcterms:modified>
</cp:coreProperties>
</file>