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95" r:id="rId6"/>
    <p:sldId id="296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98" d="100"/>
          <a:sy n="98" d="100"/>
        </p:scale>
        <p:origin x="72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21E816-31F5-48BB-BD02-D15F2F18B4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81872" y="1204126"/>
                <a:ext cx="4476811" cy="3358833"/>
              </a:xfrm>
            </p:spPr>
            <p:txBody>
              <a:bodyPr>
                <a:normAutofit/>
              </a:bodyPr>
              <a:lstStyle/>
              <a:p>
                <a:br>
                  <a:rPr lang="es-GT" sz="4000">
                    <a:solidFill>
                      <a:srgbClr val="FFFFFF"/>
                    </a:solidFill>
                  </a:rPr>
                </a:br>
                <a:r>
                  <a:rPr lang="es-GT" sz="4000">
                    <a:solidFill>
                      <a:srgbClr val="FFFFFF"/>
                    </a:solidFill>
                  </a:rPr>
                  <a:t>Decodificador BCD a 7 segmentos,</a:t>
                </a:r>
                <a:br>
                  <a:rPr lang="es-GT" sz="4000">
                    <a:solidFill>
                      <a:srgbClr val="FFFFFF"/>
                    </a:solidFill>
                  </a:rPr>
                </a:br>
                <a:r>
                  <a:rPr lang="es-GT" sz="4000">
                    <a:solidFill>
                      <a:srgbClr val="FFFFFF"/>
                    </a:solidFill>
                  </a:rPr>
                  <a:t>Segmento </a:t>
                </a:r>
                <a14:m>
                  <m:oMath xmlns:m="http://schemas.openxmlformats.org/officeDocument/2006/math">
                    <m:r>
                      <a:rPr lang="es-GT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GT" sz="40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21E816-31F5-48BB-BD02-D15F2F18B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81872" y="1204126"/>
                <a:ext cx="4476811" cy="3358833"/>
              </a:xfrm>
              <a:blipFill>
                <a:blip r:embed="rId2"/>
                <a:stretch>
                  <a:fillRect l="-4762" b="-7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>
                    <a:alpha val="75000"/>
                  </a:srgbClr>
                </a:solidFill>
              </a:rPr>
              <a:t>Ing. Mario López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382938" y="608797"/>
            <a:ext cx="4860038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3B28C8-67A2-4BF4-8297-99B86E15B0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6815" y="759665"/>
                <a:ext cx="4671891" cy="555211"/>
              </a:xfrm>
            </p:spPr>
            <p:txBody>
              <a:bodyPr>
                <a:normAutofit/>
              </a:bodyPr>
              <a:lstStyle/>
              <a:p>
                <a:r>
                  <a:rPr lang="es-GT" sz="2000" dirty="0"/>
                  <a:t>2. Mapa de Karnaugh segmento </a:t>
                </a:r>
                <a14:m>
                  <m:oMath xmlns:m="http://schemas.openxmlformats.org/officeDocument/2006/math">
                    <m:r>
                      <a:rPr lang="es-GT" sz="20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GT" sz="2000" dirty="0"/>
                  <a:t>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3B28C8-67A2-4BF4-8297-99B86E15B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6815" y="759665"/>
                <a:ext cx="4671891" cy="555211"/>
              </a:xfrm>
              <a:blipFill>
                <a:blip r:embed="rId2"/>
                <a:stretch>
                  <a:fillRect l="-1436" b="-19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7F862C-5F45-4E90-9E05-DD0726F43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84577"/>
              </p:ext>
            </p:extLst>
          </p:nvPr>
        </p:nvGraphicFramePr>
        <p:xfrm>
          <a:off x="780971" y="1630697"/>
          <a:ext cx="5194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70">
                  <a:extLst>
                    <a:ext uri="{9D8B030D-6E8A-4147-A177-3AD203B41FA5}">
                      <a16:colId xmlns:a16="http://schemas.microsoft.com/office/drawing/2014/main" val="1493145614"/>
                    </a:ext>
                  </a:extLst>
                </a:gridCol>
                <a:gridCol w="1038970">
                  <a:extLst>
                    <a:ext uri="{9D8B030D-6E8A-4147-A177-3AD203B41FA5}">
                      <a16:colId xmlns:a16="http://schemas.microsoft.com/office/drawing/2014/main" val="1652417631"/>
                    </a:ext>
                  </a:extLst>
                </a:gridCol>
                <a:gridCol w="1038970">
                  <a:extLst>
                    <a:ext uri="{9D8B030D-6E8A-4147-A177-3AD203B41FA5}">
                      <a16:colId xmlns:a16="http://schemas.microsoft.com/office/drawing/2014/main" val="2605150065"/>
                    </a:ext>
                  </a:extLst>
                </a:gridCol>
                <a:gridCol w="1038970">
                  <a:extLst>
                    <a:ext uri="{9D8B030D-6E8A-4147-A177-3AD203B41FA5}">
                      <a16:colId xmlns:a16="http://schemas.microsoft.com/office/drawing/2014/main" val="2246478513"/>
                    </a:ext>
                  </a:extLst>
                </a:gridCol>
                <a:gridCol w="1038970">
                  <a:extLst>
                    <a:ext uri="{9D8B030D-6E8A-4147-A177-3AD203B41FA5}">
                      <a16:colId xmlns:a16="http://schemas.microsoft.com/office/drawing/2014/main" val="2300463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    CD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5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  <a:endParaRPr lang="es-G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4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  <a:endParaRPr lang="es-G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  <a:endParaRPr lang="es-G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8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s-G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1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46BAC5C2-4FA9-4712-B7C9-D08BFFCB43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18" y="4314712"/>
                <a:ext cx="4837043" cy="6059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s-GT" sz="2000" dirty="0"/>
                  <a:t>3. Función algebraica segmento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GT" sz="2000" dirty="0"/>
                  <a:t> 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46BAC5C2-4FA9-4712-B7C9-D08BFFCB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8" y="4314712"/>
                <a:ext cx="4837043" cy="605954"/>
              </a:xfrm>
              <a:prstGeom prst="rect">
                <a:avLst/>
              </a:prstGeom>
              <a:blipFill>
                <a:blip r:embed="rId3"/>
                <a:stretch>
                  <a:fillRect l="-125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/>
              <p:nvPr/>
            </p:nvSpPr>
            <p:spPr>
              <a:xfrm>
                <a:off x="1351498" y="5532758"/>
                <a:ext cx="3977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98" y="5532758"/>
                <a:ext cx="39772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23445E-AC87-40F8-9343-A675E134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32413"/>
              </p:ext>
            </p:extLst>
          </p:nvPr>
        </p:nvGraphicFramePr>
        <p:xfrm>
          <a:off x="7177979" y="553343"/>
          <a:ext cx="397720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68">
                  <a:extLst>
                    <a:ext uri="{9D8B030D-6E8A-4147-A177-3AD203B41FA5}">
                      <a16:colId xmlns:a16="http://schemas.microsoft.com/office/drawing/2014/main" val="2023121612"/>
                    </a:ext>
                  </a:extLst>
                </a:gridCol>
                <a:gridCol w="662868">
                  <a:extLst>
                    <a:ext uri="{9D8B030D-6E8A-4147-A177-3AD203B41FA5}">
                      <a16:colId xmlns:a16="http://schemas.microsoft.com/office/drawing/2014/main" val="1746926502"/>
                    </a:ext>
                  </a:extLst>
                </a:gridCol>
                <a:gridCol w="662868">
                  <a:extLst>
                    <a:ext uri="{9D8B030D-6E8A-4147-A177-3AD203B41FA5}">
                      <a16:colId xmlns:a16="http://schemas.microsoft.com/office/drawing/2014/main" val="4188619429"/>
                    </a:ext>
                  </a:extLst>
                </a:gridCol>
                <a:gridCol w="662868">
                  <a:extLst>
                    <a:ext uri="{9D8B030D-6E8A-4147-A177-3AD203B41FA5}">
                      <a16:colId xmlns:a16="http://schemas.microsoft.com/office/drawing/2014/main" val="3171041468"/>
                    </a:ext>
                  </a:extLst>
                </a:gridCol>
                <a:gridCol w="662868">
                  <a:extLst>
                    <a:ext uri="{9D8B030D-6E8A-4147-A177-3AD203B41FA5}">
                      <a16:colId xmlns:a16="http://schemas.microsoft.com/office/drawing/2014/main" val="1595994596"/>
                    </a:ext>
                  </a:extLst>
                </a:gridCol>
                <a:gridCol w="662868">
                  <a:extLst>
                    <a:ext uri="{9D8B030D-6E8A-4147-A177-3AD203B41FA5}">
                      <a16:colId xmlns:a16="http://schemas.microsoft.com/office/drawing/2014/main" val="1073695018"/>
                    </a:ext>
                  </a:extLst>
                </a:gridCol>
              </a:tblGrid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8632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43589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79169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52328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14803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11106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54089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89574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68620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1024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87862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41492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2725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50455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70718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08307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885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BE03B4D-D5F0-427F-9B43-2CCE8B0F957B}"/>
              </a:ext>
            </a:extLst>
          </p:cNvPr>
          <p:cNvSpPr/>
          <p:nvPr/>
        </p:nvSpPr>
        <p:spPr>
          <a:xfrm>
            <a:off x="2070916" y="2033255"/>
            <a:ext cx="647113" cy="1506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DC0D6-AEBC-49CC-8357-37A097E1B30B}"/>
              </a:ext>
            </a:extLst>
          </p:cNvPr>
          <p:cNvSpPr/>
          <p:nvPr/>
        </p:nvSpPr>
        <p:spPr>
          <a:xfrm>
            <a:off x="4135918" y="2033255"/>
            <a:ext cx="647113" cy="15064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79F4A0-0E5D-4449-B26E-97EBE27EADD4}"/>
              </a:ext>
            </a:extLst>
          </p:cNvPr>
          <p:cNvGrpSpPr/>
          <p:nvPr/>
        </p:nvGrpSpPr>
        <p:grpSpPr>
          <a:xfrm>
            <a:off x="1779888" y="2074199"/>
            <a:ext cx="4110363" cy="249958"/>
            <a:chOff x="2972677" y="2479078"/>
            <a:chExt cx="4110363" cy="24995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9A76E6-402F-4347-8BBD-3350D58605C3}"/>
                </a:ext>
              </a:extLst>
            </p:cNvPr>
            <p:cNvCxnSpPr>
              <a:cxnSpLocks/>
            </p:cNvCxnSpPr>
            <p:nvPr/>
          </p:nvCxnSpPr>
          <p:spPr>
            <a:xfrm>
              <a:off x="2972677" y="2479078"/>
              <a:ext cx="0" cy="249958"/>
            </a:xfrm>
            <a:prstGeom prst="line">
              <a:avLst/>
            </a:prstGeom>
            <a:ln w="22225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C92579-1C9B-4809-A857-857AED948863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9" y="2729036"/>
              <a:ext cx="410593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F37A8D-9BBB-421C-B2BF-139065FA8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040" y="2479078"/>
              <a:ext cx="0" cy="248593"/>
            </a:xfrm>
            <a:prstGeom prst="line">
              <a:avLst/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3729C9-D842-43E1-BA67-445377AD1344}"/>
              </a:ext>
            </a:extLst>
          </p:cNvPr>
          <p:cNvGrpSpPr/>
          <p:nvPr/>
        </p:nvGrpSpPr>
        <p:grpSpPr>
          <a:xfrm rot="10800000">
            <a:off x="1782103" y="3128022"/>
            <a:ext cx="4110363" cy="249958"/>
            <a:chOff x="2972677" y="2479078"/>
            <a:chExt cx="4110363" cy="24995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87B711-D83C-456E-9779-3D4094749DCD}"/>
                </a:ext>
              </a:extLst>
            </p:cNvPr>
            <p:cNvCxnSpPr>
              <a:cxnSpLocks/>
            </p:cNvCxnSpPr>
            <p:nvPr/>
          </p:nvCxnSpPr>
          <p:spPr>
            <a:xfrm>
              <a:off x="2972677" y="2479078"/>
              <a:ext cx="0" cy="249958"/>
            </a:xfrm>
            <a:prstGeom prst="line">
              <a:avLst/>
            </a:prstGeom>
            <a:ln w="22225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AD36F1-11D8-4131-883D-99D9E6A8BD35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9" y="2729036"/>
              <a:ext cx="410593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B0C9221-A33F-4032-A5B3-195A632A5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040" y="2479078"/>
              <a:ext cx="0" cy="248593"/>
            </a:xfrm>
            <a:prstGeom prst="line">
              <a:avLst/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EF89C36-F98C-487E-9265-49A7D4EE6B4E}"/>
              </a:ext>
            </a:extLst>
          </p:cNvPr>
          <p:cNvSpPr txBox="1"/>
          <p:nvPr/>
        </p:nvSpPr>
        <p:spPr>
          <a:xfrm>
            <a:off x="2056393" y="5476817"/>
            <a:ext cx="2495642" cy="49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60020FA3-86AD-4F94-B57B-B8593EB846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4971" y="86737"/>
                <a:ext cx="4671891" cy="39044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s-GT" sz="2000" dirty="0"/>
                  <a:t>1. Tabla de verdad segmento </a:t>
                </a:r>
                <a14:m>
                  <m:oMath xmlns:m="http://schemas.openxmlformats.org/officeDocument/2006/math">
                    <m:r>
                      <a:rPr lang="es-GT" sz="20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GT" sz="2000" dirty="0"/>
                  <a:t>  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60020FA3-86AD-4F94-B57B-B8593EB84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971" y="86737"/>
                <a:ext cx="4671891" cy="390445"/>
              </a:xfrm>
              <a:prstGeom prst="rect">
                <a:avLst/>
              </a:prstGeom>
              <a:blipFill>
                <a:blip r:embed="rId5"/>
                <a:stretch>
                  <a:fillRect l="-1436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4765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C9A20-96AB-4595-9286-62F5DBD000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5894" y="729658"/>
                <a:ext cx="11029616" cy="654544"/>
              </a:xfrm>
            </p:spPr>
            <p:txBody>
              <a:bodyPr/>
              <a:lstStyle/>
              <a:p>
                <a:r>
                  <a:rPr lang="es-GT" dirty="0"/>
                  <a:t>4. </a:t>
                </a:r>
                <a:r>
                  <a:rPr lang="es-GT" dirty="0" err="1"/>
                  <a:t>cIRCUITO</a:t>
                </a:r>
                <a:r>
                  <a:rPr lang="es-GT" dirty="0"/>
                  <a:t> para el segmento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C9A20-96AB-4595-9286-62F5DBD00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5894" y="729658"/>
                <a:ext cx="11029616" cy="654544"/>
              </a:xfrm>
              <a:blipFill>
                <a:blip r:embed="rId2"/>
                <a:stretch>
                  <a:fillRect l="-1105" b="-27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7FBDA677-7248-4BDB-9BC8-ACC6F2C3DE55}"/>
              </a:ext>
            </a:extLst>
          </p:cNvPr>
          <p:cNvSpPr/>
          <p:nvPr/>
        </p:nvSpPr>
        <p:spPr>
          <a:xfrm>
            <a:off x="5829745" y="3494226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D8C6B-54E6-486B-833A-9111DE5A86BC}"/>
              </a:ext>
            </a:extLst>
          </p:cNvPr>
          <p:cNvCxnSpPr>
            <a:cxnSpLocks/>
          </p:cNvCxnSpPr>
          <p:nvPr/>
        </p:nvCxnSpPr>
        <p:spPr>
          <a:xfrm>
            <a:off x="3347677" y="3589661"/>
            <a:ext cx="2482068" cy="11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08292F-518A-4579-AEDB-B12FD096225E}"/>
              </a:ext>
            </a:extLst>
          </p:cNvPr>
          <p:cNvCxnSpPr>
            <a:cxnSpLocks/>
          </p:cNvCxnSpPr>
          <p:nvPr/>
        </p:nvCxnSpPr>
        <p:spPr>
          <a:xfrm>
            <a:off x="4769449" y="3846449"/>
            <a:ext cx="10602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9473DC-B440-4859-AB71-ADC4E2D64888}"/>
              </a:ext>
            </a:extLst>
          </p:cNvPr>
          <p:cNvCxnSpPr>
            <a:cxnSpLocks/>
          </p:cNvCxnSpPr>
          <p:nvPr/>
        </p:nvCxnSpPr>
        <p:spPr>
          <a:xfrm>
            <a:off x="6336182" y="3719309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FB93C8-4D9E-434D-B662-BB5EA876D5DE}"/>
                  </a:ext>
                </a:extLst>
              </p:cNvPr>
              <p:cNvSpPr txBox="1"/>
              <p:nvPr/>
            </p:nvSpPr>
            <p:spPr>
              <a:xfrm>
                <a:off x="6220159" y="3327112"/>
                <a:ext cx="613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FB93C8-4D9E-434D-B662-BB5EA876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59" y="3327112"/>
                <a:ext cx="613110" cy="369332"/>
              </a:xfrm>
              <a:prstGeom prst="rect">
                <a:avLst/>
              </a:prstGeom>
              <a:blipFill>
                <a:blip r:embed="rId3"/>
                <a:stretch>
                  <a:fillRect r="-99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352F922B-B2C1-40A2-9025-229546DA6088}"/>
              </a:ext>
            </a:extLst>
          </p:cNvPr>
          <p:cNvSpPr/>
          <p:nvPr/>
        </p:nvSpPr>
        <p:spPr>
          <a:xfrm>
            <a:off x="5842781" y="4297652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B2CE-AC23-4DCD-A594-179A6E547655}"/>
              </a:ext>
            </a:extLst>
          </p:cNvPr>
          <p:cNvCxnSpPr>
            <a:cxnSpLocks/>
          </p:cNvCxnSpPr>
          <p:nvPr/>
        </p:nvCxnSpPr>
        <p:spPr>
          <a:xfrm>
            <a:off x="2516044" y="4394235"/>
            <a:ext cx="33267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34708-7D95-4652-8BAA-7113A018E41B}"/>
              </a:ext>
            </a:extLst>
          </p:cNvPr>
          <p:cNvCxnSpPr>
            <a:cxnSpLocks/>
          </p:cNvCxnSpPr>
          <p:nvPr/>
        </p:nvCxnSpPr>
        <p:spPr>
          <a:xfrm>
            <a:off x="3951163" y="4649875"/>
            <a:ext cx="189161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838A56-96C6-4CF8-8B02-3C9BCB5CA267}"/>
              </a:ext>
            </a:extLst>
          </p:cNvPr>
          <p:cNvCxnSpPr>
            <a:cxnSpLocks/>
          </p:cNvCxnSpPr>
          <p:nvPr/>
        </p:nvCxnSpPr>
        <p:spPr>
          <a:xfrm>
            <a:off x="6349218" y="4522735"/>
            <a:ext cx="2056656" cy="703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EDB142-42E9-420E-85E2-3EACC73AFA72}"/>
              </a:ext>
            </a:extLst>
          </p:cNvPr>
          <p:cNvGrpSpPr/>
          <p:nvPr/>
        </p:nvGrpSpPr>
        <p:grpSpPr>
          <a:xfrm>
            <a:off x="2721097" y="2164806"/>
            <a:ext cx="420103" cy="618978"/>
            <a:chOff x="9291710" y="5380893"/>
            <a:chExt cx="420103" cy="61897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ADBBEB6-480B-4ED2-9E47-2309357E4E52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9EA4D5-5035-4FAA-8541-3B4EDA4E1AB2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865954-319E-4374-9F6C-A055F691E64D}"/>
              </a:ext>
            </a:extLst>
          </p:cNvPr>
          <p:cNvCxnSpPr>
            <a:cxnSpLocks/>
          </p:cNvCxnSpPr>
          <p:nvPr/>
        </p:nvCxnSpPr>
        <p:spPr>
          <a:xfrm>
            <a:off x="2529391" y="2451491"/>
            <a:ext cx="1917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6CA77-DED6-4BD9-A04D-B457866B1D44}"/>
              </a:ext>
            </a:extLst>
          </p:cNvPr>
          <p:cNvCxnSpPr>
            <a:cxnSpLocks/>
          </p:cNvCxnSpPr>
          <p:nvPr/>
        </p:nvCxnSpPr>
        <p:spPr>
          <a:xfrm>
            <a:off x="3141200" y="2466239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61E988-B714-4E56-9411-E69BC0869D54}"/>
                  </a:ext>
                </a:extLst>
              </p:cNvPr>
              <p:cNvSpPr txBox="1"/>
              <p:nvPr/>
            </p:nvSpPr>
            <p:spPr>
              <a:xfrm>
                <a:off x="2369498" y="1574827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61E988-B714-4E56-9411-E69BC086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98" y="1574827"/>
                <a:ext cx="323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6E8F-34CA-4006-AFCB-77F1A007193D}"/>
                  </a:ext>
                </a:extLst>
              </p:cNvPr>
              <p:cNvSpPr txBox="1"/>
              <p:nvPr/>
            </p:nvSpPr>
            <p:spPr>
              <a:xfrm>
                <a:off x="3236361" y="2026801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6E8F-34CA-4006-AFCB-77F1A007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61" y="2026801"/>
                <a:ext cx="4125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EB2C1-F0D4-40DE-8827-C5AEFF0E730D}"/>
              </a:ext>
            </a:extLst>
          </p:cNvPr>
          <p:cNvCxnSpPr>
            <a:cxnSpLocks/>
          </p:cNvCxnSpPr>
          <p:nvPr/>
        </p:nvCxnSpPr>
        <p:spPr>
          <a:xfrm>
            <a:off x="6311951" y="2951410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A50747-0317-4D24-9E99-6DF8BE636AFE}"/>
              </a:ext>
            </a:extLst>
          </p:cNvPr>
          <p:cNvCxnSpPr/>
          <p:nvPr/>
        </p:nvCxnSpPr>
        <p:spPr>
          <a:xfrm>
            <a:off x="2520681" y="2041640"/>
            <a:ext cx="0" cy="383177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625ED-D39A-4060-B075-135C1A0391AF}"/>
              </a:ext>
            </a:extLst>
          </p:cNvPr>
          <p:cNvCxnSpPr/>
          <p:nvPr/>
        </p:nvCxnSpPr>
        <p:spPr>
          <a:xfrm>
            <a:off x="3347677" y="2466239"/>
            <a:ext cx="0" cy="340717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290DBF-41EE-475C-9CF7-6D95F8E19662}"/>
              </a:ext>
            </a:extLst>
          </p:cNvPr>
          <p:cNvGrpSpPr/>
          <p:nvPr/>
        </p:nvGrpSpPr>
        <p:grpSpPr>
          <a:xfrm>
            <a:off x="4142869" y="2156750"/>
            <a:ext cx="420103" cy="618978"/>
            <a:chOff x="9291710" y="5380893"/>
            <a:chExt cx="420103" cy="618978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DB1E7D9-44D2-47EB-AE34-3023154E4792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7F532E-56B8-4BE6-8546-76510BDD810C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E3D92F-D383-4047-B63C-29626C1E72B3}"/>
              </a:ext>
            </a:extLst>
          </p:cNvPr>
          <p:cNvCxnSpPr>
            <a:cxnSpLocks/>
          </p:cNvCxnSpPr>
          <p:nvPr/>
        </p:nvCxnSpPr>
        <p:spPr>
          <a:xfrm>
            <a:off x="3951163" y="2443435"/>
            <a:ext cx="1917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6948D2-028A-493A-B3BF-AF7B44C2AB48}"/>
              </a:ext>
            </a:extLst>
          </p:cNvPr>
          <p:cNvCxnSpPr>
            <a:cxnSpLocks/>
          </p:cNvCxnSpPr>
          <p:nvPr/>
        </p:nvCxnSpPr>
        <p:spPr>
          <a:xfrm>
            <a:off x="4562972" y="2458183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/>
              <p:nvPr/>
            </p:nvSpPr>
            <p:spPr>
              <a:xfrm>
                <a:off x="3791270" y="1566771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70" y="1566771"/>
                <a:ext cx="323558" cy="369332"/>
              </a:xfrm>
              <a:prstGeom prst="rect">
                <a:avLst/>
              </a:prstGeom>
              <a:blipFill>
                <a:blip r:embed="rId7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9E5CD8-B074-482B-9730-1FBCE9784981}"/>
                  </a:ext>
                </a:extLst>
              </p:cNvPr>
              <p:cNvSpPr txBox="1"/>
              <p:nvPr/>
            </p:nvSpPr>
            <p:spPr>
              <a:xfrm>
                <a:off x="4658133" y="2018745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9E5CD8-B074-482B-9730-1FBCE9784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33" y="2018745"/>
                <a:ext cx="412502" cy="369332"/>
              </a:xfrm>
              <a:prstGeom prst="rect">
                <a:avLst/>
              </a:prstGeom>
              <a:blipFill>
                <a:blip r:embed="rId8"/>
                <a:stretch>
                  <a:fillRect r="-147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E510A4-BDA8-4E26-80BA-520CBDEC8A74}"/>
              </a:ext>
            </a:extLst>
          </p:cNvPr>
          <p:cNvCxnSpPr/>
          <p:nvPr/>
        </p:nvCxnSpPr>
        <p:spPr>
          <a:xfrm>
            <a:off x="3942453" y="2033584"/>
            <a:ext cx="0" cy="383177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10E992-06B1-417C-A08B-879440529D36}"/>
              </a:ext>
            </a:extLst>
          </p:cNvPr>
          <p:cNvCxnSpPr/>
          <p:nvPr/>
        </p:nvCxnSpPr>
        <p:spPr>
          <a:xfrm>
            <a:off x="4769449" y="2458183"/>
            <a:ext cx="0" cy="340717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/>
              <p:nvPr/>
            </p:nvSpPr>
            <p:spPr>
              <a:xfrm>
                <a:off x="309330" y="1587272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30" y="1587272"/>
                <a:ext cx="3235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B3201D-CE53-4104-B60B-9630D5AEFFAA}"/>
              </a:ext>
            </a:extLst>
          </p:cNvPr>
          <p:cNvCxnSpPr/>
          <p:nvPr/>
        </p:nvCxnSpPr>
        <p:spPr>
          <a:xfrm>
            <a:off x="460513" y="2054085"/>
            <a:ext cx="0" cy="383177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8AE989-0ADD-487C-AA54-913E9BC49F98}"/>
                  </a:ext>
                </a:extLst>
              </p:cNvPr>
              <p:cNvSpPr txBox="1"/>
              <p:nvPr/>
            </p:nvSpPr>
            <p:spPr>
              <a:xfrm>
                <a:off x="6311951" y="4167470"/>
                <a:ext cx="613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8AE989-0ADD-487C-AA54-913E9BC49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51" y="4167470"/>
                <a:ext cx="6131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lowchart: Stored Data 69">
            <a:extLst>
              <a:ext uri="{FF2B5EF4-FFF2-40B4-BE49-F238E27FC236}">
                <a16:creationId xmlns:a16="http://schemas.microsoft.com/office/drawing/2014/main" id="{1DD27B45-F163-4EE1-8448-B92188B4CCFF}"/>
              </a:ext>
            </a:extLst>
          </p:cNvPr>
          <p:cNvSpPr/>
          <p:nvPr/>
        </p:nvSpPr>
        <p:spPr>
          <a:xfrm rot="10800000">
            <a:off x="7658811" y="3059455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45DB0B-14A4-4864-9C4C-55AC5A0CF0C5}"/>
              </a:ext>
            </a:extLst>
          </p:cNvPr>
          <p:cNvCxnSpPr/>
          <p:nvPr/>
        </p:nvCxnSpPr>
        <p:spPr>
          <a:xfrm>
            <a:off x="7234058" y="315603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3D4303-F91D-48B9-B2AE-A8A1EF7DC9CD}"/>
              </a:ext>
            </a:extLst>
          </p:cNvPr>
          <p:cNvCxnSpPr/>
          <p:nvPr/>
        </p:nvCxnSpPr>
        <p:spPr>
          <a:xfrm>
            <a:off x="7234058" y="341167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A29B12-F3A4-4DED-AE5B-2CD53E224CE5}"/>
              </a:ext>
            </a:extLst>
          </p:cNvPr>
          <p:cNvCxnSpPr>
            <a:cxnSpLocks/>
          </p:cNvCxnSpPr>
          <p:nvPr/>
        </p:nvCxnSpPr>
        <p:spPr>
          <a:xfrm>
            <a:off x="8165248" y="3284538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/>
              <p:nvPr/>
            </p:nvSpPr>
            <p:spPr>
              <a:xfrm>
                <a:off x="8026483" y="2844233"/>
                <a:ext cx="1614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83" y="2844233"/>
                <a:ext cx="16148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81DFBC-CFD5-4C86-8F25-BE9F134A6DC1}"/>
              </a:ext>
            </a:extLst>
          </p:cNvPr>
          <p:cNvCxnSpPr>
            <a:cxnSpLocks/>
          </p:cNvCxnSpPr>
          <p:nvPr/>
        </p:nvCxnSpPr>
        <p:spPr>
          <a:xfrm>
            <a:off x="6552577" y="2951410"/>
            <a:ext cx="681481" cy="20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AF83E8-7478-45D7-8126-055540DD30DA}"/>
              </a:ext>
            </a:extLst>
          </p:cNvPr>
          <p:cNvCxnSpPr>
            <a:cxnSpLocks/>
          </p:cNvCxnSpPr>
          <p:nvPr/>
        </p:nvCxnSpPr>
        <p:spPr>
          <a:xfrm flipV="1">
            <a:off x="6589400" y="3411678"/>
            <a:ext cx="644658" cy="30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Stored Data 85">
            <a:extLst>
              <a:ext uri="{FF2B5EF4-FFF2-40B4-BE49-F238E27FC236}">
                <a16:creationId xmlns:a16="http://schemas.microsoft.com/office/drawing/2014/main" id="{FABF1D44-8B54-4AE6-AC8F-EB2BF2111791}"/>
              </a:ext>
            </a:extLst>
          </p:cNvPr>
          <p:cNvSpPr/>
          <p:nvPr/>
        </p:nvSpPr>
        <p:spPr>
          <a:xfrm rot="10800000">
            <a:off x="9199593" y="3642689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88B29F-4EDF-4967-ACDF-7FB32F7ED251}"/>
              </a:ext>
            </a:extLst>
          </p:cNvPr>
          <p:cNvCxnSpPr/>
          <p:nvPr/>
        </p:nvCxnSpPr>
        <p:spPr>
          <a:xfrm>
            <a:off x="8774840" y="373927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841272C-788D-4D82-AD80-B597561E3B00}"/>
              </a:ext>
            </a:extLst>
          </p:cNvPr>
          <p:cNvCxnSpPr/>
          <p:nvPr/>
        </p:nvCxnSpPr>
        <p:spPr>
          <a:xfrm>
            <a:off x="8774840" y="399491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C5A3BC-C758-4EDC-922D-1AB69C436ED9}"/>
              </a:ext>
            </a:extLst>
          </p:cNvPr>
          <p:cNvCxnSpPr>
            <a:cxnSpLocks/>
          </p:cNvCxnSpPr>
          <p:nvPr/>
        </p:nvCxnSpPr>
        <p:spPr>
          <a:xfrm>
            <a:off x="9706030" y="3867772"/>
            <a:ext cx="88414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27D7EC-3F85-400C-B744-109D9C80D84B}"/>
              </a:ext>
            </a:extLst>
          </p:cNvPr>
          <p:cNvCxnSpPr>
            <a:cxnSpLocks/>
          </p:cNvCxnSpPr>
          <p:nvPr/>
        </p:nvCxnSpPr>
        <p:spPr>
          <a:xfrm>
            <a:off x="8419230" y="3284538"/>
            <a:ext cx="355610" cy="45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E8C57E-C6B8-4DBF-9AF7-8ED7461DE5D2}"/>
              </a:ext>
            </a:extLst>
          </p:cNvPr>
          <p:cNvCxnSpPr>
            <a:cxnSpLocks/>
          </p:cNvCxnSpPr>
          <p:nvPr/>
        </p:nvCxnSpPr>
        <p:spPr>
          <a:xfrm flipH="1">
            <a:off x="8405874" y="3994911"/>
            <a:ext cx="368966" cy="52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F26BA3-8FEC-46B9-957C-1604504316BC}"/>
                  </a:ext>
                </a:extLst>
              </p:cNvPr>
              <p:cNvSpPr txBox="1"/>
              <p:nvPr/>
            </p:nvSpPr>
            <p:spPr>
              <a:xfrm>
                <a:off x="9813930" y="3422801"/>
                <a:ext cx="618978" cy="37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F26BA3-8FEC-46B9-957C-16045043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30" y="3422801"/>
                <a:ext cx="618978" cy="3763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61EC958-52E2-49E7-BC10-99EA1B0D7868}"/>
              </a:ext>
            </a:extLst>
          </p:cNvPr>
          <p:cNvSpPr/>
          <p:nvPr/>
        </p:nvSpPr>
        <p:spPr>
          <a:xfrm rot="10800000">
            <a:off x="10293632" y="4297088"/>
            <a:ext cx="618978" cy="323557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5FD341E-6DA0-4D8A-8814-C35F2712D692}"/>
              </a:ext>
            </a:extLst>
          </p:cNvPr>
          <p:cNvCxnSpPr>
            <a:cxnSpLocks/>
            <a:endCxn id="103" idx="3"/>
          </p:cNvCxnSpPr>
          <p:nvPr/>
        </p:nvCxnSpPr>
        <p:spPr>
          <a:xfrm>
            <a:off x="10590172" y="3874805"/>
            <a:ext cx="12949" cy="4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C895C1-AB67-4B28-9DC3-867DA2AEB769}"/>
              </a:ext>
            </a:extLst>
          </p:cNvPr>
          <p:cNvCxnSpPr/>
          <p:nvPr/>
        </p:nvCxnSpPr>
        <p:spPr>
          <a:xfrm>
            <a:off x="10293632" y="4620646"/>
            <a:ext cx="61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FBDA1E-6644-447B-81E0-24ED442B4D93}"/>
              </a:ext>
            </a:extLst>
          </p:cNvPr>
          <p:cNvCxnSpPr>
            <a:stCxn id="103" idx="0"/>
          </p:cNvCxnSpPr>
          <p:nvPr/>
        </p:nvCxnSpPr>
        <p:spPr>
          <a:xfrm flipH="1">
            <a:off x="10600827" y="4620645"/>
            <a:ext cx="2294" cy="43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F28B504-3ED6-4A10-85C5-84A1D82FE660}"/>
              </a:ext>
            </a:extLst>
          </p:cNvPr>
          <p:cNvCxnSpPr/>
          <p:nvPr/>
        </p:nvCxnSpPr>
        <p:spPr>
          <a:xfrm>
            <a:off x="10603121" y="5049961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A748697-728C-4B42-8664-466F1D5696B4}"/>
              </a:ext>
            </a:extLst>
          </p:cNvPr>
          <p:cNvCxnSpPr>
            <a:cxnSpLocks/>
          </p:cNvCxnSpPr>
          <p:nvPr/>
        </p:nvCxnSpPr>
        <p:spPr>
          <a:xfrm>
            <a:off x="10362344" y="515430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F847C30-784E-458F-873F-E0EE48B593B0}"/>
              </a:ext>
            </a:extLst>
          </p:cNvPr>
          <p:cNvCxnSpPr/>
          <p:nvPr/>
        </p:nvCxnSpPr>
        <p:spPr>
          <a:xfrm>
            <a:off x="10603121" y="5278133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89C3B34-EF08-4D42-9227-345ADBDBE8F7}"/>
              </a:ext>
            </a:extLst>
          </p:cNvPr>
          <p:cNvCxnSpPr>
            <a:cxnSpLocks/>
          </p:cNvCxnSpPr>
          <p:nvPr/>
        </p:nvCxnSpPr>
        <p:spPr>
          <a:xfrm>
            <a:off x="10362344" y="5154307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99E2A4-8A48-4720-9C91-C5A9987CD496}"/>
              </a:ext>
            </a:extLst>
          </p:cNvPr>
          <p:cNvCxnSpPr>
            <a:cxnSpLocks/>
          </p:cNvCxnSpPr>
          <p:nvPr/>
        </p:nvCxnSpPr>
        <p:spPr>
          <a:xfrm>
            <a:off x="10352047" y="553530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599DDD8-CF7F-4652-9851-BE4F3B041D66}"/>
              </a:ext>
            </a:extLst>
          </p:cNvPr>
          <p:cNvCxnSpPr/>
          <p:nvPr/>
        </p:nvCxnSpPr>
        <p:spPr>
          <a:xfrm>
            <a:off x="10476258" y="5621033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7950E54-775D-437D-9B67-9633C6DAEB8C}"/>
              </a:ext>
            </a:extLst>
          </p:cNvPr>
          <p:cNvCxnSpPr>
            <a:cxnSpLocks/>
          </p:cNvCxnSpPr>
          <p:nvPr/>
        </p:nvCxnSpPr>
        <p:spPr>
          <a:xfrm flipH="1">
            <a:off x="10574546" y="5716283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D85381C-3E42-45F2-8BD1-15274C01536C}"/>
              </a:ext>
            </a:extLst>
          </p:cNvPr>
          <p:cNvCxnSpPr/>
          <p:nvPr/>
        </p:nvCxnSpPr>
        <p:spPr>
          <a:xfrm>
            <a:off x="10936415" y="4475029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9DCBCEE-84AC-48F5-A381-13F4E52666C1}"/>
              </a:ext>
            </a:extLst>
          </p:cNvPr>
          <p:cNvCxnSpPr/>
          <p:nvPr/>
        </p:nvCxnSpPr>
        <p:spPr>
          <a:xfrm>
            <a:off x="10978821" y="4449106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7549702-194F-40FF-AFCB-6BB73099FE6C}"/>
              </a:ext>
            </a:extLst>
          </p:cNvPr>
          <p:cNvCxnSpPr/>
          <p:nvPr/>
        </p:nvCxnSpPr>
        <p:spPr>
          <a:xfrm>
            <a:off x="2516044" y="5873430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F91E53C-196F-4DA2-9A7C-4692ECE8A438}"/>
              </a:ext>
            </a:extLst>
          </p:cNvPr>
          <p:cNvCxnSpPr>
            <a:cxnSpLocks/>
          </p:cNvCxnSpPr>
          <p:nvPr/>
        </p:nvCxnSpPr>
        <p:spPr>
          <a:xfrm>
            <a:off x="2275267" y="5977777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F5DBA-B4BD-464C-AD2D-513025FAE231}"/>
              </a:ext>
            </a:extLst>
          </p:cNvPr>
          <p:cNvCxnSpPr/>
          <p:nvPr/>
        </p:nvCxnSpPr>
        <p:spPr>
          <a:xfrm>
            <a:off x="2516044" y="6101602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F3AEEC6-5BC3-4F84-A875-B928910331F5}"/>
              </a:ext>
            </a:extLst>
          </p:cNvPr>
          <p:cNvCxnSpPr>
            <a:cxnSpLocks/>
          </p:cNvCxnSpPr>
          <p:nvPr/>
        </p:nvCxnSpPr>
        <p:spPr>
          <a:xfrm>
            <a:off x="2275267" y="5977776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1D189DB-A2CD-4D92-B29B-49F5629FE506}"/>
              </a:ext>
            </a:extLst>
          </p:cNvPr>
          <p:cNvCxnSpPr>
            <a:cxnSpLocks/>
          </p:cNvCxnSpPr>
          <p:nvPr/>
        </p:nvCxnSpPr>
        <p:spPr>
          <a:xfrm>
            <a:off x="2264970" y="6358777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A3E1000-46B5-4847-A3F1-E15F6F7E47D2}"/>
              </a:ext>
            </a:extLst>
          </p:cNvPr>
          <p:cNvCxnSpPr/>
          <p:nvPr/>
        </p:nvCxnSpPr>
        <p:spPr>
          <a:xfrm>
            <a:off x="2389181" y="6444502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348B6D-6E64-4B8F-B886-DEB9CDD94842}"/>
              </a:ext>
            </a:extLst>
          </p:cNvPr>
          <p:cNvCxnSpPr>
            <a:cxnSpLocks/>
          </p:cNvCxnSpPr>
          <p:nvPr/>
        </p:nvCxnSpPr>
        <p:spPr>
          <a:xfrm flipH="1">
            <a:off x="2487469" y="6539752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36BE45-8C10-4F5B-BE1E-353AC7ADC719}"/>
              </a:ext>
            </a:extLst>
          </p:cNvPr>
          <p:cNvCxnSpPr/>
          <p:nvPr/>
        </p:nvCxnSpPr>
        <p:spPr>
          <a:xfrm>
            <a:off x="463554" y="5891583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F3E981E-5F93-4E04-A3B8-0573F7C2CA7A}"/>
              </a:ext>
            </a:extLst>
          </p:cNvPr>
          <p:cNvCxnSpPr>
            <a:cxnSpLocks/>
          </p:cNvCxnSpPr>
          <p:nvPr/>
        </p:nvCxnSpPr>
        <p:spPr>
          <a:xfrm>
            <a:off x="222777" y="5995930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BC46F60-125A-4250-A4AC-AAE8FBF6C7F6}"/>
              </a:ext>
            </a:extLst>
          </p:cNvPr>
          <p:cNvCxnSpPr/>
          <p:nvPr/>
        </p:nvCxnSpPr>
        <p:spPr>
          <a:xfrm>
            <a:off x="463554" y="6119755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8F70F0F-743D-4F5C-A497-ADAD51A0F71F}"/>
              </a:ext>
            </a:extLst>
          </p:cNvPr>
          <p:cNvCxnSpPr>
            <a:cxnSpLocks/>
          </p:cNvCxnSpPr>
          <p:nvPr/>
        </p:nvCxnSpPr>
        <p:spPr>
          <a:xfrm>
            <a:off x="222777" y="5995929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A050F8A-5F42-4BE0-94DE-C41B71A27B82}"/>
              </a:ext>
            </a:extLst>
          </p:cNvPr>
          <p:cNvCxnSpPr>
            <a:cxnSpLocks/>
          </p:cNvCxnSpPr>
          <p:nvPr/>
        </p:nvCxnSpPr>
        <p:spPr>
          <a:xfrm>
            <a:off x="212480" y="6376930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47F016-F940-4798-B22F-1B1E5B3EA425}"/>
              </a:ext>
            </a:extLst>
          </p:cNvPr>
          <p:cNvCxnSpPr/>
          <p:nvPr/>
        </p:nvCxnSpPr>
        <p:spPr>
          <a:xfrm>
            <a:off x="336691" y="6462655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2C7B3DC-5060-4845-BE35-F338068A1088}"/>
              </a:ext>
            </a:extLst>
          </p:cNvPr>
          <p:cNvCxnSpPr>
            <a:cxnSpLocks/>
          </p:cNvCxnSpPr>
          <p:nvPr/>
        </p:nvCxnSpPr>
        <p:spPr>
          <a:xfrm flipH="1">
            <a:off x="434979" y="6557905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02C9464-EA60-4223-A401-590D36FB67D0}"/>
              </a:ext>
            </a:extLst>
          </p:cNvPr>
          <p:cNvCxnSpPr/>
          <p:nvPr/>
        </p:nvCxnSpPr>
        <p:spPr>
          <a:xfrm>
            <a:off x="3943050" y="5880877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0167DDB-0560-4604-B143-2F55E46D0923}"/>
              </a:ext>
            </a:extLst>
          </p:cNvPr>
          <p:cNvCxnSpPr>
            <a:cxnSpLocks/>
          </p:cNvCxnSpPr>
          <p:nvPr/>
        </p:nvCxnSpPr>
        <p:spPr>
          <a:xfrm>
            <a:off x="3702273" y="5985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A5342A-652C-4EE6-8B4B-0716EE781D35}"/>
              </a:ext>
            </a:extLst>
          </p:cNvPr>
          <p:cNvCxnSpPr/>
          <p:nvPr/>
        </p:nvCxnSpPr>
        <p:spPr>
          <a:xfrm>
            <a:off x="3943050" y="6109049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436029-EA04-4E13-B983-1FC5C5F9E7A6}"/>
              </a:ext>
            </a:extLst>
          </p:cNvPr>
          <p:cNvCxnSpPr>
            <a:cxnSpLocks/>
          </p:cNvCxnSpPr>
          <p:nvPr/>
        </p:nvCxnSpPr>
        <p:spPr>
          <a:xfrm>
            <a:off x="3702273" y="5985223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991EDB9-594F-43D9-B52D-902E866A7AD9}"/>
              </a:ext>
            </a:extLst>
          </p:cNvPr>
          <p:cNvCxnSpPr>
            <a:cxnSpLocks/>
          </p:cNvCxnSpPr>
          <p:nvPr/>
        </p:nvCxnSpPr>
        <p:spPr>
          <a:xfrm>
            <a:off x="3691976" y="6366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1203055-B6AE-4ADF-BD43-31114BFFEF01}"/>
              </a:ext>
            </a:extLst>
          </p:cNvPr>
          <p:cNvCxnSpPr/>
          <p:nvPr/>
        </p:nvCxnSpPr>
        <p:spPr>
          <a:xfrm>
            <a:off x="3816187" y="6451949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7F9B642-A541-44A2-BFFE-FB4B08AA84E0}"/>
              </a:ext>
            </a:extLst>
          </p:cNvPr>
          <p:cNvCxnSpPr>
            <a:cxnSpLocks/>
          </p:cNvCxnSpPr>
          <p:nvPr/>
        </p:nvCxnSpPr>
        <p:spPr>
          <a:xfrm flipH="1">
            <a:off x="3914475" y="6547199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21EA589-D2B5-4FA3-ABCC-F8162FE37179}"/>
              </a:ext>
            </a:extLst>
          </p:cNvPr>
          <p:cNvCxnSpPr>
            <a:cxnSpLocks/>
          </p:cNvCxnSpPr>
          <p:nvPr/>
        </p:nvCxnSpPr>
        <p:spPr>
          <a:xfrm flipV="1">
            <a:off x="1926469" y="2950876"/>
            <a:ext cx="4414798" cy="2305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345A5D-E567-4393-A1C9-1494F1115917}"/>
                  </a:ext>
                </a:extLst>
              </p:cNvPr>
              <p:cNvSpPr txBox="1"/>
              <p:nvPr/>
            </p:nvSpPr>
            <p:spPr>
              <a:xfrm>
                <a:off x="6639450" y="973638"/>
                <a:ext cx="3977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345A5D-E567-4393-A1C9-1494F1115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50" y="973638"/>
                <a:ext cx="397720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F66B4B0-D083-49A5-9DE9-7314EA6B8230}"/>
              </a:ext>
            </a:extLst>
          </p:cNvPr>
          <p:cNvSpPr txBox="1"/>
          <p:nvPr/>
        </p:nvSpPr>
        <p:spPr>
          <a:xfrm>
            <a:off x="10895509" y="3914795"/>
            <a:ext cx="89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Ánodo</a:t>
            </a:r>
            <a:endParaRPr lang="es-GT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5B448C-9E2C-4E7F-A8FC-878E57A64482}"/>
              </a:ext>
            </a:extLst>
          </p:cNvPr>
          <p:cNvSpPr txBox="1"/>
          <p:nvPr/>
        </p:nvSpPr>
        <p:spPr>
          <a:xfrm>
            <a:off x="10919821" y="4671507"/>
            <a:ext cx="87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Cátodo</a:t>
            </a:r>
            <a:endParaRPr lang="es-G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2702E6B-0497-4A24-8B36-940D435EFE33}"/>
              </a:ext>
            </a:extLst>
          </p:cNvPr>
          <p:cNvGrpSpPr/>
          <p:nvPr/>
        </p:nvGrpSpPr>
        <p:grpSpPr>
          <a:xfrm>
            <a:off x="1293362" y="2195204"/>
            <a:ext cx="420103" cy="618978"/>
            <a:chOff x="9291710" y="5380893"/>
            <a:chExt cx="420103" cy="618978"/>
          </a:xfrm>
        </p:grpSpPr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11DB2CEC-24FF-460C-B66B-9F6ED89E2919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C15F1F7-EBC1-4DA6-A48A-947992EA544A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1116F9-DAC4-4142-8AD2-25BEC23FADC9}"/>
              </a:ext>
            </a:extLst>
          </p:cNvPr>
          <p:cNvCxnSpPr>
            <a:cxnSpLocks/>
          </p:cNvCxnSpPr>
          <p:nvPr/>
        </p:nvCxnSpPr>
        <p:spPr>
          <a:xfrm>
            <a:off x="1101656" y="2481889"/>
            <a:ext cx="1917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C0C7BFC-228C-497E-BAC4-C6BB6F8EC47F}"/>
              </a:ext>
            </a:extLst>
          </p:cNvPr>
          <p:cNvCxnSpPr>
            <a:cxnSpLocks/>
          </p:cNvCxnSpPr>
          <p:nvPr/>
        </p:nvCxnSpPr>
        <p:spPr>
          <a:xfrm>
            <a:off x="1713465" y="2496637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FB13C52-5222-4F51-8A74-5164BA0B865D}"/>
                  </a:ext>
                </a:extLst>
              </p:cNvPr>
              <p:cNvSpPr txBox="1"/>
              <p:nvPr/>
            </p:nvSpPr>
            <p:spPr>
              <a:xfrm>
                <a:off x="941763" y="1605225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FB13C52-5222-4F51-8A74-5164BA0B8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63" y="1605225"/>
                <a:ext cx="323558" cy="369332"/>
              </a:xfrm>
              <a:prstGeom prst="rect">
                <a:avLst/>
              </a:prstGeom>
              <a:blipFill>
                <a:blip r:embed="rId1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614AFAF-137C-4E25-A477-D2BAD657DC7E}"/>
                  </a:ext>
                </a:extLst>
              </p:cNvPr>
              <p:cNvSpPr txBox="1"/>
              <p:nvPr/>
            </p:nvSpPr>
            <p:spPr>
              <a:xfrm>
                <a:off x="1808626" y="2057199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B</a:t>
                </a:r>
                <a14:m>
                  <m:oMath xmlns:m="http://schemas.openxmlformats.org/officeDocument/2006/math">
                    <m:r>
                      <a:rPr lang="es-GT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614AFAF-137C-4E25-A477-D2BAD657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26" y="2057199"/>
                <a:ext cx="412502" cy="369332"/>
              </a:xfrm>
              <a:prstGeom prst="rect">
                <a:avLst/>
              </a:prstGeom>
              <a:blipFill>
                <a:blip r:embed="rId16"/>
                <a:stretch>
                  <a:fillRect l="-13433" t="-8197" b="-2459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34334E-8C7E-476A-BF00-BB28828B8688}"/>
              </a:ext>
            </a:extLst>
          </p:cNvPr>
          <p:cNvCxnSpPr/>
          <p:nvPr/>
        </p:nvCxnSpPr>
        <p:spPr>
          <a:xfrm>
            <a:off x="1092946" y="2072038"/>
            <a:ext cx="0" cy="383177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3231A2E-A651-4107-972C-885BCCB50173}"/>
              </a:ext>
            </a:extLst>
          </p:cNvPr>
          <p:cNvCxnSpPr/>
          <p:nvPr/>
        </p:nvCxnSpPr>
        <p:spPr>
          <a:xfrm>
            <a:off x="1919942" y="2496637"/>
            <a:ext cx="0" cy="340717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667064-E3F8-4733-BB25-BCDA14D5A446}"/>
              </a:ext>
            </a:extLst>
          </p:cNvPr>
          <p:cNvCxnSpPr/>
          <p:nvPr/>
        </p:nvCxnSpPr>
        <p:spPr>
          <a:xfrm>
            <a:off x="1093543" y="5919331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EBF9B87-FFDA-48F9-ADFA-A4C26967653F}"/>
              </a:ext>
            </a:extLst>
          </p:cNvPr>
          <p:cNvCxnSpPr>
            <a:cxnSpLocks/>
          </p:cNvCxnSpPr>
          <p:nvPr/>
        </p:nvCxnSpPr>
        <p:spPr>
          <a:xfrm>
            <a:off x="852766" y="602367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FE9C994-CEE8-4CB5-82B1-E74B63724791}"/>
              </a:ext>
            </a:extLst>
          </p:cNvPr>
          <p:cNvCxnSpPr/>
          <p:nvPr/>
        </p:nvCxnSpPr>
        <p:spPr>
          <a:xfrm>
            <a:off x="1093543" y="6147503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90078DD-27BC-484A-8491-1D9B86226045}"/>
              </a:ext>
            </a:extLst>
          </p:cNvPr>
          <p:cNvCxnSpPr>
            <a:cxnSpLocks/>
          </p:cNvCxnSpPr>
          <p:nvPr/>
        </p:nvCxnSpPr>
        <p:spPr>
          <a:xfrm>
            <a:off x="852766" y="6023677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DBBF10C-3C5A-4047-B14A-994724F4176C}"/>
              </a:ext>
            </a:extLst>
          </p:cNvPr>
          <p:cNvCxnSpPr>
            <a:cxnSpLocks/>
          </p:cNvCxnSpPr>
          <p:nvPr/>
        </p:nvCxnSpPr>
        <p:spPr>
          <a:xfrm>
            <a:off x="842469" y="640467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1F01B59-9163-43E7-9BC4-4B474A34311B}"/>
              </a:ext>
            </a:extLst>
          </p:cNvPr>
          <p:cNvCxnSpPr/>
          <p:nvPr/>
        </p:nvCxnSpPr>
        <p:spPr>
          <a:xfrm>
            <a:off x="966680" y="6490403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B708A20-85B8-4016-8E3B-4BAE1C6CEC3B}"/>
              </a:ext>
            </a:extLst>
          </p:cNvPr>
          <p:cNvCxnSpPr>
            <a:cxnSpLocks/>
          </p:cNvCxnSpPr>
          <p:nvPr/>
        </p:nvCxnSpPr>
        <p:spPr>
          <a:xfrm flipH="1">
            <a:off x="1064968" y="6585653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15E626C-A451-4B4C-ABFE-D67EAA5D36BE}"/>
              </a:ext>
            </a:extLst>
          </p:cNvPr>
          <p:cNvSpPr txBox="1"/>
          <p:nvPr/>
        </p:nvSpPr>
        <p:spPr>
          <a:xfrm>
            <a:off x="7380233" y="942110"/>
            <a:ext cx="2495642" cy="49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349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003-B35F-41C9-B9EB-13AC2FF5B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FFD3-A2E3-4404-AA2B-208061E79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7378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144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Cambria Math</vt:lpstr>
      <vt:lpstr>Franklin Gothic Book</vt:lpstr>
      <vt:lpstr>Franklin Gothic Demi</vt:lpstr>
      <vt:lpstr>Wingdings 2</vt:lpstr>
      <vt:lpstr>DividendVTI</vt:lpstr>
      <vt:lpstr> Decodificador BCD a 7 segmentos, Segmento b</vt:lpstr>
      <vt:lpstr>2. Mapa de Karnaugh segmento b  </vt:lpstr>
      <vt:lpstr>4. cIRCUITO para el segmento b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2020-04-29T20:24:21Z</dcterms:created>
  <dcterms:modified xsi:type="dcterms:W3CDTF">2021-10-25T21:34:26Z</dcterms:modified>
</cp:coreProperties>
</file>