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GT"/>
              <a:t>1RA. unidad</a:t>
            </a:r>
            <a:br>
              <a:rPr lang="es-GT"/>
            </a:br>
            <a:r>
              <a:rPr lang="es-GT" b="1"/>
              <a:t>métodos De conteo</a:t>
            </a:r>
            <a:br>
              <a:rPr lang="es-GT" b="1"/>
            </a:br>
            <a:r>
              <a:rPr lang="es-GT"/>
              <a:t>reglas de la suma y del producto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s-GT"/>
              <a:t>Ing. Mario lÓpez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2093076" y="1978314"/>
                <a:ext cx="8491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El factorial de un número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dirty="0"/>
                  <a:t> se escribe 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s-GT" dirty="0"/>
                  <a:t> y se define de la siguiente forma: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076" y="1978314"/>
                <a:ext cx="8491458" cy="369332"/>
              </a:xfrm>
              <a:prstGeom prst="rect">
                <a:avLst/>
              </a:prstGeom>
              <a:blipFill>
                <a:blip r:embed="rId2"/>
                <a:stretch>
                  <a:fillRect l="-5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/>
              <p:nvPr/>
            </p:nvSpPr>
            <p:spPr>
              <a:xfrm>
                <a:off x="4530690" y="2691335"/>
                <a:ext cx="283410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690" y="2691335"/>
                <a:ext cx="2834109" cy="276999"/>
              </a:xfrm>
              <a:prstGeom prst="rect">
                <a:avLst/>
              </a:prstGeom>
              <a:blipFill>
                <a:blip r:embed="rId3"/>
                <a:stretch>
                  <a:fillRect l="-428" r="-2355"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1345D9-2FD5-4C1A-9458-14988C4E8505}"/>
              </a:ext>
            </a:extLst>
          </p:cNvPr>
          <p:cNvSpPr txBox="1"/>
          <p:nvPr/>
        </p:nvSpPr>
        <p:spPr>
          <a:xfrm>
            <a:off x="4530690" y="3128220"/>
            <a:ext cx="28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Para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D9B733-D818-4BF2-AA96-F6012E07DE4D}"/>
                  </a:ext>
                </a:extLst>
              </p:cNvPr>
              <p:cNvSpPr txBox="1"/>
              <p:nvPr/>
            </p:nvSpPr>
            <p:spPr>
              <a:xfrm>
                <a:off x="5663237" y="3551422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D9B733-D818-4BF2-AA96-F6012E07D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37" y="3551422"/>
                <a:ext cx="624338" cy="276999"/>
              </a:xfrm>
              <a:prstGeom prst="rect">
                <a:avLst/>
              </a:prstGeom>
              <a:blipFill>
                <a:blip r:embed="rId4"/>
                <a:stretch>
                  <a:fillRect l="-4902" r="-88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C99EE08-329B-4D3C-9D83-4CF41AD795EB}"/>
              </a:ext>
            </a:extLst>
          </p:cNvPr>
          <p:cNvSpPr txBox="1"/>
          <p:nvPr/>
        </p:nvSpPr>
        <p:spPr>
          <a:xfrm>
            <a:off x="4558351" y="3946955"/>
            <a:ext cx="28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Y por definición: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0CCCBC-76E4-4F6E-91B9-AAE58F86CCA4}"/>
                  </a:ext>
                </a:extLst>
              </p:cNvPr>
              <p:cNvSpPr txBox="1"/>
              <p:nvPr/>
            </p:nvSpPr>
            <p:spPr>
              <a:xfrm>
                <a:off x="5630374" y="4395069"/>
                <a:ext cx="68127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0!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0CCCBC-76E4-4F6E-91B9-AAE58F86C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374" y="4395069"/>
                <a:ext cx="681276" cy="276999"/>
              </a:xfrm>
              <a:prstGeom prst="rect">
                <a:avLst/>
              </a:prstGeom>
              <a:blipFill>
                <a:blip r:embed="rId5"/>
                <a:stretch>
                  <a:fillRect l="-8108" r="-8108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119C8-FDB7-4614-B2A5-B8F3409C6C4C}"/>
                  </a:ext>
                </a:extLst>
              </p:cNvPr>
              <p:cNvSpPr txBox="1"/>
              <p:nvPr/>
            </p:nvSpPr>
            <p:spPr>
              <a:xfrm>
                <a:off x="2792097" y="5732959"/>
                <a:ext cx="283827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5!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119C8-FDB7-4614-B2A5-B8F3409C6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097" y="5732959"/>
                <a:ext cx="2838277" cy="276999"/>
              </a:xfrm>
              <a:prstGeom prst="rect">
                <a:avLst/>
              </a:prstGeom>
              <a:blipFill>
                <a:blip r:embed="rId6"/>
                <a:stretch>
                  <a:fillRect l="-1502" r="-1502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E5271E-094C-4C6D-B26E-793CE6E2A73E}"/>
              </a:ext>
            </a:extLst>
          </p:cNvPr>
          <p:cNvSpPr txBox="1"/>
          <p:nvPr/>
        </p:nvSpPr>
        <p:spPr>
          <a:xfrm>
            <a:off x="2093076" y="5203741"/>
            <a:ext cx="28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Ejemplo: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9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</a:t>
            </a:r>
            <a:r>
              <a:rPr lang="en-US" dirty="0"/>
              <a:t> de la </a:t>
            </a:r>
            <a:r>
              <a:rPr lang="en-US" dirty="0" err="1"/>
              <a:t>suma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3190845" y="2262885"/>
                <a:ext cx="62447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Si una primera tarea puede realizarse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GT" dirty="0"/>
                  <a:t> formas distintas, y</a:t>
                </a:r>
              </a:p>
              <a:p>
                <a:r>
                  <a:rPr lang="es-GT" dirty="0"/>
                  <a:t>si una segunda tarea puede realizarse de </a:t>
                </a:r>
                <a14:m>
                  <m:oMath xmlns:m="http://schemas.openxmlformats.org/officeDocument/2006/math"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dirty="0"/>
                  <a:t> formas distintas, y no es posible realizarlas </a:t>
                </a:r>
                <a:r>
                  <a:rPr lang="es-GT" b="1" dirty="0"/>
                  <a:t>simultáneamente</a:t>
                </a:r>
                <a:r>
                  <a:rPr lang="es-GT" dirty="0"/>
                  <a:t>, entonces,</a:t>
                </a:r>
              </a:p>
              <a:p>
                <a:r>
                  <a:rPr lang="es-GT" dirty="0"/>
                  <a:t>para llevar acabo cualquiera de ellas se pueden usar</a:t>
                </a: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45" y="2262885"/>
                <a:ext cx="6244703" cy="1200329"/>
              </a:xfrm>
              <a:prstGeom prst="rect">
                <a:avLst/>
              </a:prstGeom>
              <a:blipFill>
                <a:blip r:embed="rId2"/>
                <a:stretch>
                  <a:fillRect l="-780" t="-2538" r="-780" b="-710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/>
              <p:nvPr/>
            </p:nvSpPr>
            <p:spPr>
              <a:xfrm>
                <a:off x="5588795" y="3942343"/>
                <a:ext cx="66838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95" y="3942343"/>
                <a:ext cx="668388" cy="276999"/>
              </a:xfrm>
              <a:prstGeom prst="rect">
                <a:avLst/>
              </a:prstGeom>
              <a:blipFill>
                <a:blip r:embed="rId3"/>
                <a:stretch>
                  <a:fillRect l="-3604" r="-3604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1345D9-2FD5-4C1A-9458-14988C4E8505}"/>
              </a:ext>
            </a:extLst>
          </p:cNvPr>
          <p:cNvSpPr txBox="1"/>
          <p:nvPr/>
        </p:nvSpPr>
        <p:spPr>
          <a:xfrm>
            <a:off x="3190846" y="4478001"/>
            <a:ext cx="581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Formas distintas.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4ADAB-9AF1-42F2-AB66-5D1260EE0BB6}"/>
              </a:ext>
            </a:extLst>
          </p:cNvPr>
          <p:cNvSpPr txBox="1"/>
          <p:nvPr/>
        </p:nvSpPr>
        <p:spPr>
          <a:xfrm>
            <a:off x="4099668" y="2084020"/>
            <a:ext cx="6171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el restaurant “La Estancia”:</a:t>
            </a:r>
          </a:p>
          <a:p>
            <a:r>
              <a:rPr lang="es-GT" dirty="0"/>
              <a:t>Hay 5 carnes distintas.</a:t>
            </a:r>
          </a:p>
          <a:p>
            <a:r>
              <a:rPr lang="es-GT" dirty="0"/>
              <a:t>Hay 4 platos de mariscos distintos. </a:t>
            </a:r>
          </a:p>
          <a:p>
            <a:r>
              <a:rPr lang="es-GT" dirty="0"/>
              <a:t>Hay 6 pastas distintas.</a:t>
            </a:r>
          </a:p>
          <a:p>
            <a:r>
              <a:rPr lang="es-GT" dirty="0"/>
              <a:t>¿En cuantas formas distintas se puede almorzar?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/>
              <p:nvPr/>
            </p:nvSpPr>
            <p:spPr>
              <a:xfrm>
                <a:off x="5837688" y="4048187"/>
                <a:ext cx="152227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GT" b="0" dirty="0"/>
                  <a:t>#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=5+4+6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688" y="4048187"/>
                <a:ext cx="1522276" cy="276999"/>
              </a:xfrm>
              <a:prstGeom prst="rect">
                <a:avLst/>
              </a:prstGeom>
              <a:blipFill>
                <a:blip r:embed="rId2"/>
                <a:stretch>
                  <a:fillRect l="-9639" t="-28261" r="-4418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1345D9-2FD5-4C1A-9458-14988C4E8505}"/>
              </a:ext>
            </a:extLst>
          </p:cNvPr>
          <p:cNvSpPr txBox="1"/>
          <p:nvPr/>
        </p:nvSpPr>
        <p:spPr>
          <a:xfrm>
            <a:off x="3801245" y="5392493"/>
            <a:ext cx="581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Formas distintas.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/>
              <p:nvPr/>
            </p:nvSpPr>
            <p:spPr>
              <a:xfrm>
                <a:off x="6142816" y="4655901"/>
                <a:ext cx="9083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816" y="4655901"/>
                <a:ext cx="908326" cy="276999"/>
              </a:xfrm>
              <a:prstGeom prst="rect">
                <a:avLst/>
              </a:prstGeom>
              <a:blipFill>
                <a:blip r:embed="rId3"/>
                <a:stretch>
                  <a:fillRect l="-5298" r="-5298" b="-85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5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No.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2681363" y="2136338"/>
                <a:ext cx="740026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Luisa desea prestar determinados pares de zapatos a sus amigas</a:t>
                </a:r>
              </a:p>
              <a:p>
                <a:r>
                  <a:rPr lang="es-GT" dirty="0"/>
                  <a:t>   </a:t>
                </a:r>
              </a:p>
              <a:p>
                <a:r>
                  <a:rPr lang="es-GT" dirty="0"/>
                  <a:t>   María,                           Ana,                             Sonia</a:t>
                </a:r>
              </a:p>
              <a:p>
                <a:r>
                  <a:rPr lang="es-GT" dirty="0"/>
                  <a:t>       7                                12                                 28</a:t>
                </a:r>
              </a:p>
              <a:p>
                <a:r>
                  <a:rPr lang="es-GT" dirty="0"/>
                  <a:t>Pares distintos        Pares distintos             Pares distintos</a:t>
                </a:r>
              </a:p>
              <a:p>
                <a:endParaRPr lang="es-G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𝑑𝑖𝑠𝑡𝑖𝑛𝑡𝑜𝑠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𝐿𝑢𝑖𝑠𝑎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𝑝𝑢𝑒𝑑𝑒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𝑝𝑟𝑒𝑠𝑡𝑎𝑟</m:t>
                      </m:r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r>
                  <a:rPr lang="es-GT" dirty="0"/>
                  <a:t>¿Determinar el dominio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dirty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63" y="2136338"/>
                <a:ext cx="7400261" cy="2585323"/>
              </a:xfrm>
              <a:prstGeom prst="rect">
                <a:avLst/>
              </a:prstGeom>
              <a:blipFill>
                <a:blip r:embed="rId2"/>
                <a:stretch>
                  <a:fillRect l="-741" t="-1176" b="-258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7AD03-6536-48E5-B805-96CB70631870}"/>
                  </a:ext>
                </a:extLst>
              </p:cNvPr>
              <p:cNvSpPr txBox="1"/>
              <p:nvPr/>
            </p:nvSpPr>
            <p:spPr>
              <a:xfrm>
                <a:off x="4847792" y="5052376"/>
                <a:ext cx="24389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≤(28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+12+7)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7AD03-6536-48E5-B805-96CB7063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92" y="5052376"/>
                <a:ext cx="2438937" cy="276999"/>
              </a:xfrm>
              <a:prstGeom prst="rect">
                <a:avLst/>
              </a:prstGeom>
              <a:blipFill>
                <a:blip r:embed="rId3"/>
                <a:stretch>
                  <a:fillRect l="-1500" r="-3000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F8596-B3FB-4525-96AF-04CCE7530C30}"/>
                  </a:ext>
                </a:extLst>
              </p:cNvPr>
              <p:cNvSpPr txBox="1"/>
              <p:nvPr/>
            </p:nvSpPr>
            <p:spPr>
              <a:xfrm>
                <a:off x="5209298" y="5521590"/>
                <a:ext cx="131042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F8596-B3FB-4525-96AF-04CCE7530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98" y="5521590"/>
                <a:ext cx="1310423" cy="276999"/>
              </a:xfrm>
              <a:prstGeom prst="rect">
                <a:avLst/>
              </a:prstGeom>
              <a:blipFill>
                <a:blip r:embed="rId4"/>
                <a:stretch>
                  <a:fillRect l="-3721" r="-3721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25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981554" y="2173898"/>
                <a:ext cx="661194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Si un procedimiento se descompone en 2 etapas secuenciales, y</a:t>
                </a:r>
              </a:p>
              <a:p>
                <a:r>
                  <a:rPr lang="es-GT" dirty="0"/>
                  <a:t>si existen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GT" dirty="0"/>
                  <a:t> resultados </a:t>
                </a:r>
                <a:r>
                  <a:rPr lang="es-GT" b="1" dirty="0"/>
                  <a:t>distintos</a:t>
                </a:r>
                <a:r>
                  <a:rPr lang="es-GT" dirty="0"/>
                  <a:t> de la primera etapa, y</a:t>
                </a:r>
              </a:p>
              <a:p>
                <a:r>
                  <a:rPr lang="es-GT" dirty="0"/>
                  <a:t>para cada uno de estos resultados,</a:t>
                </a:r>
              </a:p>
              <a:p>
                <a:r>
                  <a:rPr lang="es-GT" dirty="0"/>
                  <a:t>existen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dirty="0"/>
                  <a:t> resultados </a:t>
                </a:r>
                <a:r>
                  <a:rPr lang="es-GT" b="1" dirty="0"/>
                  <a:t>distintos</a:t>
                </a:r>
                <a:r>
                  <a:rPr lang="es-GT" dirty="0"/>
                  <a:t> de la segundo etapa, entonces,</a:t>
                </a:r>
              </a:p>
              <a:p>
                <a:r>
                  <a:rPr lang="es-GT" dirty="0"/>
                  <a:t>el </a:t>
                </a:r>
                <a:r>
                  <a:rPr lang="es-GT" u="sng" dirty="0"/>
                  <a:t>procedimiento total</a:t>
                </a:r>
                <a:r>
                  <a:rPr lang="es-GT" dirty="0"/>
                  <a:t> puede realizarse en el </a:t>
                </a:r>
                <a:r>
                  <a:rPr lang="es-GT" b="1" dirty="0"/>
                  <a:t>orden dado </a:t>
                </a:r>
                <a:r>
                  <a:rPr lang="es-GT" dirty="0"/>
                  <a:t>de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54" y="2173898"/>
                <a:ext cx="6611941" cy="1477328"/>
              </a:xfrm>
              <a:prstGeom prst="rect">
                <a:avLst/>
              </a:prstGeom>
              <a:blipFill>
                <a:blip r:embed="rId2"/>
                <a:stretch>
                  <a:fillRect l="-737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/>
              <p:nvPr/>
            </p:nvSpPr>
            <p:spPr>
              <a:xfrm>
                <a:off x="3371368" y="4191895"/>
                <a:ext cx="38869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368" y="4191895"/>
                <a:ext cx="388696" cy="276999"/>
              </a:xfrm>
              <a:prstGeom prst="rect">
                <a:avLst/>
              </a:prstGeom>
              <a:blipFill>
                <a:blip r:embed="rId3"/>
                <a:stretch>
                  <a:fillRect l="-6061" r="-606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1345D9-2FD5-4C1A-9458-14988C4E8505}"/>
              </a:ext>
            </a:extLst>
          </p:cNvPr>
          <p:cNvSpPr txBox="1"/>
          <p:nvPr/>
        </p:nvSpPr>
        <p:spPr>
          <a:xfrm>
            <a:off x="854910" y="4914056"/>
            <a:ext cx="581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Formas distintas.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3F474D6-997A-4E40-8D6C-4C25A8107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490180"/>
                  </p:ext>
                </p:extLst>
              </p:nvPr>
            </p:nvGraphicFramePr>
            <p:xfrm>
              <a:off x="8597294" y="852403"/>
              <a:ext cx="2210392" cy="5765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196">
                      <a:extLst>
                        <a:ext uri="{9D8B030D-6E8A-4147-A177-3AD203B41FA5}">
                          <a16:colId xmlns:a16="http://schemas.microsoft.com/office/drawing/2014/main" val="738453699"/>
                        </a:ext>
                      </a:extLst>
                    </a:gridCol>
                    <a:gridCol w="1105196">
                      <a:extLst>
                        <a:ext uri="{9D8B030D-6E8A-4147-A177-3AD203B41FA5}">
                          <a16:colId xmlns:a16="http://schemas.microsoft.com/office/drawing/2014/main" val="11304800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1ra. Etapa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2da. Etapa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383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  <a:p>
                          <a:pPr algn="ctr"/>
                          <a:r>
                            <a:rPr lang="es-GT" dirty="0"/>
                            <a:t>2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361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  <a:p>
                          <a:pPr algn="ctr"/>
                          <a:r>
                            <a:rPr lang="es-GT" dirty="0"/>
                            <a:t>2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5555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  <a:p>
                          <a:pPr algn="ctr"/>
                          <a:r>
                            <a:rPr lang="es-GT" dirty="0"/>
                            <a:t>2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1387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598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  <a:p>
                          <a:pPr algn="ctr"/>
                          <a:r>
                            <a:rPr lang="es-GT" dirty="0"/>
                            <a:t>2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3603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3F474D6-997A-4E40-8D6C-4C25A8107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490180"/>
                  </p:ext>
                </p:extLst>
              </p:nvPr>
            </p:nvGraphicFramePr>
            <p:xfrm>
              <a:off x="8597294" y="852403"/>
              <a:ext cx="2210392" cy="5765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196">
                      <a:extLst>
                        <a:ext uri="{9D8B030D-6E8A-4147-A177-3AD203B41FA5}">
                          <a16:colId xmlns:a16="http://schemas.microsoft.com/office/drawing/2014/main" val="738453699"/>
                        </a:ext>
                      </a:extLst>
                    </a:gridCol>
                    <a:gridCol w="1105196">
                      <a:extLst>
                        <a:ext uri="{9D8B030D-6E8A-4147-A177-3AD203B41FA5}">
                          <a16:colId xmlns:a16="http://schemas.microsoft.com/office/drawing/2014/main" val="11304800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1ra. Etapa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2da. Etapa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383556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105" t="-56410" r="-2762" b="-332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36136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105" t="-155612" r="-2762" b="-231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555523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105" t="-256923" r="-2762" b="-13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1387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49" t="-1140984" r="-10219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105" t="-1140984" r="-2762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59891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49" t="-388205" r="-102198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105" t="-388205" r="-2762" b="-1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60322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24D8C6-72C6-46BA-A791-062DFBD782F6}"/>
              </a:ext>
            </a:extLst>
          </p:cNvPr>
          <p:cNvCxnSpPr>
            <a:cxnSpLocks/>
          </p:cNvCxnSpPr>
          <p:nvPr/>
        </p:nvCxnSpPr>
        <p:spPr>
          <a:xfrm flipV="1">
            <a:off x="9307773" y="1705596"/>
            <a:ext cx="696036" cy="31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B217A4-5B4D-4521-A9A7-25D6EE6537CF}"/>
              </a:ext>
            </a:extLst>
          </p:cNvPr>
          <p:cNvCxnSpPr>
            <a:cxnSpLocks/>
          </p:cNvCxnSpPr>
          <p:nvPr/>
        </p:nvCxnSpPr>
        <p:spPr>
          <a:xfrm>
            <a:off x="9307773" y="2140611"/>
            <a:ext cx="668740" cy="34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7BDE3C-B546-4B3B-8321-27DB87F25426}"/>
              </a:ext>
            </a:extLst>
          </p:cNvPr>
          <p:cNvCxnSpPr>
            <a:cxnSpLocks/>
          </p:cNvCxnSpPr>
          <p:nvPr/>
        </p:nvCxnSpPr>
        <p:spPr>
          <a:xfrm flipV="1">
            <a:off x="9307773" y="2898893"/>
            <a:ext cx="696036" cy="31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0E809B-0ACC-4AB0-9769-4F76C7247998}"/>
              </a:ext>
            </a:extLst>
          </p:cNvPr>
          <p:cNvCxnSpPr>
            <a:cxnSpLocks/>
          </p:cNvCxnSpPr>
          <p:nvPr/>
        </p:nvCxnSpPr>
        <p:spPr>
          <a:xfrm>
            <a:off x="9307773" y="3333908"/>
            <a:ext cx="668740" cy="34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C3CD2-6964-47A7-BFDD-134DEDF4E4FD}"/>
              </a:ext>
            </a:extLst>
          </p:cNvPr>
          <p:cNvCxnSpPr>
            <a:cxnSpLocks/>
          </p:cNvCxnSpPr>
          <p:nvPr/>
        </p:nvCxnSpPr>
        <p:spPr>
          <a:xfrm flipV="1">
            <a:off x="9303093" y="4086077"/>
            <a:ext cx="696036" cy="31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948707-D0D1-4CCA-B625-771745A1FDED}"/>
              </a:ext>
            </a:extLst>
          </p:cNvPr>
          <p:cNvCxnSpPr>
            <a:cxnSpLocks/>
          </p:cNvCxnSpPr>
          <p:nvPr/>
        </p:nvCxnSpPr>
        <p:spPr>
          <a:xfrm>
            <a:off x="9303093" y="4521092"/>
            <a:ext cx="668740" cy="34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17F861-6999-4B7F-9F70-BB8CECFA4862}"/>
              </a:ext>
            </a:extLst>
          </p:cNvPr>
          <p:cNvCxnSpPr>
            <a:cxnSpLocks/>
          </p:cNvCxnSpPr>
          <p:nvPr/>
        </p:nvCxnSpPr>
        <p:spPr>
          <a:xfrm flipV="1">
            <a:off x="9303093" y="5670962"/>
            <a:ext cx="696036" cy="31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E36440-D3C6-42D4-BB1C-166942E7625F}"/>
              </a:ext>
            </a:extLst>
          </p:cNvPr>
          <p:cNvCxnSpPr>
            <a:cxnSpLocks/>
          </p:cNvCxnSpPr>
          <p:nvPr/>
        </p:nvCxnSpPr>
        <p:spPr>
          <a:xfrm>
            <a:off x="9303093" y="6105977"/>
            <a:ext cx="668740" cy="34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4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4ADAB-9AF1-42F2-AB66-5D1260EE0BB6}"/>
              </a:ext>
            </a:extLst>
          </p:cNvPr>
          <p:cNvSpPr txBox="1"/>
          <p:nvPr/>
        </p:nvSpPr>
        <p:spPr>
          <a:xfrm>
            <a:off x="2344864" y="2124086"/>
            <a:ext cx="8491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El restaurant “San Martín” hace EMPANADAS con los siguientes ingredientes:</a:t>
            </a:r>
          </a:p>
          <a:p>
            <a:r>
              <a:rPr lang="es-GT" dirty="0"/>
              <a:t>A. Margarina, mantequilla pura con sal, mantequilla pura sin sal y mantequilla lavada.</a:t>
            </a:r>
          </a:p>
          <a:p>
            <a:r>
              <a:rPr lang="es-GT" dirty="0"/>
              <a:t>B. Harina blanca y harina integral.</a:t>
            </a:r>
          </a:p>
          <a:p>
            <a:r>
              <a:rPr lang="es-GT" dirty="0"/>
              <a:t>C. Pollo, Pescado y carne de Res.</a:t>
            </a:r>
          </a:p>
          <a:p>
            <a:r>
              <a:rPr lang="es-GT" dirty="0"/>
              <a:t>¿Cuántas empanadas distintas se pueden hacer?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/>
              <p:nvPr/>
            </p:nvSpPr>
            <p:spPr>
              <a:xfrm>
                <a:off x="4811053" y="4308511"/>
                <a:ext cx="161364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(4)(2)(3)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53" y="4308511"/>
                <a:ext cx="1613647" cy="276999"/>
              </a:xfrm>
              <a:prstGeom prst="rect">
                <a:avLst/>
              </a:prstGeom>
              <a:blipFill>
                <a:blip r:embed="rId2"/>
                <a:stretch>
                  <a:fillRect l="-2642" r="-4906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1345D9-2FD5-4C1A-9458-14988C4E8505}"/>
              </a:ext>
            </a:extLst>
          </p:cNvPr>
          <p:cNvSpPr txBox="1"/>
          <p:nvPr/>
        </p:nvSpPr>
        <p:spPr>
          <a:xfrm>
            <a:off x="2774610" y="5604689"/>
            <a:ext cx="581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Empanadas distintas.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/>
              <p:nvPr/>
            </p:nvSpPr>
            <p:spPr>
              <a:xfrm>
                <a:off x="5116181" y="4916225"/>
                <a:ext cx="9083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81" y="4916225"/>
                <a:ext cx="908326" cy="276999"/>
              </a:xfrm>
              <a:prstGeom prst="rect">
                <a:avLst/>
              </a:prstGeom>
              <a:blipFill>
                <a:blip r:embed="rId3"/>
                <a:stretch>
                  <a:fillRect l="-4636" r="-5298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8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No.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2344864" y="2124086"/>
                <a:ext cx="84914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En España las placas de los vehículos se forman de la siguiente manera:</a:t>
                </a:r>
              </a:p>
              <a:p>
                <a:endParaRPr lang="es-G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𝑋𝑋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####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𝑋𝑋</m:t>
                      </m:r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 marL="342900" indent="-342900">
                  <a:buAutoNum type="alphaUcPeriod"/>
                </a:pPr>
                <a:r>
                  <a:rPr lang="es-GT" dirty="0"/>
                  <a:t>Determinar el número de placas distintas que se pueden formar si </a:t>
                </a:r>
                <a:r>
                  <a:rPr lang="es-GT" b="1" dirty="0"/>
                  <a:t>no se pueden repetir dígitos ni letras</a:t>
                </a:r>
                <a:r>
                  <a:rPr lang="es-GT" dirty="0"/>
                  <a:t>. Suponer 26 letras del alfabeto.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864" y="2124086"/>
                <a:ext cx="8491458" cy="1754326"/>
              </a:xfrm>
              <a:prstGeom prst="rect">
                <a:avLst/>
              </a:prstGeom>
              <a:blipFill>
                <a:blip r:embed="rId2"/>
                <a:stretch>
                  <a:fillRect l="-646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/>
              <p:nvPr/>
            </p:nvSpPr>
            <p:spPr>
              <a:xfrm>
                <a:off x="4811053" y="4308511"/>
                <a:ext cx="38545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(10)(9)(8)(7)(24)(23)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53" y="4308511"/>
                <a:ext cx="3854517" cy="276999"/>
              </a:xfrm>
              <a:prstGeom prst="rect">
                <a:avLst/>
              </a:prstGeom>
              <a:blipFill>
                <a:blip r:embed="rId3"/>
                <a:stretch>
                  <a:fillRect l="-790" r="-1738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1345D9-2FD5-4C1A-9458-14988C4E8505}"/>
              </a:ext>
            </a:extLst>
          </p:cNvPr>
          <p:cNvSpPr txBox="1"/>
          <p:nvPr/>
        </p:nvSpPr>
        <p:spPr>
          <a:xfrm>
            <a:off x="3190846" y="5512356"/>
            <a:ext cx="581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Placas distintas.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/>
              <p:nvPr/>
            </p:nvSpPr>
            <p:spPr>
              <a:xfrm>
                <a:off x="5116181" y="4916225"/>
                <a:ext cx="213064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1,808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352,000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81" y="4916225"/>
                <a:ext cx="2130647" cy="276999"/>
              </a:xfrm>
              <a:prstGeom prst="rect">
                <a:avLst/>
              </a:prstGeom>
              <a:blipFill>
                <a:blip r:embed="rId4"/>
                <a:stretch>
                  <a:fillRect l="-1705" r="-1989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4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 No. 2 </a:t>
            </a:r>
            <a:r>
              <a:rPr lang="en-US" sz="2000" dirty="0" err="1"/>
              <a:t>continuación</a:t>
            </a:r>
            <a:r>
              <a:rPr lang="en-US" sz="2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2344864" y="2124086"/>
                <a:ext cx="84914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En España las placas de los vehículos se forman de la siguiente manera:</a:t>
                </a:r>
              </a:p>
              <a:p>
                <a:endParaRPr lang="es-G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𝑋𝑋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####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𝑋𝑋</m:t>
                      </m:r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 marL="342900" indent="-342900">
                  <a:buFont typeface="+mj-lt"/>
                  <a:buAutoNum type="alphaUcPeriod" startAt="2"/>
                </a:pPr>
                <a:r>
                  <a:rPr lang="es-GT" dirty="0"/>
                  <a:t>Determinar el número de placas distintas que se pueden formar si </a:t>
                </a:r>
                <a:r>
                  <a:rPr lang="es-GT" b="1" dirty="0"/>
                  <a:t>se pueden repetir dígitos y letras</a:t>
                </a:r>
                <a:r>
                  <a:rPr lang="es-GT" dirty="0"/>
                  <a:t>. Suponer 26 letras del alfabeto.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864" y="2124086"/>
                <a:ext cx="8491458" cy="1754326"/>
              </a:xfrm>
              <a:prstGeom prst="rect">
                <a:avLst/>
              </a:prstGeom>
              <a:blipFill>
                <a:blip r:embed="rId2"/>
                <a:stretch>
                  <a:fillRect l="-646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/>
              <p:nvPr/>
            </p:nvSpPr>
            <p:spPr>
              <a:xfrm>
                <a:off x="4633676" y="4120319"/>
                <a:ext cx="43674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(10)(10)(10)(10)(26)(26)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76" y="4120319"/>
                <a:ext cx="4367478" cy="276999"/>
              </a:xfrm>
              <a:prstGeom prst="rect">
                <a:avLst/>
              </a:prstGeom>
              <a:blipFill>
                <a:blip r:embed="rId3"/>
                <a:stretch>
                  <a:fillRect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1345D9-2FD5-4C1A-9458-14988C4E8505}"/>
              </a:ext>
            </a:extLst>
          </p:cNvPr>
          <p:cNvSpPr txBox="1"/>
          <p:nvPr/>
        </p:nvSpPr>
        <p:spPr>
          <a:xfrm>
            <a:off x="2943196" y="5674967"/>
            <a:ext cx="581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Placas distintas.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/>
              <p:nvPr/>
            </p:nvSpPr>
            <p:spPr>
              <a:xfrm>
                <a:off x="4686768" y="5157096"/>
                <a:ext cx="213064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569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760,000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68" y="5157096"/>
                <a:ext cx="2130648" cy="276999"/>
              </a:xfrm>
              <a:prstGeom prst="rect">
                <a:avLst/>
              </a:prstGeom>
              <a:blipFill>
                <a:blip r:embed="rId4"/>
                <a:stretch>
                  <a:fillRect l="-1994" r="-1994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F9581-7FE5-4E4E-8289-29B186031B65}"/>
                  </a:ext>
                </a:extLst>
              </p:cNvPr>
              <p:cNvSpPr txBox="1"/>
              <p:nvPr/>
            </p:nvSpPr>
            <p:spPr>
              <a:xfrm>
                <a:off x="4633676" y="4639225"/>
                <a:ext cx="17624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(26)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F9581-7FE5-4E4E-8289-29B18603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76" y="4639225"/>
                <a:ext cx="1762406" cy="276999"/>
              </a:xfrm>
              <a:prstGeom prst="rect">
                <a:avLst/>
              </a:prstGeom>
              <a:blipFill>
                <a:blip r:embed="rId5"/>
                <a:stretch>
                  <a:fillRect l="-2422" t="-2222" r="-1038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7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 No. 2 </a:t>
            </a:r>
            <a:r>
              <a:rPr lang="en-US" sz="2000" dirty="0" err="1"/>
              <a:t>continuación</a:t>
            </a:r>
            <a:r>
              <a:rPr lang="en-US" sz="2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2344864" y="2124086"/>
                <a:ext cx="84914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En España las placas de los vehículos se forman de la siguiente manera:</a:t>
                </a:r>
              </a:p>
              <a:p>
                <a:endParaRPr lang="es-G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𝑋𝑋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####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𝑋𝑋</m:t>
                      </m:r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pPr marL="342900" indent="-342900">
                  <a:buFont typeface="+mj-lt"/>
                  <a:buAutoNum type="alphaUcPeriod" startAt="3"/>
                </a:pPr>
                <a:r>
                  <a:rPr lang="es-GT" dirty="0"/>
                  <a:t>Determinar el número de placas distintas que se pueden formar si </a:t>
                </a:r>
                <a:r>
                  <a:rPr lang="es-GT" b="1" dirty="0"/>
                  <a:t>solo se usan número pares y vocales </a:t>
                </a:r>
                <a:r>
                  <a:rPr lang="es-GT" dirty="0"/>
                  <a:t>y se pueden repetir los dígitos y las letras.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864" y="2124086"/>
                <a:ext cx="8491458" cy="1754326"/>
              </a:xfrm>
              <a:prstGeom prst="rect">
                <a:avLst/>
              </a:prstGeom>
              <a:blipFill>
                <a:blip r:embed="rId2"/>
                <a:stretch>
                  <a:fillRect l="-646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/>
              <p:nvPr/>
            </p:nvSpPr>
            <p:spPr>
              <a:xfrm>
                <a:off x="4633676" y="4120319"/>
                <a:ext cx="321331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(5)(5)(5)(5)(5)(5)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F4F99-764E-4EEC-92B2-786F624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76" y="4120319"/>
                <a:ext cx="3213316" cy="276999"/>
              </a:xfrm>
              <a:prstGeom prst="rect">
                <a:avLst/>
              </a:prstGeom>
              <a:blipFill>
                <a:blip r:embed="rId3"/>
                <a:stretch>
                  <a:fillRect l="-1139" r="-2277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1345D9-2FD5-4C1A-9458-14988C4E8505}"/>
              </a:ext>
            </a:extLst>
          </p:cNvPr>
          <p:cNvSpPr txBox="1"/>
          <p:nvPr/>
        </p:nvSpPr>
        <p:spPr>
          <a:xfrm>
            <a:off x="3943920" y="5674967"/>
            <a:ext cx="31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Placas distintas.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/>
              <p:nvPr/>
            </p:nvSpPr>
            <p:spPr>
              <a:xfrm>
                <a:off x="4686768" y="5157096"/>
                <a:ext cx="146758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390,625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5536D9-07E6-425B-A0D7-61F8B2AC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68" y="5157096"/>
                <a:ext cx="1467581" cy="276999"/>
              </a:xfrm>
              <a:prstGeom prst="rect">
                <a:avLst/>
              </a:prstGeom>
              <a:blipFill>
                <a:blip r:embed="rId4"/>
                <a:stretch>
                  <a:fillRect l="-2881" r="-3292" b="-85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F9581-7FE5-4E4E-8289-29B186031B65}"/>
                  </a:ext>
                </a:extLst>
              </p:cNvPr>
              <p:cNvSpPr txBox="1"/>
              <p:nvPr/>
            </p:nvSpPr>
            <p:spPr>
              <a:xfrm>
                <a:off x="4633676" y="4639225"/>
                <a:ext cx="150592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F9581-7FE5-4E4E-8289-29B18603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76" y="4639225"/>
                <a:ext cx="1505925" cy="276999"/>
              </a:xfrm>
              <a:prstGeom prst="rect">
                <a:avLst/>
              </a:prstGeom>
              <a:blipFill>
                <a:blip r:embed="rId5"/>
                <a:stretch>
                  <a:fillRect l="-2834" t="-2222" r="-1619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119FE0-2168-4E2A-9952-5E5B2BE937C6}"/>
                  </a:ext>
                </a:extLst>
              </p:cNvPr>
              <p:cNvSpPr txBox="1"/>
              <p:nvPr/>
            </p:nvSpPr>
            <p:spPr>
              <a:xfrm>
                <a:off x="8262701" y="4146008"/>
                <a:ext cx="321331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(5)(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119FE0-2168-4E2A-9952-5E5B2BE93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701" y="4146008"/>
                <a:ext cx="3213316" cy="276999"/>
              </a:xfrm>
              <a:prstGeom prst="rect">
                <a:avLst/>
              </a:prstGeom>
              <a:blipFill>
                <a:blip r:embed="rId6"/>
                <a:stretch>
                  <a:fillRect l="-1136" r="-2083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5EA44F-461E-452C-9CD7-369881B69FDA}"/>
              </a:ext>
            </a:extLst>
          </p:cNvPr>
          <p:cNvCxnSpPr/>
          <p:nvPr/>
        </p:nvCxnSpPr>
        <p:spPr>
          <a:xfrm>
            <a:off x="7981950" y="4010025"/>
            <a:ext cx="0" cy="234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DC93C-1932-46CD-9F8B-2613FAEEA489}"/>
                  </a:ext>
                </a:extLst>
              </p:cNvPr>
              <p:cNvSpPr txBox="1"/>
              <p:nvPr/>
            </p:nvSpPr>
            <p:spPr>
              <a:xfrm>
                <a:off x="8307939" y="4612695"/>
                <a:ext cx="321331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DC93C-1932-46CD-9F8B-2613FAEEA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39" y="4612695"/>
                <a:ext cx="3213316" cy="276999"/>
              </a:xfrm>
              <a:prstGeom prst="rect">
                <a:avLst/>
              </a:prstGeom>
              <a:blipFill>
                <a:blip r:embed="rId7"/>
                <a:stretch>
                  <a:fillRect l="-1328" t="-2222" r="-2277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C17B3C-5899-409E-9865-CA1BFA6CFDD4}"/>
                  </a:ext>
                </a:extLst>
              </p:cNvPr>
              <p:cNvSpPr txBox="1"/>
              <p:nvPr/>
            </p:nvSpPr>
            <p:spPr>
              <a:xfrm>
                <a:off x="8266928" y="5089092"/>
                <a:ext cx="23618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G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C17B3C-5899-409E-9865-CA1BFA6C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928" y="5089092"/>
                <a:ext cx="2361800" cy="276999"/>
              </a:xfrm>
              <a:prstGeom prst="rect">
                <a:avLst/>
              </a:prstGeom>
              <a:blipFill>
                <a:blip r:embed="rId8"/>
                <a:stretch>
                  <a:fillRect l="-3351" t="-2222" r="-1289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236A4E-C9D5-402E-BF41-DE4D03751F46}"/>
                  </a:ext>
                </a:extLst>
              </p:cNvPr>
              <p:cNvSpPr txBox="1"/>
              <p:nvPr/>
            </p:nvSpPr>
            <p:spPr>
              <a:xfrm>
                <a:off x="8262701" y="5648437"/>
                <a:ext cx="133934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=14,400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236A4E-C9D5-402E-BF41-DE4D0375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701" y="5648437"/>
                <a:ext cx="1339341" cy="276999"/>
              </a:xfrm>
              <a:prstGeom prst="rect">
                <a:avLst/>
              </a:prstGeom>
              <a:blipFill>
                <a:blip r:embed="rId9"/>
                <a:stretch>
                  <a:fillRect l="-2703" r="-3604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9C6A432-972C-45A0-9111-92EEC3D3B097}"/>
              </a:ext>
            </a:extLst>
          </p:cNvPr>
          <p:cNvSpPr txBox="1"/>
          <p:nvPr/>
        </p:nvSpPr>
        <p:spPr>
          <a:xfrm>
            <a:off x="7504499" y="5983843"/>
            <a:ext cx="31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Placas distintas.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BB3D0-6F12-45B7-BB86-FCD2489C30F4}"/>
              </a:ext>
            </a:extLst>
          </p:cNvPr>
          <p:cNvSpPr txBox="1"/>
          <p:nvPr/>
        </p:nvSpPr>
        <p:spPr>
          <a:xfrm>
            <a:off x="7981950" y="3732851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Si no se pueden repetir letras y dígitos.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11" grpId="0"/>
      <p:bldP spid="12" grpId="0"/>
      <p:bldP spid="13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{6C65BB4E-3EEE-43E9-9BFD-8DFFC3620EB6}tf33552983</Template>
  <TotalTime>379</TotalTime>
  <Words>689</Words>
  <Application>Microsoft Office PowerPoint</Application>
  <PresentationFormat>Panorámica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Cambria Math</vt:lpstr>
      <vt:lpstr>Franklin Gothic Book</vt:lpstr>
      <vt:lpstr>Franklin Gothic Demi</vt:lpstr>
      <vt:lpstr>Wingdings 2</vt:lpstr>
      <vt:lpstr>DividendVTI</vt:lpstr>
      <vt:lpstr>1RA. unidad métodos De conteo reglas de la suma y del producto</vt:lpstr>
      <vt:lpstr>Regla de la suma</vt:lpstr>
      <vt:lpstr>Ejemplo No. 1</vt:lpstr>
      <vt:lpstr>Ejemplo No. 2</vt:lpstr>
      <vt:lpstr>Regla del producto</vt:lpstr>
      <vt:lpstr>Ejemplo No. 1</vt:lpstr>
      <vt:lpstr>Ejemplo No. 2</vt:lpstr>
      <vt:lpstr>Ejemplo No. 2 continuación…</vt:lpstr>
      <vt:lpstr>Ejemplo No. 2 continuación…</vt:lpstr>
      <vt:lpstr>factorial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unidad ECUACIONES DIFERENCIALES DE PRIMER ORDEN Definiciones y terminología</dc:title>
  <dc:creator>Mario Gustavo Lopez Hernandez</dc:creator>
  <cp:lastModifiedBy>Mario López</cp:lastModifiedBy>
  <cp:revision>48</cp:revision>
  <dcterms:created xsi:type="dcterms:W3CDTF">2020-07-28T22:34:20Z</dcterms:created>
  <dcterms:modified xsi:type="dcterms:W3CDTF">2023-01-18T22:38:48Z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