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94" r:id="rId6"/>
    <p:sldId id="295" r:id="rId7"/>
    <p:sldId id="296" r:id="rId8"/>
    <p:sldId id="297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30" d="100"/>
          <a:sy n="130" d="100"/>
        </p:scale>
        <p:origin x="-3342" y="-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21/01/2022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br>
              <a:rPr lang="en-US" sz="4000" dirty="0"/>
            </a:br>
            <a:r>
              <a:rPr lang="es-GT" sz="4000" dirty="0"/>
              <a:t>Permutaciones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F3D380B-0CD5-4BF2-A776-5F5E37CE8293}"/>
              </a:ext>
            </a:extLst>
          </p:cNvPr>
          <p:cNvSpPr/>
          <p:nvPr/>
        </p:nvSpPr>
        <p:spPr>
          <a:xfrm>
            <a:off x="7620000" y="3313043"/>
            <a:ext cx="4068417" cy="3379305"/>
          </a:xfrm>
          <a:prstGeom prst="rect">
            <a:avLst/>
          </a:prstGeom>
          <a:solidFill>
            <a:schemeClr val="tx2">
              <a:alpha val="3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C0D8A-CC56-4FA9-8B0C-F96C6B2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369662"/>
            <a:ext cx="7810559" cy="768626"/>
          </a:xfrm>
        </p:spPr>
        <p:txBody>
          <a:bodyPr>
            <a:normAutofit/>
          </a:bodyPr>
          <a:lstStyle/>
          <a:p>
            <a:pPr algn="l"/>
            <a:r>
              <a:rPr lang="es-GT" sz="3600" b="1" dirty="0"/>
              <a:t>Permutaciones de objetos distintos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3972-E58D-4232-8910-7D90FA3C8777}"/>
                  </a:ext>
                </a:extLst>
              </p:cNvPr>
              <p:cNvSpPr txBox="1"/>
              <p:nvPr/>
            </p:nvSpPr>
            <p:spPr>
              <a:xfrm>
                <a:off x="1099924" y="1313191"/>
                <a:ext cx="99921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 existen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objetos distintos denotados por: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GT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GT" sz="2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GT" sz="2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GT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 existe un entero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entre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y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GT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GT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GT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Entonces por la regla del producto, el número de disposiciones lineales (permutaciones) de tamaño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para los </a:t>
                </a:r>
                <a14:m>
                  <m:oMath xmlns:m="http://schemas.openxmlformats.org/officeDocument/2006/math">
                    <m:r>
                      <a:rPr lang="es-GT" sz="20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GT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objetos, es: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503972-E58D-4232-8910-7D90FA3C8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4" y="1313191"/>
                <a:ext cx="9992151" cy="1938992"/>
              </a:xfrm>
              <a:prstGeom prst="rect">
                <a:avLst/>
              </a:prstGeom>
              <a:blipFill>
                <a:blip r:embed="rId2"/>
                <a:stretch>
                  <a:fillRect l="-671" t="-157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474A5-3D29-4BA8-AAC3-604E75FACBB9}"/>
                  </a:ext>
                </a:extLst>
              </p:cNvPr>
              <p:cNvSpPr txBox="1"/>
              <p:nvPr/>
            </p:nvSpPr>
            <p:spPr>
              <a:xfrm>
                <a:off x="3356513" y="3776059"/>
                <a:ext cx="2030492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G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G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1474A5-3D29-4BA8-AAC3-604E75FA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13" y="3776059"/>
                <a:ext cx="2030492" cy="619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536D779-0EEE-44BC-9224-7017D084FBA2}"/>
              </a:ext>
            </a:extLst>
          </p:cNvPr>
          <p:cNvSpPr/>
          <p:nvPr/>
        </p:nvSpPr>
        <p:spPr>
          <a:xfrm>
            <a:off x="3204946" y="3605818"/>
            <a:ext cx="2333625" cy="1015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CE7EB-4EDA-4DE1-A3F3-16E95BDDA867}"/>
                  </a:ext>
                </a:extLst>
              </p:cNvPr>
              <p:cNvSpPr txBox="1"/>
              <p:nvPr/>
            </p:nvSpPr>
            <p:spPr>
              <a:xfrm>
                <a:off x="8588819" y="3526293"/>
                <a:ext cx="1349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10∗9∗8∗7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CE7EB-4EDA-4DE1-A3F3-16E95BDDA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19" y="3526293"/>
                <a:ext cx="1349728" cy="276999"/>
              </a:xfrm>
              <a:prstGeom prst="rect">
                <a:avLst/>
              </a:prstGeom>
              <a:blipFill>
                <a:blip r:embed="rId4"/>
                <a:stretch>
                  <a:fillRect l="-3620" r="-316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CFA94-1AB5-44AA-BCB4-4AB66AA779B6}"/>
                  </a:ext>
                </a:extLst>
              </p:cNvPr>
              <p:cNvSpPr txBox="1"/>
              <p:nvPr/>
            </p:nvSpPr>
            <p:spPr>
              <a:xfrm>
                <a:off x="7754739" y="3907155"/>
                <a:ext cx="3512818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10∗9∗8∗7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6∗5∗4∗3∗2∗1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CFA94-1AB5-44AA-BCB4-4AB66AA77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739" y="3907155"/>
                <a:ext cx="3512818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A5EDB-9F9A-44F9-B614-B4C99EEC7E27}"/>
                  </a:ext>
                </a:extLst>
              </p:cNvPr>
              <p:cNvSpPr txBox="1"/>
              <p:nvPr/>
            </p:nvSpPr>
            <p:spPr>
              <a:xfrm>
                <a:off x="8068519" y="4694540"/>
                <a:ext cx="2556421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10∗9∗8∗7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0A5EDB-9F9A-44F9-B614-B4C99EEC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19" y="4694540"/>
                <a:ext cx="2556421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9B6612-AFE7-431B-9387-6F8A7E4DDB48}"/>
                  </a:ext>
                </a:extLst>
              </p:cNvPr>
              <p:cNvSpPr txBox="1"/>
              <p:nvPr/>
            </p:nvSpPr>
            <p:spPr>
              <a:xfrm>
                <a:off x="8336725" y="5276786"/>
                <a:ext cx="2675844" cy="56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10∗9∗8∗7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(10−4)!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9B6612-AFE7-431B-9387-6F8A7E4DD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725" y="5276786"/>
                <a:ext cx="2675844" cy="569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AE494-CAAA-43E9-8DC5-3D569E92D1D6}"/>
                  </a:ext>
                </a:extLst>
              </p:cNvPr>
              <p:cNvSpPr txBox="1"/>
              <p:nvPr/>
            </p:nvSpPr>
            <p:spPr>
              <a:xfrm>
                <a:off x="8724354" y="6193721"/>
                <a:ext cx="1900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   ∧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AE494-CAAA-43E9-8DC5-3D569E92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354" y="6193721"/>
                <a:ext cx="1900585" cy="276999"/>
              </a:xfrm>
              <a:prstGeom prst="rect">
                <a:avLst/>
              </a:prstGeom>
              <a:blipFill>
                <a:blip r:embed="rId8"/>
                <a:stretch>
                  <a:fillRect l="-962" r="-224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9ADCCE-EB2A-4357-AA2F-014C31000D21}"/>
              </a:ext>
            </a:extLst>
          </p:cNvPr>
          <p:cNvSpPr txBox="1"/>
          <p:nvPr/>
        </p:nvSpPr>
        <p:spPr>
          <a:xfrm>
            <a:off x="2537792" y="5002695"/>
            <a:ext cx="4068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Nota:</a:t>
            </a:r>
          </a:p>
          <a:p>
            <a:r>
              <a:rPr lang="es-GT" dirty="0"/>
              <a:t>1. Los objetos no se pueden repetir.</a:t>
            </a:r>
          </a:p>
          <a:p>
            <a:r>
              <a:rPr lang="es-GT" dirty="0"/>
              <a:t>2. El orden importa.</a:t>
            </a:r>
          </a:p>
          <a:p>
            <a:r>
              <a:rPr lang="es-GT" dirty="0"/>
              <a:t>3. Objetos distintos.</a:t>
            </a:r>
          </a:p>
        </p:txBody>
      </p:sp>
    </p:spTree>
    <p:extLst>
      <p:ext uri="{BB962C8B-B14F-4D97-AF65-F5344CB8AC3E}">
        <p14:creationId xmlns:p14="http://schemas.microsoft.com/office/powerpoint/2010/main" val="3230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837C-429E-42FC-AAC8-C51CF7D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628"/>
            <a:ext cx="10353762" cy="662609"/>
          </a:xfrm>
        </p:spPr>
        <p:txBody>
          <a:bodyPr>
            <a:normAutofit/>
          </a:bodyPr>
          <a:lstStyle/>
          <a:p>
            <a:pPr algn="l"/>
            <a:r>
              <a:rPr lang="es-GT" sz="3200" dirty="0"/>
              <a:t>Ejemplo No.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0B6D-F2F2-494B-AD9D-77249F4D16DC}"/>
              </a:ext>
            </a:extLst>
          </p:cNvPr>
          <p:cNvSpPr txBox="1"/>
          <p:nvPr/>
        </p:nvSpPr>
        <p:spPr>
          <a:xfrm>
            <a:off x="913795" y="1033317"/>
            <a:ext cx="895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Hay tres profesionales:</a:t>
            </a:r>
          </a:p>
          <a:p>
            <a:r>
              <a:rPr lang="es-GT" dirty="0"/>
              <a:t>Armando, Blanca, Camilo</a:t>
            </a:r>
          </a:p>
          <a:p>
            <a:r>
              <a:rPr lang="es-GT" dirty="0"/>
              <a:t>Que van a ser entrevistados por el jefe de recursos humanos de</a:t>
            </a:r>
          </a:p>
          <a:p>
            <a:r>
              <a:rPr lang="es-GT" dirty="0"/>
              <a:t>Google.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1E08C-EB2B-4BCC-BF87-2BCB85D76EC7}"/>
                  </a:ext>
                </a:extLst>
              </p:cNvPr>
              <p:cNvSpPr txBox="1"/>
              <p:nvPr/>
            </p:nvSpPr>
            <p:spPr>
              <a:xfrm>
                <a:off x="2294708" y="3239823"/>
                <a:ext cx="1056058" cy="1588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lang="es-GT" dirty="0"/>
              </a:p>
              <a:p>
                <a:endParaRPr lang="es-GT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1E08C-EB2B-4BCC-BF87-2BCB85D7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08" y="3239823"/>
                <a:ext cx="1056058" cy="1588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AC7A190-D300-4F85-BBBB-33D3734DE39D}"/>
              </a:ext>
            </a:extLst>
          </p:cNvPr>
          <p:cNvSpPr/>
          <p:nvPr/>
        </p:nvSpPr>
        <p:spPr>
          <a:xfrm>
            <a:off x="3457303" y="3134474"/>
            <a:ext cx="78377" cy="1802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93DE-6016-42CE-975F-CECAF0C998D5}"/>
              </a:ext>
            </a:extLst>
          </p:cNvPr>
          <p:cNvSpPr txBox="1"/>
          <p:nvPr/>
        </p:nvSpPr>
        <p:spPr>
          <a:xfrm>
            <a:off x="3852573" y="3849284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6 formas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89A6E-78B3-4068-AF45-34F1D51878CA}"/>
              </a:ext>
            </a:extLst>
          </p:cNvPr>
          <p:cNvSpPr txBox="1"/>
          <p:nvPr/>
        </p:nvSpPr>
        <p:spPr>
          <a:xfrm>
            <a:off x="1284513" y="522495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EC42D-6BA8-453D-A848-83C0F88A4E32}"/>
              </a:ext>
            </a:extLst>
          </p:cNvPr>
          <p:cNvSpPr txBox="1"/>
          <p:nvPr/>
        </p:nvSpPr>
        <p:spPr>
          <a:xfrm>
            <a:off x="1963782" y="5224953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Regla del producto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/>
              <p:nvPr/>
            </p:nvSpPr>
            <p:spPr>
              <a:xfrm>
                <a:off x="2103120" y="5804284"/>
                <a:ext cx="1904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5804284"/>
                <a:ext cx="1904689" cy="276999"/>
              </a:xfrm>
              <a:prstGeom prst="rect">
                <a:avLst/>
              </a:prstGeom>
              <a:blipFill>
                <a:blip r:embed="rId3"/>
                <a:stretch>
                  <a:fillRect l="-1923" r="-224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1EE7B-2CB5-4F94-AC7B-E0683F42EA9A}"/>
              </a:ext>
            </a:extLst>
          </p:cNvPr>
          <p:cNvCxnSpPr/>
          <p:nvPr/>
        </p:nvCxnSpPr>
        <p:spPr>
          <a:xfrm>
            <a:off x="4854059" y="5224953"/>
            <a:ext cx="0" cy="140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F2C236-ABA0-4331-A131-395FF064AA9A}"/>
              </a:ext>
            </a:extLst>
          </p:cNvPr>
          <p:cNvSpPr txBox="1"/>
          <p:nvPr/>
        </p:nvSpPr>
        <p:spPr>
          <a:xfrm>
            <a:off x="5411407" y="522495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0142A-A873-48E8-9BCD-C88DD042112F}"/>
              </a:ext>
            </a:extLst>
          </p:cNvPr>
          <p:cNvSpPr txBox="1"/>
          <p:nvPr/>
        </p:nvSpPr>
        <p:spPr>
          <a:xfrm>
            <a:off x="6090676" y="5224953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Permutaciones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/>
              <p:nvPr/>
            </p:nvSpPr>
            <p:spPr>
              <a:xfrm>
                <a:off x="5411407" y="5801463"/>
                <a:ext cx="6479402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07" y="5801463"/>
                <a:ext cx="6479402" cy="559640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6BC199-6AD6-48B6-9DB4-129F88173E78}"/>
              </a:ext>
            </a:extLst>
          </p:cNvPr>
          <p:cNvSpPr txBox="1"/>
          <p:nvPr/>
        </p:nvSpPr>
        <p:spPr>
          <a:xfrm>
            <a:off x="979713" y="263356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3C16-77CF-4C4A-83EE-469566944A72}"/>
              </a:ext>
            </a:extLst>
          </p:cNvPr>
          <p:cNvSpPr/>
          <p:nvPr/>
        </p:nvSpPr>
        <p:spPr>
          <a:xfrm>
            <a:off x="1743749" y="2633563"/>
            <a:ext cx="7713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¿En cuántas formas distintas pueden ser entrevistadas estas 3 personas?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7BF7-6E1E-42D5-AAE6-56A7B9824283}"/>
              </a:ext>
            </a:extLst>
          </p:cNvPr>
          <p:cNvSpPr txBox="1"/>
          <p:nvPr/>
        </p:nvSpPr>
        <p:spPr>
          <a:xfrm>
            <a:off x="1284513" y="328272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2" grpId="0" animBg="1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837C-429E-42FC-AAC8-C51CF7D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628"/>
            <a:ext cx="10353762" cy="662609"/>
          </a:xfrm>
        </p:spPr>
        <p:txBody>
          <a:bodyPr>
            <a:normAutofit/>
          </a:bodyPr>
          <a:lstStyle/>
          <a:p>
            <a:pPr algn="l"/>
            <a:r>
              <a:rPr lang="es-GT" sz="3200" dirty="0"/>
              <a:t>Ejemplo No. 1 continuación…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0B6D-F2F2-494B-AD9D-77249F4D16DC}"/>
              </a:ext>
            </a:extLst>
          </p:cNvPr>
          <p:cNvSpPr txBox="1"/>
          <p:nvPr/>
        </p:nvSpPr>
        <p:spPr>
          <a:xfrm>
            <a:off x="913795" y="1033317"/>
            <a:ext cx="895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Hay tres profesionales:</a:t>
            </a:r>
          </a:p>
          <a:p>
            <a:r>
              <a:rPr lang="es-GT" dirty="0"/>
              <a:t>Armando, Blanca, Camilo</a:t>
            </a:r>
          </a:p>
          <a:p>
            <a:r>
              <a:rPr lang="es-GT" dirty="0"/>
              <a:t>Que van a ser entrevistados por el jefe de recursos humanos de</a:t>
            </a:r>
          </a:p>
          <a:p>
            <a:r>
              <a:rPr lang="es-GT" dirty="0"/>
              <a:t>Google, el cual hará </a:t>
            </a:r>
            <a:r>
              <a:rPr lang="es-GT" dirty="0">
                <a:solidFill>
                  <a:srgbClr val="FF0000"/>
                </a:solidFill>
              </a:rPr>
              <a:t>solamente 2</a:t>
            </a:r>
            <a:r>
              <a:rPr lang="es-GT" dirty="0"/>
              <a:t> entrevistas.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1E08C-EB2B-4BCC-BF87-2BCB85D76EC7}"/>
                  </a:ext>
                </a:extLst>
              </p:cNvPr>
              <p:cNvSpPr txBox="1"/>
              <p:nvPr/>
            </p:nvSpPr>
            <p:spPr>
              <a:xfrm>
                <a:off x="2294708" y="3239823"/>
                <a:ext cx="1016881" cy="1588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s-GT" dirty="0"/>
              </a:p>
              <a:p>
                <a:endParaRPr lang="es-GT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s-G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F1E08C-EB2B-4BCC-BF87-2BCB85D7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08" y="3239823"/>
                <a:ext cx="1016881" cy="1588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AC7A190-D300-4F85-BBBB-33D3734DE39D}"/>
              </a:ext>
            </a:extLst>
          </p:cNvPr>
          <p:cNvSpPr/>
          <p:nvPr/>
        </p:nvSpPr>
        <p:spPr>
          <a:xfrm>
            <a:off x="3457303" y="3134474"/>
            <a:ext cx="78377" cy="1802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93DE-6016-42CE-975F-CECAF0C998D5}"/>
              </a:ext>
            </a:extLst>
          </p:cNvPr>
          <p:cNvSpPr txBox="1"/>
          <p:nvPr/>
        </p:nvSpPr>
        <p:spPr>
          <a:xfrm>
            <a:off x="3852573" y="3849284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6 formas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89A6E-78B3-4068-AF45-34F1D51878CA}"/>
              </a:ext>
            </a:extLst>
          </p:cNvPr>
          <p:cNvSpPr txBox="1"/>
          <p:nvPr/>
        </p:nvSpPr>
        <p:spPr>
          <a:xfrm>
            <a:off x="1284513" y="522495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EC42D-6BA8-453D-A848-83C0F88A4E32}"/>
              </a:ext>
            </a:extLst>
          </p:cNvPr>
          <p:cNvSpPr txBox="1"/>
          <p:nvPr/>
        </p:nvSpPr>
        <p:spPr>
          <a:xfrm>
            <a:off x="1963782" y="5224953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Regla del producto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/>
              <p:nvPr/>
            </p:nvSpPr>
            <p:spPr>
              <a:xfrm>
                <a:off x="2103120" y="5804284"/>
                <a:ext cx="1584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5804284"/>
                <a:ext cx="1584856" cy="276999"/>
              </a:xfrm>
              <a:prstGeom prst="rect">
                <a:avLst/>
              </a:prstGeom>
              <a:blipFill>
                <a:blip r:embed="rId3"/>
                <a:stretch>
                  <a:fillRect l="-2692" r="-269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D1EE7B-2CB5-4F94-AC7B-E0683F42EA9A}"/>
              </a:ext>
            </a:extLst>
          </p:cNvPr>
          <p:cNvCxnSpPr/>
          <p:nvPr/>
        </p:nvCxnSpPr>
        <p:spPr>
          <a:xfrm>
            <a:off x="4854059" y="5224953"/>
            <a:ext cx="0" cy="140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F2C236-ABA0-4331-A131-395FF064AA9A}"/>
              </a:ext>
            </a:extLst>
          </p:cNvPr>
          <p:cNvSpPr txBox="1"/>
          <p:nvPr/>
        </p:nvSpPr>
        <p:spPr>
          <a:xfrm>
            <a:off x="5411407" y="522495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0142A-A873-48E8-9BCD-C88DD042112F}"/>
              </a:ext>
            </a:extLst>
          </p:cNvPr>
          <p:cNvSpPr txBox="1"/>
          <p:nvPr/>
        </p:nvSpPr>
        <p:spPr>
          <a:xfrm>
            <a:off x="6090676" y="5224953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Permutaciones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/>
              <p:nvPr/>
            </p:nvSpPr>
            <p:spPr>
              <a:xfrm>
                <a:off x="6251785" y="5808659"/>
                <a:ext cx="5240281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85" y="5808659"/>
                <a:ext cx="5240281" cy="5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6BC199-6AD6-48B6-9DB4-129F88173E78}"/>
              </a:ext>
            </a:extLst>
          </p:cNvPr>
          <p:cNvSpPr txBox="1"/>
          <p:nvPr/>
        </p:nvSpPr>
        <p:spPr>
          <a:xfrm>
            <a:off x="979713" y="263356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3C16-77CF-4C4A-83EE-469566944A72}"/>
              </a:ext>
            </a:extLst>
          </p:cNvPr>
          <p:cNvSpPr/>
          <p:nvPr/>
        </p:nvSpPr>
        <p:spPr>
          <a:xfrm>
            <a:off x="1743749" y="2633563"/>
            <a:ext cx="7713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/>
              <a:t>¿En cuántas formas distintas pueden hacerse estas dos entrevistas?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7BF7-6E1E-42D5-AAE6-56A7B9824283}"/>
              </a:ext>
            </a:extLst>
          </p:cNvPr>
          <p:cNvSpPr txBox="1"/>
          <p:nvPr/>
        </p:nvSpPr>
        <p:spPr>
          <a:xfrm>
            <a:off x="1284513" y="3282725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2" grpId="0" animBg="1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837C-429E-42FC-AAC8-C51CF7D6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628"/>
            <a:ext cx="10353762" cy="662609"/>
          </a:xfrm>
        </p:spPr>
        <p:txBody>
          <a:bodyPr>
            <a:normAutofit/>
          </a:bodyPr>
          <a:lstStyle/>
          <a:p>
            <a:pPr algn="l"/>
            <a:r>
              <a:rPr lang="es-GT" sz="3200" dirty="0"/>
              <a:t>Ejemplo No.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60B6D-F2F2-494B-AD9D-77249F4D16DC}"/>
              </a:ext>
            </a:extLst>
          </p:cNvPr>
          <p:cNvSpPr txBox="1"/>
          <p:nvPr/>
        </p:nvSpPr>
        <p:spPr>
          <a:xfrm>
            <a:off x="913795" y="1033317"/>
            <a:ext cx="895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En un partido de </a:t>
            </a:r>
            <a:r>
              <a:rPr lang="es-GT" dirty="0" err="1"/>
              <a:t>foot</a:t>
            </a:r>
            <a:r>
              <a:rPr lang="es-GT" dirty="0"/>
              <a:t> </a:t>
            </a:r>
            <a:r>
              <a:rPr lang="es-GT" dirty="0" err="1"/>
              <a:t>ball</a:t>
            </a:r>
            <a:r>
              <a:rPr lang="es-GT" dirty="0"/>
              <a:t> en la banca se encuentran 7 jugadores.</a:t>
            </a:r>
          </a:p>
          <a:p>
            <a:r>
              <a:rPr lang="es-GT" dirty="0"/>
              <a:t>En el juego se permiten únicamente 3 cambios.</a:t>
            </a:r>
          </a:p>
          <a:p>
            <a:r>
              <a:rPr lang="es-GT" dirty="0"/>
              <a:t>¿En cuántas formas distintas se pueden hacer estos cambios?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89A6E-78B3-4068-AF45-34F1D51878CA}"/>
              </a:ext>
            </a:extLst>
          </p:cNvPr>
          <p:cNvSpPr txBox="1"/>
          <p:nvPr/>
        </p:nvSpPr>
        <p:spPr>
          <a:xfrm>
            <a:off x="1151163" y="4272453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EC42D-6BA8-453D-A848-83C0F88A4E32}"/>
              </a:ext>
            </a:extLst>
          </p:cNvPr>
          <p:cNvSpPr txBox="1"/>
          <p:nvPr/>
        </p:nvSpPr>
        <p:spPr>
          <a:xfrm>
            <a:off x="1729859" y="2454450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Regla del producto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/>
              <p:nvPr/>
            </p:nvSpPr>
            <p:spPr>
              <a:xfrm>
                <a:off x="1826895" y="3271448"/>
                <a:ext cx="2161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D92CA-3208-44B9-99F9-DBAA6BB37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95" y="3271448"/>
                <a:ext cx="2161169" cy="276999"/>
              </a:xfrm>
              <a:prstGeom prst="rect">
                <a:avLst/>
              </a:prstGeom>
              <a:blipFill>
                <a:blip r:embed="rId2"/>
                <a:stretch>
                  <a:fillRect l="-1977" r="-19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00142A-A873-48E8-9BCD-C88DD042112F}"/>
              </a:ext>
            </a:extLst>
          </p:cNvPr>
          <p:cNvSpPr txBox="1"/>
          <p:nvPr/>
        </p:nvSpPr>
        <p:spPr>
          <a:xfrm>
            <a:off x="1806933" y="4249131"/>
            <a:ext cx="249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Permutaciones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/>
              <p:nvPr/>
            </p:nvSpPr>
            <p:spPr>
              <a:xfrm>
                <a:off x="1898860" y="4836446"/>
                <a:ext cx="904997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(7,3)=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ctrlPr>
                            <a:rPr lang="es-G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85683-2D0B-4279-AB1A-3D072DA6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60" y="4836446"/>
                <a:ext cx="9049978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B297BF7-6E1E-42D5-AAE6-56A7B9824283}"/>
              </a:ext>
            </a:extLst>
          </p:cNvPr>
          <p:cNvSpPr txBox="1"/>
          <p:nvPr/>
        </p:nvSpPr>
        <p:spPr>
          <a:xfrm>
            <a:off x="1151163" y="2447799"/>
            <a:ext cx="4093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/>
      <p:bldP spid="14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DC78-5860-4127-B4A1-B14AE6617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GT" sz="4400" dirty="0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4304E-7243-4FD8-B264-E82304D13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258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{5263EE8D-B69C-4FE8-819F-FD6AC7508448}tf11665031</Template>
  <TotalTime>386</TotalTime>
  <Words>366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Nova</vt:lpstr>
      <vt:lpstr>Arial Nova Light</vt:lpstr>
      <vt:lpstr>Cambria Math</vt:lpstr>
      <vt:lpstr>Wingdings 2</vt:lpstr>
      <vt:lpstr>SlateVTI</vt:lpstr>
      <vt:lpstr> Permutaciones</vt:lpstr>
      <vt:lpstr>Permutaciones de objetos distintos</vt:lpstr>
      <vt:lpstr>Ejemplo No. 1</vt:lpstr>
      <vt:lpstr>Ejemplo No. 1 continuación…</vt:lpstr>
      <vt:lpstr>Ejemplo No. 2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Preliminares matemáticos. Ejemplos</dc:title>
  <dc:creator>Mario Gustavo Lopez Hernandez</dc:creator>
  <cp:lastModifiedBy>Mario Gustavo Lopez Hernandez</cp:lastModifiedBy>
  <cp:revision>66</cp:revision>
  <dcterms:created xsi:type="dcterms:W3CDTF">2020-07-31T00:35:19Z</dcterms:created>
  <dcterms:modified xsi:type="dcterms:W3CDTF">2022-01-21T21:32:20Z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