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94" r:id="rId6"/>
    <p:sldId id="295" r:id="rId7"/>
    <p:sldId id="296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635847" cy="2420504"/>
          </a:xfrm>
        </p:spPr>
        <p:txBody>
          <a:bodyPr>
            <a:normAutofit/>
          </a:bodyPr>
          <a:lstStyle/>
          <a:p>
            <a:pPr algn="l"/>
            <a:br>
              <a:rPr lang="en-US" sz="4000" dirty="0"/>
            </a:br>
            <a:r>
              <a:rPr lang="es-GT" sz="4000" dirty="0"/>
              <a:t>Combinaciones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521348-C605-44FF-9C96-E57B0227C668}"/>
              </a:ext>
            </a:extLst>
          </p:cNvPr>
          <p:cNvSpPr/>
          <p:nvPr/>
        </p:nvSpPr>
        <p:spPr>
          <a:xfrm>
            <a:off x="8282609" y="2513450"/>
            <a:ext cx="3061252" cy="2405149"/>
          </a:xfrm>
          <a:prstGeom prst="rect">
            <a:avLst/>
          </a:prstGeom>
          <a:solidFill>
            <a:schemeClr val="accent5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C0D8A-CC56-4FA9-8B0C-F96C6B2A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17" y="369662"/>
            <a:ext cx="7810559" cy="768626"/>
          </a:xfrm>
        </p:spPr>
        <p:txBody>
          <a:bodyPr>
            <a:normAutofit/>
          </a:bodyPr>
          <a:lstStyle/>
          <a:p>
            <a:pPr algn="l"/>
            <a:r>
              <a:rPr lang="es-GT" sz="3600" b="1" dirty="0"/>
              <a:t>Combinaciones de objetos distintos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503972-E58D-4232-8910-7D90FA3C8777}"/>
                  </a:ext>
                </a:extLst>
              </p:cNvPr>
              <p:cNvSpPr txBox="1"/>
              <p:nvPr/>
            </p:nvSpPr>
            <p:spPr>
              <a:xfrm>
                <a:off x="1099924" y="1313191"/>
                <a:ext cx="99921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Si hay </a:t>
                </a:r>
                <a14:m>
                  <m:oMath xmlns:m="http://schemas.openxmlformats.org/officeDocument/2006/math">
                    <m:r>
                      <a:rPr lang="es-GT" sz="200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GT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objetos distintos, el número de combinaciones, sin hacer referencia al orden, de </a:t>
                </a:r>
                <a14:m>
                  <m:oMath xmlns:m="http://schemas.openxmlformats.org/officeDocument/2006/math">
                    <m:r>
                      <a:rPr lang="es-GT" sz="20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GT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elementos, sin reemplazo, de dichos objetos es de: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503972-E58D-4232-8910-7D90FA3C8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24" y="1313191"/>
                <a:ext cx="9992151" cy="707886"/>
              </a:xfrm>
              <a:prstGeom prst="rect">
                <a:avLst/>
              </a:prstGeom>
              <a:blipFill>
                <a:blip r:embed="rId2"/>
                <a:stretch>
                  <a:fillRect l="-671" t="-4274" b="-18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1474A5-3D29-4BA8-AAC3-604E75FACBB9}"/>
                  </a:ext>
                </a:extLst>
              </p:cNvPr>
              <p:cNvSpPr txBox="1"/>
              <p:nvPr/>
            </p:nvSpPr>
            <p:spPr>
              <a:xfrm>
                <a:off x="3234593" y="2748448"/>
                <a:ext cx="3095013" cy="619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G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G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s-GT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s-GT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1474A5-3D29-4BA8-AAC3-604E75FAC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93" y="2748448"/>
                <a:ext cx="3095013" cy="619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536D779-0EEE-44BC-9224-7017D084FBA2}"/>
              </a:ext>
            </a:extLst>
          </p:cNvPr>
          <p:cNvSpPr/>
          <p:nvPr/>
        </p:nvSpPr>
        <p:spPr>
          <a:xfrm>
            <a:off x="3083026" y="2578207"/>
            <a:ext cx="3439694" cy="1015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ADCCE-EB2A-4357-AA2F-014C31000D21}"/>
              </a:ext>
            </a:extLst>
          </p:cNvPr>
          <p:cNvSpPr txBox="1"/>
          <p:nvPr/>
        </p:nvSpPr>
        <p:spPr>
          <a:xfrm>
            <a:off x="2891487" y="4167386"/>
            <a:ext cx="4068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/>
              <a:t>Nota:</a:t>
            </a:r>
          </a:p>
          <a:p>
            <a:r>
              <a:rPr lang="es-GT" dirty="0"/>
              <a:t>1. Los objetos no se pueden repetir.</a:t>
            </a:r>
          </a:p>
          <a:p>
            <a:r>
              <a:rPr lang="es-GT" dirty="0"/>
              <a:t>2. El orden no importa.</a:t>
            </a:r>
          </a:p>
          <a:p>
            <a:r>
              <a:rPr lang="es-GT" dirty="0"/>
              <a:t>3. Objetos distintos.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DFF5E4-C16F-4A8F-A20F-18E9065B5130}"/>
                  </a:ext>
                </a:extLst>
              </p:cNvPr>
              <p:cNvSpPr/>
              <p:nvPr/>
            </p:nvSpPr>
            <p:spPr>
              <a:xfrm>
                <a:off x="8455230" y="2760623"/>
                <a:ext cx="2409186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DFF5E4-C16F-4A8F-A20F-18E9065B5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230" y="2760623"/>
                <a:ext cx="2409186" cy="619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2876E1-99D6-4CA9-83E0-72296602DC26}"/>
                  </a:ext>
                </a:extLst>
              </p:cNvPr>
              <p:cNvSpPr/>
              <p:nvPr/>
            </p:nvSpPr>
            <p:spPr>
              <a:xfrm>
                <a:off x="8455230" y="3860542"/>
                <a:ext cx="2492541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2876E1-99D6-4CA9-83E0-72296602D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230" y="3860542"/>
                <a:ext cx="2492541" cy="618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4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837C-429E-42FC-AAC8-C51CF7D6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48628"/>
            <a:ext cx="10353762" cy="662609"/>
          </a:xfrm>
        </p:spPr>
        <p:txBody>
          <a:bodyPr>
            <a:normAutofit/>
          </a:bodyPr>
          <a:lstStyle/>
          <a:p>
            <a:pPr algn="l"/>
            <a:r>
              <a:rPr lang="es-GT" sz="3200" dirty="0"/>
              <a:t>Ejemplo No.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60B6D-F2F2-494B-AD9D-77249F4D16DC}"/>
              </a:ext>
            </a:extLst>
          </p:cNvPr>
          <p:cNvSpPr txBox="1"/>
          <p:nvPr/>
        </p:nvSpPr>
        <p:spPr>
          <a:xfrm>
            <a:off x="913795" y="1033317"/>
            <a:ext cx="8959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Burger King ofrece una hamburguesa especial con 8 ingredientes distintos.</a:t>
            </a:r>
          </a:p>
          <a:p>
            <a:r>
              <a:rPr lang="es-GT" dirty="0"/>
              <a:t>Los clientes pueden elegir 0 ingredientes, 1 ingrediente, 2 ingredientes, etc. Pero </a:t>
            </a:r>
            <a:r>
              <a:rPr lang="es-GT" b="1" u="sng" dirty="0"/>
              <a:t>no</a:t>
            </a:r>
            <a:r>
              <a:rPr lang="es-GT" dirty="0"/>
              <a:t> los pueden repetir y no pueden elegir más de 8 ingredientes.</a:t>
            </a:r>
          </a:p>
          <a:p>
            <a:r>
              <a:rPr lang="es-GT" dirty="0"/>
              <a:t>¿Cuántas hamburguesas diferentes pueden ordenar los clientes?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00142A-A873-48E8-9BCD-C88DD042112F}"/>
              </a:ext>
            </a:extLst>
          </p:cNvPr>
          <p:cNvSpPr txBox="1"/>
          <p:nvPr/>
        </p:nvSpPr>
        <p:spPr>
          <a:xfrm>
            <a:off x="1764999" y="2587684"/>
            <a:ext cx="317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Número de hamburguesas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297BF7-6E1E-42D5-AAE6-56A7B9824283}"/>
              </a:ext>
            </a:extLst>
          </p:cNvPr>
          <p:cNvSpPr txBox="1"/>
          <p:nvPr/>
        </p:nvSpPr>
        <p:spPr>
          <a:xfrm>
            <a:off x="1085731" y="2570835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1C575A-EA48-4F27-9A32-D9503F25D1D8}"/>
                  </a:ext>
                </a:extLst>
              </p:cNvPr>
              <p:cNvSpPr txBox="1"/>
              <p:nvPr/>
            </p:nvSpPr>
            <p:spPr>
              <a:xfrm>
                <a:off x="1764999" y="3057525"/>
                <a:ext cx="6208431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1C575A-EA48-4F27-9A32-D9503F25D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99" y="3057525"/>
                <a:ext cx="6208431" cy="461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59A43-1253-46F7-A4AD-E42E1DD8661E}"/>
                  </a:ext>
                </a:extLst>
              </p:cNvPr>
              <p:cNvSpPr txBox="1"/>
              <p:nvPr/>
            </p:nvSpPr>
            <p:spPr>
              <a:xfrm>
                <a:off x="1764999" y="5464931"/>
                <a:ext cx="4684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59A43-1253-46F7-A4AD-E42E1DD86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99" y="5464931"/>
                <a:ext cx="4684295" cy="276999"/>
              </a:xfrm>
              <a:prstGeom prst="rect">
                <a:avLst/>
              </a:prstGeom>
              <a:blipFill>
                <a:blip r:embed="rId3"/>
                <a:stretch>
                  <a:fillRect l="-651" r="-651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29C11-279C-4F12-9CC1-79295CC8B394}"/>
                  </a:ext>
                </a:extLst>
              </p:cNvPr>
              <p:cNvSpPr txBox="1"/>
              <p:nvPr/>
            </p:nvSpPr>
            <p:spPr>
              <a:xfrm>
                <a:off x="1764999" y="6105283"/>
                <a:ext cx="1067921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29C11-279C-4F12-9CC1-79295CC8B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99" y="6105283"/>
                <a:ext cx="1067921" cy="276999"/>
              </a:xfrm>
              <a:prstGeom prst="rect">
                <a:avLst/>
              </a:prstGeom>
              <a:blipFill>
                <a:blip r:embed="rId4"/>
                <a:stretch>
                  <a:fillRect l="-3955" r="-4520" b="-1063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6A76AB-B8FF-431D-8696-E4474CD1819E}"/>
                  </a:ext>
                </a:extLst>
              </p:cNvPr>
              <p:cNvSpPr txBox="1"/>
              <p:nvPr/>
            </p:nvSpPr>
            <p:spPr>
              <a:xfrm>
                <a:off x="1679274" y="3836110"/>
                <a:ext cx="882100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0!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8−0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6A76AB-B8FF-431D-8696-E4474CD18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74" y="3836110"/>
                <a:ext cx="8821005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5B1CAE-7DDF-45FA-B896-15A2C713C2F9}"/>
                  </a:ext>
                </a:extLst>
              </p:cNvPr>
              <p:cNvSpPr txBox="1"/>
              <p:nvPr/>
            </p:nvSpPr>
            <p:spPr>
              <a:xfrm>
                <a:off x="1952313" y="4575535"/>
                <a:ext cx="647433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5!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8−5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5B1CAE-7DDF-45FA-B896-15A2C713C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313" y="4575535"/>
                <a:ext cx="6474336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2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4" grpId="0"/>
      <p:bldP spid="5" grpId="0"/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837C-429E-42FC-AAC8-C51CF7D6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48628"/>
            <a:ext cx="10353762" cy="662609"/>
          </a:xfrm>
        </p:spPr>
        <p:txBody>
          <a:bodyPr>
            <a:normAutofit/>
          </a:bodyPr>
          <a:lstStyle/>
          <a:p>
            <a:pPr algn="l"/>
            <a:r>
              <a:rPr lang="es-GT" sz="3200" dirty="0"/>
              <a:t>Ejemplo No.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60B6D-F2F2-494B-AD9D-77249F4D16DC}"/>
              </a:ext>
            </a:extLst>
          </p:cNvPr>
          <p:cNvSpPr txBox="1"/>
          <p:nvPr/>
        </p:nvSpPr>
        <p:spPr>
          <a:xfrm>
            <a:off x="913795" y="1033317"/>
            <a:ext cx="8959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En una manada de lobos hay 30 niños y se desean formar seisenas (Grupos de 6 niños).</a:t>
            </a:r>
          </a:p>
          <a:p>
            <a:r>
              <a:rPr lang="es-GT" dirty="0"/>
              <a:t>¿En cuántas formas distintas se pueden formar estas seisenas?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1EE7B-2CB5-4F94-AC7B-E0683F42EA9A}"/>
              </a:ext>
            </a:extLst>
          </p:cNvPr>
          <p:cNvCxnSpPr>
            <a:cxnSpLocks/>
          </p:cNvCxnSpPr>
          <p:nvPr/>
        </p:nvCxnSpPr>
        <p:spPr>
          <a:xfrm>
            <a:off x="6876258" y="3041837"/>
            <a:ext cx="0" cy="3330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00142A-A873-48E8-9BCD-C88DD042112F}"/>
              </a:ext>
            </a:extLst>
          </p:cNvPr>
          <p:cNvSpPr txBox="1"/>
          <p:nvPr/>
        </p:nvSpPr>
        <p:spPr>
          <a:xfrm>
            <a:off x="1764999" y="2587684"/>
            <a:ext cx="317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Número de seisenas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297BF7-6E1E-42D5-AAE6-56A7B9824283}"/>
              </a:ext>
            </a:extLst>
          </p:cNvPr>
          <p:cNvSpPr txBox="1"/>
          <p:nvPr/>
        </p:nvSpPr>
        <p:spPr>
          <a:xfrm>
            <a:off x="1085731" y="2570835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1C575A-EA48-4F27-9A32-D9503F25D1D8}"/>
                  </a:ext>
                </a:extLst>
              </p:cNvPr>
              <p:cNvSpPr txBox="1"/>
              <p:nvPr/>
            </p:nvSpPr>
            <p:spPr>
              <a:xfrm>
                <a:off x="1764999" y="3183068"/>
                <a:ext cx="3074239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1C575A-EA48-4F27-9A32-D9503F25D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99" y="3183068"/>
                <a:ext cx="3074239" cy="461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29C11-279C-4F12-9CC1-79295CC8B394}"/>
                  </a:ext>
                </a:extLst>
              </p:cNvPr>
              <p:cNvSpPr txBox="1"/>
              <p:nvPr/>
            </p:nvSpPr>
            <p:spPr>
              <a:xfrm>
                <a:off x="7578831" y="4186167"/>
                <a:ext cx="2636427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=1.370874168∗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29C11-279C-4F12-9CC1-79295CC8B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831" y="4186167"/>
                <a:ext cx="2636427" cy="276999"/>
              </a:xfrm>
              <a:prstGeom prst="rect">
                <a:avLst/>
              </a:prstGeom>
              <a:blipFill>
                <a:blip r:embed="rId3"/>
                <a:stretch>
                  <a:fillRect l="-1149" b="-851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3C8187-0044-44D9-A410-D7DF25B4681D}"/>
                  </a:ext>
                </a:extLst>
              </p:cNvPr>
              <p:cNvSpPr txBox="1"/>
              <p:nvPr/>
            </p:nvSpPr>
            <p:spPr>
              <a:xfrm>
                <a:off x="1764999" y="3874992"/>
                <a:ext cx="462915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30!</m:t>
                              </m:r>
                            </m:num>
                            <m:den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6!24!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6!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6!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6!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6!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3C8187-0044-44D9-A410-D7DF25B46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99" y="3874992"/>
                <a:ext cx="4629152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DAA08B-064A-4318-A554-1AD653B3A7F1}"/>
                  </a:ext>
                </a:extLst>
              </p:cNvPr>
              <p:cNvSpPr txBox="1"/>
              <p:nvPr/>
            </p:nvSpPr>
            <p:spPr>
              <a:xfrm>
                <a:off x="1764999" y="4659436"/>
                <a:ext cx="341567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30!</m:t>
                              </m:r>
                            </m:num>
                            <m:den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6! 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6!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6!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6!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6!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DAA08B-064A-4318-A554-1AD653B3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99" y="4659436"/>
                <a:ext cx="3415679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C21228-1D80-472A-BA04-6FECB6FC5223}"/>
                  </a:ext>
                </a:extLst>
              </p:cNvPr>
              <p:cNvSpPr txBox="1"/>
              <p:nvPr/>
            </p:nvSpPr>
            <p:spPr>
              <a:xfrm>
                <a:off x="1824414" y="5563334"/>
                <a:ext cx="144424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30!</m:t>
                              </m:r>
                            </m:num>
                            <m:den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(6!)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C21228-1D80-472A-BA04-6FECB6FC5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414" y="5563334"/>
                <a:ext cx="1444242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D90D83-86FC-40DB-8E32-38EBF4C95493}"/>
                  </a:ext>
                </a:extLst>
              </p:cNvPr>
              <p:cNvSpPr txBox="1"/>
              <p:nvPr/>
            </p:nvSpPr>
            <p:spPr>
              <a:xfrm>
                <a:off x="1793574" y="2148591"/>
                <a:ext cx="2548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1,2,3,4,5,6,7,8,9,10,…,30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D90D83-86FC-40DB-8E32-38EBF4C95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574" y="2148591"/>
                <a:ext cx="2548775" cy="276999"/>
              </a:xfrm>
              <a:prstGeom prst="rect">
                <a:avLst/>
              </a:prstGeom>
              <a:blipFill>
                <a:blip r:embed="rId8"/>
                <a:stretch>
                  <a:fillRect l="-1435" r="-167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9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4" grpId="0"/>
      <p:bldP spid="9" grpId="0" animBg="1"/>
      <p:bldP spid="7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DC78-5860-4127-B4A1-B14AE6617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GT" sz="4400" dirty="0"/>
              <a:t>Muchas 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4304E-7243-4FD8-B264-E82304D13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22582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{5263EE8D-B69C-4FE8-819F-FD6AC7508448}tf11665031</Template>
  <TotalTime>446</TotalTime>
  <Words>270</Words>
  <Application>Microsoft Office PowerPoint</Application>
  <PresentationFormat>Panorámica</PresentationFormat>
  <Paragraphs>35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 Nova</vt:lpstr>
      <vt:lpstr>Arial Nova Light</vt:lpstr>
      <vt:lpstr>Cambria Math</vt:lpstr>
      <vt:lpstr>Wingdings 2</vt:lpstr>
      <vt:lpstr>SlateVTI</vt:lpstr>
      <vt:lpstr> Combinaciones</vt:lpstr>
      <vt:lpstr>Combinaciones de objetos distintos</vt:lpstr>
      <vt:lpstr>Ejemplo No. 1</vt:lpstr>
      <vt:lpstr>Ejemplo No. 2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Preliminares matemáticos. Ejemplos</dc:title>
  <dc:creator>Mario Gustavo Lopez Hernandez</dc:creator>
  <cp:lastModifiedBy>Mario López</cp:lastModifiedBy>
  <cp:revision>69</cp:revision>
  <dcterms:created xsi:type="dcterms:W3CDTF">2020-07-31T00:35:19Z</dcterms:created>
  <dcterms:modified xsi:type="dcterms:W3CDTF">2023-01-23T18:31:53Z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