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220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GT" sz="6000"/>
              <a:t>Permutaciones con repetición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GT" sz="2400">
                <a:solidFill>
                  <a:schemeClr val="tx1">
                    <a:lumMod val="85000"/>
                    <a:lumOff val="15000"/>
                  </a:schemeClr>
                </a:solidFill>
              </a:rPr>
              <a:t>Ing. Mario López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9216-FDC7-4B6A-B149-1780C0159DD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8212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dirty="0"/>
              <a:t>Permutaciones con repetición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C5E95-9724-4FD3-8233-C4660A6028B0}"/>
              </a:ext>
            </a:extLst>
          </p:cNvPr>
          <p:cNvSpPr txBox="1"/>
          <p:nvPr/>
        </p:nvSpPr>
        <p:spPr>
          <a:xfrm>
            <a:off x="1132450" y="1361340"/>
            <a:ext cx="3410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Determinar las disposiciones  lineales, de tamaño 4, de las cuatro letras de la palabra</a:t>
            </a:r>
          </a:p>
          <a:p>
            <a:pPr algn="just"/>
            <a:endParaRPr lang="es-GT" dirty="0"/>
          </a:p>
          <a:p>
            <a:pPr algn="ctr"/>
            <a:r>
              <a:rPr lang="es-GT" sz="4000" dirty="0">
                <a:latin typeface="Arial Black" panose="020B0A04020102020204" pitchFamily="34" charset="0"/>
              </a:rPr>
              <a:t>ALMA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A2A0BA-8C3F-4926-970A-5EA862268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90578"/>
              </p:ext>
            </p:extLst>
          </p:nvPr>
        </p:nvGraphicFramePr>
        <p:xfrm>
          <a:off x="7491675" y="1115734"/>
          <a:ext cx="4374540" cy="478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60">
                  <a:extLst>
                    <a:ext uri="{9D8B030D-6E8A-4147-A177-3AD203B41FA5}">
                      <a16:colId xmlns:a16="http://schemas.microsoft.com/office/drawing/2014/main" val="251678108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1637467013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3577478531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1842401390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4045411695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3226271299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1612338238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2973339226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452599449"/>
                    </a:ext>
                  </a:extLst>
                </a:gridCol>
              </a:tblGrid>
              <a:tr h="367958">
                <a:tc gridSpan="9">
                  <a:txBody>
                    <a:bodyPr/>
                    <a:lstStyle/>
                    <a:p>
                      <a:pPr algn="ctr"/>
                      <a:r>
                        <a:rPr lang="es-GT" dirty="0"/>
                        <a:t>PERMUTACIONES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28975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211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2720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32628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1332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94956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22881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7254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5239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75314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417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84153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33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34888C-B517-4F75-AF86-F9A2ECAADFF6}"/>
                  </a:ext>
                </a:extLst>
              </p:cNvPr>
              <p:cNvSpPr txBox="1"/>
              <p:nvPr/>
            </p:nvSpPr>
            <p:spPr>
              <a:xfrm>
                <a:off x="1127825" y="3241122"/>
                <a:ext cx="3415550" cy="516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𝑙𝑖𝑛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𝑃𝑒𝑟𝑚𝑢𝑡𝑎𝑐𝑖𝑜𝑛𝑒𝑠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34888C-B517-4F75-AF86-F9A2ECAAD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825" y="3241122"/>
                <a:ext cx="3415550" cy="516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C27FF8-6B0C-42F3-9EF0-C66E5D82B7C6}"/>
                  </a:ext>
                </a:extLst>
              </p:cNvPr>
              <p:cNvSpPr txBox="1"/>
              <p:nvPr/>
            </p:nvSpPr>
            <p:spPr>
              <a:xfrm>
                <a:off x="1127825" y="4201596"/>
                <a:ext cx="3368358" cy="56528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𝑙𝑖𝑛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C27FF8-6B0C-42F3-9EF0-C66E5D82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825" y="4201596"/>
                <a:ext cx="3368358" cy="5652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8BD950-68E6-47D6-B33F-4EF702A6F93D}"/>
                  </a:ext>
                </a:extLst>
              </p:cNvPr>
              <p:cNvSpPr txBox="1"/>
              <p:nvPr/>
            </p:nvSpPr>
            <p:spPr>
              <a:xfrm>
                <a:off x="1462750" y="5114176"/>
                <a:ext cx="29904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8BD950-68E6-47D6-B33F-4EF702A6F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750" y="5114176"/>
                <a:ext cx="29904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D13C45-1370-4692-8377-F89C3FEDB036}"/>
              </a:ext>
            </a:extLst>
          </p:cNvPr>
          <p:cNvSpPr txBox="1"/>
          <p:nvPr/>
        </p:nvSpPr>
        <p:spPr>
          <a:xfrm>
            <a:off x="928792" y="5210480"/>
            <a:ext cx="66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Con: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658954A-578C-4EDA-8F53-DAF2635D5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04441"/>
              </p:ext>
            </p:extLst>
          </p:nvPr>
        </p:nvGraphicFramePr>
        <p:xfrm>
          <a:off x="5072977" y="1105033"/>
          <a:ext cx="1944240" cy="478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60">
                  <a:extLst>
                    <a:ext uri="{9D8B030D-6E8A-4147-A177-3AD203B41FA5}">
                      <a16:colId xmlns:a16="http://schemas.microsoft.com/office/drawing/2014/main" val="2380546789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3101488172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2376330717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1620422955"/>
                    </a:ext>
                  </a:extLst>
                </a:gridCol>
              </a:tblGrid>
              <a:tr h="367958">
                <a:tc gridSpan="4">
                  <a:txBody>
                    <a:bodyPr/>
                    <a:lstStyle/>
                    <a:p>
                      <a:pPr algn="ctr"/>
                      <a:r>
                        <a:rPr lang="es-GT" dirty="0"/>
                        <a:t>DISP. LIN. C. R.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28975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211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B05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2720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32628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B05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1332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94956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22881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B05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7254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5239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75314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B05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417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84153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33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1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A38D99-CF8F-49F2-983A-5B3DF85A426E}"/>
              </a:ext>
            </a:extLst>
          </p:cNvPr>
          <p:cNvSpPr txBox="1"/>
          <p:nvPr/>
        </p:nvSpPr>
        <p:spPr>
          <a:xfrm>
            <a:off x="1201003" y="627797"/>
            <a:ext cx="6332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/>
              <a:t>Ejemplo No.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156CC-3C31-40B2-A7D5-ABDE3C4F4C50}"/>
              </a:ext>
            </a:extLst>
          </p:cNvPr>
          <p:cNvSpPr txBox="1"/>
          <p:nvPr/>
        </p:nvSpPr>
        <p:spPr>
          <a:xfrm>
            <a:off x="1201003" y="1165084"/>
            <a:ext cx="89240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/>
              <a:t>Determinar las disposiciones  lineales, de tamaño 13, de las letras de la palabra</a:t>
            </a:r>
          </a:p>
          <a:p>
            <a:pPr algn="just"/>
            <a:endParaRPr lang="es-GT"/>
          </a:p>
          <a:p>
            <a:pPr algn="ctr"/>
            <a:r>
              <a:rPr lang="es-GT" sz="4000">
                <a:solidFill>
                  <a:srgbClr val="FF0000"/>
                </a:solidFill>
                <a:latin typeface="Arial Black" panose="020B0A04020102020204" pitchFamily="34" charset="0"/>
              </a:rPr>
              <a:t>HUEHUETENANGO</a:t>
            </a:r>
            <a:r>
              <a:rPr lang="es-GT" sz="4000">
                <a:latin typeface="Arial Black" panose="020B0A040201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6E7B52-227F-4AEF-8B62-F7CB98EA1A8A}"/>
                  </a:ext>
                </a:extLst>
              </p:cNvPr>
              <p:cNvSpPr txBox="1"/>
              <p:nvPr/>
            </p:nvSpPr>
            <p:spPr>
              <a:xfrm>
                <a:off x="6029325" y="2863717"/>
                <a:ext cx="3368358" cy="56528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𝑙𝑖𝑛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6E7B52-227F-4AEF-8B62-F7CB98EA1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25" y="2863717"/>
                <a:ext cx="3368358" cy="5652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B27BC31-B8A5-4000-9D57-970BBEEE8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06926"/>
              </p:ext>
            </p:extLst>
          </p:nvPr>
        </p:nvGraphicFramePr>
        <p:xfrm>
          <a:off x="1527175" y="2502590"/>
          <a:ext cx="38925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275">
                  <a:extLst>
                    <a:ext uri="{9D8B030D-6E8A-4147-A177-3AD203B41FA5}">
                      <a16:colId xmlns:a16="http://schemas.microsoft.com/office/drawing/2014/main" val="658143126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3626672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Letras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Frecuencia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2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0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9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2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78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7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3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96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b="1" noProof="0">
                          <a:solidFill>
                            <a:srgbClr val="FF0000"/>
                          </a:solidFill>
                        </a:rPr>
                        <a:t>Sumatoria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noProof="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27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914F34-D4D3-4885-97D8-47AD0C332674}"/>
                  </a:ext>
                </a:extLst>
              </p:cNvPr>
              <p:cNvSpPr txBox="1"/>
              <p:nvPr/>
            </p:nvSpPr>
            <p:spPr>
              <a:xfrm>
                <a:off x="6029325" y="3791507"/>
                <a:ext cx="3519810" cy="520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𝑙𝑖𝑛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2!1!1!1!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914F34-D4D3-4885-97D8-47AD0C332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25" y="3791507"/>
                <a:ext cx="3519810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03B3C1-93B3-4289-9293-0F2F3A1902F1}"/>
                  </a:ext>
                </a:extLst>
              </p:cNvPr>
              <p:cNvSpPr txBox="1"/>
              <p:nvPr/>
            </p:nvSpPr>
            <p:spPr>
              <a:xfrm>
                <a:off x="6029325" y="4674413"/>
                <a:ext cx="3630353" cy="56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𝑙𝑖𝑛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2!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13!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(2!)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03B3C1-93B3-4289-9293-0F2F3A190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25" y="4674413"/>
                <a:ext cx="3630353" cy="569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3576F6-86F5-475E-B019-E6E883D6666C}"/>
                  </a:ext>
                </a:extLst>
              </p:cNvPr>
              <p:cNvSpPr txBox="1"/>
              <p:nvPr/>
            </p:nvSpPr>
            <p:spPr>
              <a:xfrm>
                <a:off x="6029325" y="5432716"/>
                <a:ext cx="2949141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𝑙𝑖𝑛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.=129,729,600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3576F6-86F5-475E-B019-E6E883D66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25" y="5432716"/>
                <a:ext cx="2949141" cy="276999"/>
              </a:xfrm>
              <a:prstGeom prst="rect">
                <a:avLst/>
              </a:prstGeom>
              <a:blipFill>
                <a:blip r:embed="rId5"/>
                <a:stretch>
                  <a:fillRect l="-2058" r="-1440" b="-31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F0DD2C-FA4C-42CC-AD99-9A43B399BC04}"/>
                  </a:ext>
                </a:extLst>
              </p:cNvPr>
              <p:cNvSpPr txBox="1"/>
              <p:nvPr/>
            </p:nvSpPr>
            <p:spPr>
              <a:xfrm>
                <a:off x="6029324" y="5898438"/>
                <a:ext cx="364599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𝑃𝑒𝑟𝑚𝑢𝑡𝑎𝑐𝑖𝑜𝑛𝑒𝑠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.=129,729,600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F0DD2C-FA4C-42CC-AD99-9A43B399B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24" y="5898438"/>
                <a:ext cx="3645998" cy="276999"/>
              </a:xfrm>
              <a:prstGeom prst="rect">
                <a:avLst/>
              </a:prstGeom>
              <a:blipFill>
                <a:blip r:embed="rId6"/>
                <a:stretch>
                  <a:fillRect l="-1000" r="-1000" b="-851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5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1" grpId="0"/>
      <p:bldP spid="1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A38D99-CF8F-49F2-983A-5B3DF85A426E}"/>
              </a:ext>
            </a:extLst>
          </p:cNvPr>
          <p:cNvSpPr txBox="1"/>
          <p:nvPr/>
        </p:nvSpPr>
        <p:spPr>
          <a:xfrm>
            <a:off x="1201003" y="627797"/>
            <a:ext cx="6332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/>
              <a:t>Ejemplo No.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156CC-3C31-40B2-A7D5-ABDE3C4F4C50}"/>
              </a:ext>
            </a:extLst>
          </p:cNvPr>
          <p:cNvSpPr txBox="1"/>
          <p:nvPr/>
        </p:nvSpPr>
        <p:spPr>
          <a:xfrm>
            <a:off x="1201003" y="1165084"/>
            <a:ext cx="89240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/>
              <a:t>Determinar las disposiciones  lineales, de tamaño 10, de las letras de la palabra</a:t>
            </a:r>
          </a:p>
          <a:p>
            <a:pPr algn="just"/>
            <a:endParaRPr lang="es-GT"/>
          </a:p>
          <a:p>
            <a:pPr algn="ctr"/>
            <a:r>
              <a:rPr lang="es-GT" sz="4000">
                <a:solidFill>
                  <a:srgbClr val="FF0000"/>
                </a:solidFill>
                <a:latin typeface="Arial Black" panose="020B0A04020102020204" pitchFamily="34" charset="0"/>
              </a:rPr>
              <a:t>MATEMATICA</a:t>
            </a:r>
            <a:r>
              <a:rPr lang="es-GT" sz="4000">
                <a:latin typeface="Arial Black" panose="020B0A040201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6E7B52-227F-4AEF-8B62-F7CB98EA1A8A}"/>
                  </a:ext>
                </a:extLst>
              </p:cNvPr>
              <p:cNvSpPr txBox="1"/>
              <p:nvPr/>
            </p:nvSpPr>
            <p:spPr>
              <a:xfrm>
                <a:off x="6029325" y="2863717"/>
                <a:ext cx="3368358" cy="56528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𝑙𝑖𝑛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6E7B52-227F-4AEF-8B62-F7CB98EA1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25" y="2863717"/>
                <a:ext cx="3368358" cy="5652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B27BC31-B8A5-4000-9D57-970BBEEE8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99758"/>
              </p:ext>
            </p:extLst>
          </p:nvPr>
        </p:nvGraphicFramePr>
        <p:xfrm>
          <a:off x="1527175" y="2502590"/>
          <a:ext cx="38925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275">
                  <a:extLst>
                    <a:ext uri="{9D8B030D-6E8A-4147-A177-3AD203B41FA5}">
                      <a16:colId xmlns:a16="http://schemas.microsoft.com/office/drawing/2014/main" val="658143126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3626672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Letras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Frecuencia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2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0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9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2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78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7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b="1" noProof="0">
                          <a:solidFill>
                            <a:srgbClr val="FF0000"/>
                          </a:solidFill>
                        </a:rPr>
                        <a:t>Sumatoria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noProof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27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914F34-D4D3-4885-97D8-47AD0C332674}"/>
                  </a:ext>
                </a:extLst>
              </p:cNvPr>
              <p:cNvSpPr txBox="1"/>
              <p:nvPr/>
            </p:nvSpPr>
            <p:spPr>
              <a:xfrm>
                <a:off x="6029325" y="3791507"/>
                <a:ext cx="3120661" cy="520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𝑙𝑖𝑛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2!1!1!1!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914F34-D4D3-4885-97D8-47AD0C332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25" y="3791507"/>
                <a:ext cx="3120661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03B3C1-93B3-4289-9293-0F2F3A1902F1}"/>
                  </a:ext>
                </a:extLst>
              </p:cNvPr>
              <p:cNvSpPr txBox="1"/>
              <p:nvPr/>
            </p:nvSpPr>
            <p:spPr>
              <a:xfrm>
                <a:off x="6029325" y="4674413"/>
                <a:ext cx="3412344" cy="56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𝑙𝑖𝑛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(2!)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03B3C1-93B3-4289-9293-0F2F3A190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25" y="4674413"/>
                <a:ext cx="3412344" cy="569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3576F6-86F5-475E-B019-E6E883D6666C}"/>
                  </a:ext>
                </a:extLst>
              </p:cNvPr>
              <p:cNvSpPr txBox="1"/>
              <p:nvPr/>
            </p:nvSpPr>
            <p:spPr>
              <a:xfrm>
                <a:off x="6029325" y="5432716"/>
                <a:ext cx="2516330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𝑙𝑖𝑛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.=151,200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3576F6-86F5-475E-B019-E6E883D66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25" y="5432716"/>
                <a:ext cx="2516330" cy="276999"/>
              </a:xfrm>
              <a:prstGeom prst="rect">
                <a:avLst/>
              </a:prstGeom>
              <a:blipFill>
                <a:blip r:embed="rId5"/>
                <a:stretch>
                  <a:fillRect l="-2410" r="-1687" b="-31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2FC6CB-D29F-4403-AACE-6BA8828ACA0C}"/>
                  </a:ext>
                </a:extLst>
              </p:cNvPr>
              <p:cNvSpPr txBox="1"/>
              <p:nvPr/>
            </p:nvSpPr>
            <p:spPr>
              <a:xfrm>
                <a:off x="6029325" y="5898438"/>
                <a:ext cx="3213187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𝑃𝑒𝑟𝑚𝑢𝑡𝑎𝑐𝑖𝑜𝑛𝑒𝑠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.=151,200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2FC6CB-D29F-4403-AACE-6BA8828AC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25" y="5898438"/>
                <a:ext cx="3213187" cy="276999"/>
              </a:xfrm>
              <a:prstGeom prst="rect">
                <a:avLst/>
              </a:prstGeom>
              <a:blipFill>
                <a:blip r:embed="rId6"/>
                <a:stretch>
                  <a:fillRect l="-1134" r="-1323" b="-851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77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1" grpId="0"/>
      <p:bldP spid="1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9216-FDC7-4B6A-B149-1780C0159DD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8212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/>
              <a:t>Permutaciones con repetición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C5E95-9724-4FD3-8233-C4660A6028B0}"/>
              </a:ext>
            </a:extLst>
          </p:cNvPr>
          <p:cNvSpPr txBox="1"/>
          <p:nvPr/>
        </p:nvSpPr>
        <p:spPr>
          <a:xfrm>
            <a:off x="1132450" y="1361340"/>
            <a:ext cx="3410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/>
              <a:t>Determinar las disposiciones  lineales, de tamaño 2, de las cuatro letras de la palabra</a:t>
            </a:r>
          </a:p>
          <a:p>
            <a:pPr algn="just"/>
            <a:endParaRPr lang="es-GT"/>
          </a:p>
          <a:p>
            <a:pPr algn="ctr"/>
            <a:r>
              <a:rPr lang="es-GT" sz="4000">
                <a:latin typeface="Arial Black" panose="020B0A04020102020204" pitchFamily="34" charset="0"/>
              </a:rPr>
              <a:t>ALMA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34888C-B517-4F75-AF86-F9A2ECAADFF6}"/>
                  </a:ext>
                </a:extLst>
              </p:cNvPr>
              <p:cNvSpPr txBox="1"/>
              <p:nvPr/>
            </p:nvSpPr>
            <p:spPr>
              <a:xfrm>
                <a:off x="1132450" y="3824217"/>
                <a:ext cx="3404073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4−2</m:t>
                              </m:r>
                            </m:e>
                          </m:d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s-GT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34888C-B517-4F75-AF86-F9A2ECAAD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50" y="3824217"/>
                <a:ext cx="3404073" cy="559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D13C45-1370-4692-8377-F89C3FEDB036}"/>
              </a:ext>
            </a:extLst>
          </p:cNvPr>
          <p:cNvSpPr txBox="1"/>
          <p:nvPr/>
        </p:nvSpPr>
        <p:spPr>
          <a:xfrm>
            <a:off x="1228210" y="3373002"/>
            <a:ext cx="388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/>
              <a:t>Suponiendo elementos distintos: A1, L, M, A2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658954A-578C-4EDA-8F53-DAF2635D5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7752"/>
              </p:ext>
            </p:extLst>
          </p:nvPr>
        </p:nvGraphicFramePr>
        <p:xfrm>
          <a:off x="5699762" y="1107832"/>
          <a:ext cx="1953797" cy="478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17">
                  <a:extLst>
                    <a:ext uri="{9D8B030D-6E8A-4147-A177-3AD203B41FA5}">
                      <a16:colId xmlns:a16="http://schemas.microsoft.com/office/drawing/2014/main" val="2380546789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3101488172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2376330717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1620422955"/>
                    </a:ext>
                  </a:extLst>
                </a:gridCol>
              </a:tblGrid>
              <a:tr h="367958">
                <a:tc gridSpan="4">
                  <a:txBody>
                    <a:bodyPr/>
                    <a:lstStyle/>
                    <a:p>
                      <a:pPr algn="ctr"/>
                      <a:r>
                        <a:rPr lang="es-GT" dirty="0"/>
                        <a:t>PERMUTACIONES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28975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211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2720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32628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1332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94956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22881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70C0"/>
                          </a:solidFill>
                        </a:rPr>
                        <a:t>A2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7254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70C0"/>
                          </a:solidFill>
                        </a:rPr>
                        <a:t>A2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5239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70C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75314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417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84153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3327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51BC1B2-6E0A-465D-BE34-CE88E2494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09934"/>
              </p:ext>
            </p:extLst>
          </p:nvPr>
        </p:nvGraphicFramePr>
        <p:xfrm>
          <a:off x="9995159" y="1107832"/>
          <a:ext cx="1944240" cy="478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60">
                  <a:extLst>
                    <a:ext uri="{9D8B030D-6E8A-4147-A177-3AD203B41FA5}">
                      <a16:colId xmlns:a16="http://schemas.microsoft.com/office/drawing/2014/main" val="2380546789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3101488172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2376330717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1620422955"/>
                    </a:ext>
                  </a:extLst>
                </a:gridCol>
              </a:tblGrid>
              <a:tr h="367958">
                <a:tc gridSpan="4">
                  <a:txBody>
                    <a:bodyPr/>
                    <a:lstStyle/>
                    <a:p>
                      <a:pPr algn="ctr"/>
                      <a:r>
                        <a:rPr lang="es-GT" dirty="0"/>
                        <a:t>DISP. LIN. C. R.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28975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211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2720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32628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1332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94956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22881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7254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5239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75314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417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84153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33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2E7874-B1C6-4FD5-AE3F-B27821ABFEF0}"/>
                  </a:ext>
                </a:extLst>
              </p:cNvPr>
              <p:cNvSpPr txBox="1"/>
              <p:nvPr/>
            </p:nvSpPr>
            <p:spPr>
              <a:xfrm>
                <a:off x="7644002" y="1686419"/>
                <a:ext cx="1248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GT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2E7874-B1C6-4FD5-AE3F-B27821ABF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02" y="1686419"/>
                <a:ext cx="12482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F64E83F5-4F72-4193-ACAA-700E26AD7786}"/>
              </a:ext>
            </a:extLst>
          </p:cNvPr>
          <p:cNvSpPr/>
          <p:nvPr/>
        </p:nvSpPr>
        <p:spPr>
          <a:xfrm>
            <a:off x="6671882" y="1563757"/>
            <a:ext cx="99979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9E0CBE-89A6-4233-AB16-B2CD61DF6AD7}"/>
              </a:ext>
            </a:extLst>
          </p:cNvPr>
          <p:cNvCxnSpPr/>
          <p:nvPr/>
        </p:nvCxnSpPr>
        <p:spPr>
          <a:xfrm flipH="1">
            <a:off x="7010400" y="1889304"/>
            <a:ext cx="63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EC963F-3C29-4B7D-A5FE-DE561F083B3D}"/>
                  </a:ext>
                </a:extLst>
              </p:cNvPr>
              <p:cNvSpPr txBox="1"/>
              <p:nvPr/>
            </p:nvSpPr>
            <p:spPr>
              <a:xfrm>
                <a:off x="7644002" y="5356830"/>
                <a:ext cx="1248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GT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EC963F-3C29-4B7D-A5FE-DE561F083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02" y="5356830"/>
                <a:ext cx="12482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832D5CE4-1ABE-42DB-99E0-7DFB56C4BFCE}"/>
              </a:ext>
            </a:extLst>
          </p:cNvPr>
          <p:cNvSpPr/>
          <p:nvPr/>
        </p:nvSpPr>
        <p:spPr>
          <a:xfrm>
            <a:off x="6671882" y="5234168"/>
            <a:ext cx="99979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0E3755-33E3-42E7-85AA-89E81611F5F8}"/>
              </a:ext>
            </a:extLst>
          </p:cNvPr>
          <p:cNvCxnSpPr/>
          <p:nvPr/>
        </p:nvCxnSpPr>
        <p:spPr>
          <a:xfrm flipH="1">
            <a:off x="7010400" y="5559715"/>
            <a:ext cx="63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F5F9C9-EC44-468B-9910-73DE9CCCFA89}"/>
                  </a:ext>
                </a:extLst>
              </p:cNvPr>
              <p:cNvSpPr txBox="1"/>
              <p:nvPr/>
            </p:nvSpPr>
            <p:spPr>
              <a:xfrm>
                <a:off x="7644001" y="2887186"/>
                <a:ext cx="235115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G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G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es-G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F5F9C9-EC44-468B-9910-73DE9CCCF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01" y="2887186"/>
                <a:ext cx="2351158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A2756F13-9E46-4F8E-80A8-5DB05EC0EA71}"/>
              </a:ext>
            </a:extLst>
          </p:cNvPr>
          <p:cNvSpPr/>
          <p:nvPr/>
        </p:nvSpPr>
        <p:spPr>
          <a:xfrm>
            <a:off x="6671882" y="2234433"/>
            <a:ext cx="99979" cy="1463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74F36F-54E5-4189-BFFD-5724E16A0959}"/>
              </a:ext>
            </a:extLst>
          </p:cNvPr>
          <p:cNvCxnSpPr>
            <a:cxnSpLocks/>
          </p:cNvCxnSpPr>
          <p:nvPr/>
        </p:nvCxnSpPr>
        <p:spPr>
          <a:xfrm flipH="1">
            <a:off x="7010400" y="3090071"/>
            <a:ext cx="63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30A429-B910-44FD-BA29-7F1072C9FA09}"/>
                  </a:ext>
                </a:extLst>
              </p:cNvPr>
              <p:cNvSpPr txBox="1"/>
              <p:nvPr/>
            </p:nvSpPr>
            <p:spPr>
              <a:xfrm>
                <a:off x="7743981" y="3442883"/>
                <a:ext cx="23511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∗2=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G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30A429-B910-44FD-BA29-7F1072C9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81" y="3442883"/>
                <a:ext cx="23511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B7F13B-2D7E-4A5A-861F-BC8C2D90F74E}"/>
              </a:ext>
            </a:extLst>
          </p:cNvPr>
          <p:cNvCxnSpPr/>
          <p:nvPr/>
        </p:nvCxnSpPr>
        <p:spPr>
          <a:xfrm>
            <a:off x="768626" y="3177222"/>
            <a:ext cx="4598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229339-7E78-4ECE-BC1D-ADB7F6FECD31}"/>
                  </a:ext>
                </a:extLst>
              </p:cNvPr>
              <p:cNvSpPr txBox="1"/>
              <p:nvPr/>
            </p:nvSpPr>
            <p:spPr>
              <a:xfrm>
                <a:off x="1605846" y="5105387"/>
                <a:ext cx="3064557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𝑙𝑖𝑛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.=1+4+2=7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229339-7E78-4ECE-BC1D-ADB7F6FEC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846" y="5105387"/>
                <a:ext cx="3064557" cy="276999"/>
              </a:xfrm>
              <a:prstGeom prst="rect">
                <a:avLst/>
              </a:prstGeom>
              <a:blipFill>
                <a:blip r:embed="rId7"/>
                <a:stretch>
                  <a:fillRect l="-1980" r="-1188" b="-31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01025A-F36A-4217-AA7A-6965F0EB0F64}"/>
              </a:ext>
            </a:extLst>
          </p:cNvPr>
          <p:cNvCxnSpPr/>
          <p:nvPr/>
        </p:nvCxnSpPr>
        <p:spPr>
          <a:xfrm>
            <a:off x="768626" y="4601831"/>
            <a:ext cx="4598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C9C803-55A1-4956-95D7-55A990E3097B}"/>
              </a:ext>
            </a:extLst>
          </p:cNvPr>
          <p:cNvSpPr txBox="1"/>
          <p:nvPr/>
        </p:nvSpPr>
        <p:spPr>
          <a:xfrm>
            <a:off x="7805532" y="2478157"/>
            <a:ext cx="1171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FF0000"/>
                </a:solidFill>
              </a:rPr>
              <a:t>Espacios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946D96-EB0D-4FD8-A658-783F4034F417}"/>
              </a:ext>
            </a:extLst>
          </p:cNvPr>
          <p:cNvCxnSpPr>
            <a:cxnSpLocks/>
          </p:cNvCxnSpPr>
          <p:nvPr/>
        </p:nvCxnSpPr>
        <p:spPr>
          <a:xfrm flipH="1">
            <a:off x="7951305" y="2721389"/>
            <a:ext cx="149914" cy="1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FFA4CB-BCB4-46E8-BFA9-27D1F4E35EA1}"/>
              </a:ext>
            </a:extLst>
          </p:cNvPr>
          <p:cNvSpPr txBox="1"/>
          <p:nvPr/>
        </p:nvSpPr>
        <p:spPr>
          <a:xfrm>
            <a:off x="8092071" y="3811327"/>
            <a:ext cx="20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>
                <a:solidFill>
                  <a:srgbClr val="FF0000"/>
                </a:solidFill>
              </a:rPr>
              <a:t># de símbolos a ser ubicados en los espacios.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6D3862D-3B02-4BF0-A892-31BD119652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885142" y="3401397"/>
            <a:ext cx="255326" cy="665537"/>
          </a:xfrm>
          <a:prstGeom prst="curvedConnector3">
            <a:avLst>
              <a:gd name="adj1" fmla="val -89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5F004F-778C-4874-84CE-3A5D36DE29DF}"/>
              </a:ext>
            </a:extLst>
          </p:cNvPr>
          <p:cNvSpPr txBox="1"/>
          <p:nvPr/>
        </p:nvSpPr>
        <p:spPr>
          <a:xfrm>
            <a:off x="8331176" y="747925"/>
            <a:ext cx="1646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De este resultado se toma solo 1.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37FF26-C36B-476C-A381-F841D59255A4}"/>
              </a:ext>
            </a:extLst>
          </p:cNvPr>
          <p:cNvCxnSpPr>
            <a:cxnSpLocks/>
          </p:cNvCxnSpPr>
          <p:nvPr/>
        </p:nvCxnSpPr>
        <p:spPr>
          <a:xfrm flipH="1">
            <a:off x="8756458" y="1286737"/>
            <a:ext cx="277121" cy="37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D66D0E1-EA3F-447E-A571-CCE12E677C35}"/>
              </a:ext>
            </a:extLst>
          </p:cNvPr>
          <p:cNvSpPr txBox="1"/>
          <p:nvPr/>
        </p:nvSpPr>
        <p:spPr>
          <a:xfrm>
            <a:off x="7986191" y="5782803"/>
            <a:ext cx="175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Este resultado se toma completo.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DF0494-EC75-4068-B3DD-927FA7F59952}"/>
              </a:ext>
            </a:extLst>
          </p:cNvPr>
          <p:cNvCxnSpPr/>
          <p:nvPr/>
        </p:nvCxnSpPr>
        <p:spPr>
          <a:xfrm flipH="1" flipV="1">
            <a:off x="8826000" y="5670193"/>
            <a:ext cx="230758" cy="17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AC6291-961E-405A-8B1A-82007F268448}"/>
                  </a:ext>
                </a:extLst>
              </p:cNvPr>
              <p:cNvSpPr txBox="1"/>
              <p:nvPr/>
            </p:nvSpPr>
            <p:spPr>
              <a:xfrm>
                <a:off x="7634367" y="4379968"/>
                <a:ext cx="235115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GT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G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G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s-G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G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es-GT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AC6291-961E-405A-8B1A-82007F268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67" y="4379968"/>
                <a:ext cx="2351158" cy="552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B8A86B74-DFC4-4866-9E1B-99C863697DA5}"/>
              </a:ext>
            </a:extLst>
          </p:cNvPr>
          <p:cNvSpPr/>
          <p:nvPr/>
        </p:nvSpPr>
        <p:spPr>
          <a:xfrm>
            <a:off x="6662248" y="3727215"/>
            <a:ext cx="99979" cy="1463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2BF01A-C1F7-4509-B0C7-2810409AA3F1}"/>
              </a:ext>
            </a:extLst>
          </p:cNvPr>
          <p:cNvCxnSpPr>
            <a:cxnSpLocks/>
          </p:cNvCxnSpPr>
          <p:nvPr/>
        </p:nvCxnSpPr>
        <p:spPr>
          <a:xfrm flipH="1">
            <a:off x="7000766" y="4582853"/>
            <a:ext cx="63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752051-BBEE-4B26-8D1D-FAF752728DA1}"/>
                  </a:ext>
                </a:extLst>
              </p:cNvPr>
              <p:cNvSpPr txBox="1"/>
              <p:nvPr/>
            </p:nvSpPr>
            <p:spPr>
              <a:xfrm>
                <a:off x="7734347" y="4935665"/>
                <a:ext cx="23511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∗2=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GT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752051-BBEE-4B26-8D1D-FAF752728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47" y="4935665"/>
                <a:ext cx="23511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56CF96E-5C0D-4494-97A3-5163B906A167}"/>
              </a:ext>
            </a:extLst>
          </p:cNvPr>
          <p:cNvSpPr txBox="1"/>
          <p:nvPr/>
        </p:nvSpPr>
        <p:spPr>
          <a:xfrm>
            <a:off x="10235066" y="3826146"/>
            <a:ext cx="175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>
                <a:solidFill>
                  <a:srgbClr val="FF0000"/>
                </a:solidFill>
              </a:rPr>
              <a:t>Este resultado se toma completo.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0D353A-4214-4161-AA0E-86CB1A0112E2}"/>
              </a:ext>
            </a:extLst>
          </p:cNvPr>
          <p:cNvCxnSpPr>
            <a:cxnSpLocks/>
          </p:cNvCxnSpPr>
          <p:nvPr/>
        </p:nvCxnSpPr>
        <p:spPr>
          <a:xfrm flipH="1" flipV="1">
            <a:off x="9154321" y="3680779"/>
            <a:ext cx="1031240" cy="27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45BE855-DB37-4ADF-A38E-0C938BA5CFF0}"/>
              </a:ext>
            </a:extLst>
          </p:cNvPr>
          <p:cNvSpPr txBox="1"/>
          <p:nvPr/>
        </p:nvSpPr>
        <p:spPr>
          <a:xfrm>
            <a:off x="10277447" y="4588510"/>
            <a:ext cx="175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>
                <a:solidFill>
                  <a:srgbClr val="0070C0"/>
                </a:solidFill>
              </a:rPr>
              <a:t>Este resultado NO se toma.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B40A4B-7573-4810-8DAC-F85172F12730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9154321" y="4850120"/>
            <a:ext cx="1123126" cy="23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8E8761-C45C-4ED8-A08E-AD1946680741}"/>
              </a:ext>
            </a:extLst>
          </p:cNvPr>
          <p:cNvSpPr txBox="1"/>
          <p:nvPr/>
        </p:nvSpPr>
        <p:spPr>
          <a:xfrm>
            <a:off x="8651004" y="2163321"/>
            <a:ext cx="1646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Se supone solo una A.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093B9-88FB-4DC9-8861-A10C61E9A1A6}"/>
              </a:ext>
            </a:extLst>
          </p:cNvPr>
          <p:cNvCxnSpPr>
            <a:cxnSpLocks/>
          </p:cNvCxnSpPr>
          <p:nvPr/>
        </p:nvCxnSpPr>
        <p:spPr>
          <a:xfrm flipH="1">
            <a:off x="8790692" y="2657188"/>
            <a:ext cx="277121" cy="37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4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9216-FDC7-4B6A-B149-1780C0159DD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8212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dirty="0"/>
              <a:t>Permutaciones con repetición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C5E95-9724-4FD3-8233-C4660A6028B0}"/>
              </a:ext>
            </a:extLst>
          </p:cNvPr>
          <p:cNvSpPr txBox="1"/>
          <p:nvPr/>
        </p:nvSpPr>
        <p:spPr>
          <a:xfrm>
            <a:off x="1132450" y="1361340"/>
            <a:ext cx="3410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Determinar las disposiciones  lineales, de tamaño 2, de las cuatro letras de la LISTA</a:t>
            </a:r>
          </a:p>
          <a:p>
            <a:pPr algn="just"/>
            <a:endParaRPr lang="es-GT" dirty="0"/>
          </a:p>
          <a:p>
            <a:pPr algn="ctr"/>
            <a:r>
              <a:rPr lang="es-GT" sz="4000" dirty="0">
                <a:latin typeface="Arial Black" panose="020B0A04020102020204" pitchFamily="34" charset="0"/>
              </a:rPr>
              <a:t>AMMA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34888C-B517-4F75-AF86-F9A2ECAADFF6}"/>
                  </a:ext>
                </a:extLst>
              </p:cNvPr>
              <p:cNvSpPr txBox="1"/>
              <p:nvPr/>
            </p:nvSpPr>
            <p:spPr>
              <a:xfrm>
                <a:off x="1132450" y="3824217"/>
                <a:ext cx="3404073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4−2</m:t>
                              </m:r>
                            </m:e>
                          </m:d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34888C-B517-4F75-AF86-F9A2ECAAD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50" y="3824217"/>
                <a:ext cx="3404073" cy="559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D13C45-1370-4692-8377-F89C3FEDB036}"/>
              </a:ext>
            </a:extLst>
          </p:cNvPr>
          <p:cNvSpPr txBox="1"/>
          <p:nvPr/>
        </p:nvSpPr>
        <p:spPr>
          <a:xfrm>
            <a:off x="1228210" y="3373002"/>
            <a:ext cx="388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Suponiendo elementos distintos: A1, M1, M2, A2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658954A-578C-4EDA-8F53-DAF2635D5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9589"/>
              </p:ext>
            </p:extLst>
          </p:nvPr>
        </p:nvGraphicFramePr>
        <p:xfrm>
          <a:off x="5699762" y="1107832"/>
          <a:ext cx="1944240" cy="478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60">
                  <a:extLst>
                    <a:ext uri="{9D8B030D-6E8A-4147-A177-3AD203B41FA5}">
                      <a16:colId xmlns:a16="http://schemas.microsoft.com/office/drawing/2014/main" val="2380546789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3101488172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2376330717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1620422955"/>
                    </a:ext>
                  </a:extLst>
                </a:gridCol>
              </a:tblGrid>
              <a:tr h="367958">
                <a:tc gridSpan="4">
                  <a:txBody>
                    <a:bodyPr/>
                    <a:lstStyle/>
                    <a:p>
                      <a:pPr algn="ctr"/>
                      <a:r>
                        <a:rPr lang="es-GT" dirty="0"/>
                        <a:t>PERMUTACIONES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28975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A1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211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A2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2720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32628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FF0000"/>
                          </a:solidFill>
                        </a:rPr>
                        <a:t>M1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1332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0070C0"/>
                          </a:solidFill>
                        </a:rPr>
                        <a:t>A1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94956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0070C0"/>
                          </a:solidFill>
                        </a:rPr>
                        <a:t>M2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22881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00B050"/>
                          </a:solidFill>
                        </a:rPr>
                        <a:t>A2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7254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00B050"/>
                          </a:solidFill>
                        </a:rPr>
                        <a:t>M1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5239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A2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75314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M2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417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M1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84153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M2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3327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51BC1B2-6E0A-465D-BE34-CE88E2494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29585"/>
              </p:ext>
            </p:extLst>
          </p:nvPr>
        </p:nvGraphicFramePr>
        <p:xfrm>
          <a:off x="9995159" y="1107832"/>
          <a:ext cx="1944240" cy="478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60">
                  <a:extLst>
                    <a:ext uri="{9D8B030D-6E8A-4147-A177-3AD203B41FA5}">
                      <a16:colId xmlns:a16="http://schemas.microsoft.com/office/drawing/2014/main" val="2380546789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3101488172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2376330717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1620422955"/>
                    </a:ext>
                  </a:extLst>
                </a:gridCol>
              </a:tblGrid>
              <a:tr h="367958">
                <a:tc gridSpan="4">
                  <a:txBody>
                    <a:bodyPr/>
                    <a:lstStyle/>
                    <a:p>
                      <a:pPr algn="ctr"/>
                      <a:r>
                        <a:rPr lang="es-GT" dirty="0"/>
                        <a:t>DISP. LIN. C. R.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28975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211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2720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32628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1332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94956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22881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7254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5239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75314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417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84153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33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2E7874-B1C6-4FD5-AE3F-B27821ABFEF0}"/>
                  </a:ext>
                </a:extLst>
              </p:cNvPr>
              <p:cNvSpPr txBox="1"/>
              <p:nvPr/>
            </p:nvSpPr>
            <p:spPr>
              <a:xfrm>
                <a:off x="7644002" y="1633411"/>
                <a:ext cx="1248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2E7874-B1C6-4FD5-AE3F-B27821ABF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02" y="1633411"/>
                <a:ext cx="12482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F64E83F5-4F72-4193-ACAA-700E26AD7786}"/>
              </a:ext>
            </a:extLst>
          </p:cNvPr>
          <p:cNvSpPr/>
          <p:nvPr/>
        </p:nvSpPr>
        <p:spPr>
          <a:xfrm>
            <a:off x="6671882" y="1563757"/>
            <a:ext cx="99979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9E0CBE-89A6-4233-AB16-B2CD61DF6AD7}"/>
              </a:ext>
            </a:extLst>
          </p:cNvPr>
          <p:cNvCxnSpPr/>
          <p:nvPr/>
        </p:nvCxnSpPr>
        <p:spPr>
          <a:xfrm flipH="1">
            <a:off x="7010400" y="1836296"/>
            <a:ext cx="63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EC963F-3C29-4B7D-A5FE-DE561F083B3D}"/>
                  </a:ext>
                </a:extLst>
              </p:cNvPr>
              <p:cNvSpPr txBox="1"/>
              <p:nvPr/>
            </p:nvSpPr>
            <p:spPr>
              <a:xfrm>
                <a:off x="7644002" y="5356830"/>
                <a:ext cx="1248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EC963F-3C29-4B7D-A5FE-DE561F083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02" y="5356830"/>
                <a:ext cx="12482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832D5CE4-1ABE-42DB-99E0-7DFB56C4BFCE}"/>
              </a:ext>
            </a:extLst>
          </p:cNvPr>
          <p:cNvSpPr/>
          <p:nvPr/>
        </p:nvSpPr>
        <p:spPr>
          <a:xfrm>
            <a:off x="6671882" y="5234168"/>
            <a:ext cx="99979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B7F13B-2D7E-4A5A-861F-BC8C2D90F74E}"/>
              </a:ext>
            </a:extLst>
          </p:cNvPr>
          <p:cNvCxnSpPr/>
          <p:nvPr/>
        </p:nvCxnSpPr>
        <p:spPr>
          <a:xfrm>
            <a:off x="768626" y="3177222"/>
            <a:ext cx="4598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229339-7E78-4ECE-BC1D-ADB7F6FECD31}"/>
                  </a:ext>
                </a:extLst>
              </p:cNvPr>
              <p:cNvSpPr txBox="1"/>
              <p:nvPr/>
            </p:nvSpPr>
            <p:spPr>
              <a:xfrm>
                <a:off x="1478818" y="5108112"/>
                <a:ext cx="3064557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𝑙𝑖𝑛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.=1+2+1=4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229339-7E78-4ECE-BC1D-ADB7F6FEC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18" y="5108112"/>
                <a:ext cx="3064557" cy="276999"/>
              </a:xfrm>
              <a:prstGeom prst="rect">
                <a:avLst/>
              </a:prstGeom>
              <a:blipFill>
                <a:blip r:embed="rId5"/>
                <a:stretch>
                  <a:fillRect l="-1984" r="-1190" b="-3404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01025A-F36A-4217-AA7A-6965F0EB0F64}"/>
              </a:ext>
            </a:extLst>
          </p:cNvPr>
          <p:cNvCxnSpPr/>
          <p:nvPr/>
        </p:nvCxnSpPr>
        <p:spPr>
          <a:xfrm>
            <a:off x="768626" y="4601831"/>
            <a:ext cx="4598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A0FD2A-D057-4CF7-A721-60A8938D7B7C}"/>
              </a:ext>
            </a:extLst>
          </p:cNvPr>
          <p:cNvSpPr txBox="1"/>
          <p:nvPr/>
        </p:nvSpPr>
        <p:spPr>
          <a:xfrm>
            <a:off x="8331176" y="747925"/>
            <a:ext cx="1646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De este resultado se toma solo 1.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A9A2C7-EE92-4D01-8CC9-74BA4AF3A0FF}"/>
              </a:ext>
            </a:extLst>
          </p:cNvPr>
          <p:cNvCxnSpPr>
            <a:cxnSpLocks/>
          </p:cNvCxnSpPr>
          <p:nvPr/>
        </p:nvCxnSpPr>
        <p:spPr>
          <a:xfrm flipH="1">
            <a:off x="8756458" y="1286737"/>
            <a:ext cx="277121" cy="37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EA60B2-879F-43F8-811D-03CBB62770B6}"/>
              </a:ext>
            </a:extLst>
          </p:cNvPr>
          <p:cNvSpPr txBox="1"/>
          <p:nvPr/>
        </p:nvSpPr>
        <p:spPr>
          <a:xfrm>
            <a:off x="8349336" y="5857678"/>
            <a:ext cx="1646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De este resultado se toma solo 1.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B5B771-420A-4EEB-978E-B50958B45171}"/>
              </a:ext>
            </a:extLst>
          </p:cNvPr>
          <p:cNvCxnSpPr>
            <a:cxnSpLocks/>
          </p:cNvCxnSpPr>
          <p:nvPr/>
        </p:nvCxnSpPr>
        <p:spPr>
          <a:xfrm flipH="1" flipV="1">
            <a:off x="8824082" y="5672112"/>
            <a:ext cx="219533" cy="21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54301E-D244-4693-8837-182531B39583}"/>
                  </a:ext>
                </a:extLst>
              </p:cNvPr>
              <p:cNvSpPr txBox="1"/>
              <p:nvPr/>
            </p:nvSpPr>
            <p:spPr>
              <a:xfrm>
                <a:off x="7661696" y="2132497"/>
                <a:ext cx="235115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G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G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s-G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54301E-D244-4693-8837-182531B3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696" y="2132497"/>
                <a:ext cx="2351158" cy="552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DEB860-8F88-40E2-A0DB-57F4A034ED7C}"/>
              </a:ext>
            </a:extLst>
          </p:cNvPr>
          <p:cNvCxnSpPr>
            <a:cxnSpLocks/>
          </p:cNvCxnSpPr>
          <p:nvPr/>
        </p:nvCxnSpPr>
        <p:spPr>
          <a:xfrm flipH="1">
            <a:off x="7028095" y="2573918"/>
            <a:ext cx="63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74BC10-AF05-49EE-ACFC-211B6034995C}"/>
                  </a:ext>
                </a:extLst>
              </p:cNvPr>
              <p:cNvSpPr txBox="1"/>
              <p:nvPr/>
            </p:nvSpPr>
            <p:spPr>
              <a:xfrm>
                <a:off x="7761676" y="2688194"/>
                <a:ext cx="212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G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74BC10-AF05-49EE-ACFC-211B60349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676" y="2688194"/>
                <a:ext cx="21243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Brace 40">
            <a:extLst>
              <a:ext uri="{FF2B5EF4-FFF2-40B4-BE49-F238E27FC236}">
                <a16:creationId xmlns:a16="http://schemas.microsoft.com/office/drawing/2014/main" id="{E44E87C3-6851-432F-AB09-04CB899FBAE1}"/>
              </a:ext>
            </a:extLst>
          </p:cNvPr>
          <p:cNvSpPr/>
          <p:nvPr/>
        </p:nvSpPr>
        <p:spPr>
          <a:xfrm>
            <a:off x="6670841" y="2258483"/>
            <a:ext cx="99979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826CED46-C9D8-4472-9F0D-16CFBFF227BD}"/>
              </a:ext>
            </a:extLst>
          </p:cNvPr>
          <p:cNvSpPr/>
          <p:nvPr/>
        </p:nvSpPr>
        <p:spPr>
          <a:xfrm>
            <a:off x="6662949" y="2992704"/>
            <a:ext cx="99979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198DE70-6556-43CA-8D17-0C24A033C99C}"/>
              </a:ext>
            </a:extLst>
          </p:cNvPr>
          <p:cNvSpPr/>
          <p:nvPr/>
        </p:nvSpPr>
        <p:spPr>
          <a:xfrm>
            <a:off x="6661908" y="3753690"/>
            <a:ext cx="99979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E4A5664E-E285-45C2-8248-488D908CDA9D}"/>
              </a:ext>
            </a:extLst>
          </p:cNvPr>
          <p:cNvSpPr/>
          <p:nvPr/>
        </p:nvSpPr>
        <p:spPr>
          <a:xfrm>
            <a:off x="6661907" y="4493117"/>
            <a:ext cx="99979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A5A4FC-C72F-4132-A730-649C15312CC6}"/>
              </a:ext>
            </a:extLst>
          </p:cNvPr>
          <p:cNvSpPr txBox="1"/>
          <p:nvPr/>
        </p:nvSpPr>
        <p:spPr>
          <a:xfrm>
            <a:off x="10212814" y="2959816"/>
            <a:ext cx="175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>
                <a:solidFill>
                  <a:srgbClr val="FF0000"/>
                </a:solidFill>
              </a:rPr>
              <a:t>Este resultado se toma completo.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E95660-AB1A-4B1E-A223-38DB36D9F806}"/>
              </a:ext>
            </a:extLst>
          </p:cNvPr>
          <p:cNvCxnSpPr>
            <a:cxnSpLocks/>
          </p:cNvCxnSpPr>
          <p:nvPr/>
        </p:nvCxnSpPr>
        <p:spPr>
          <a:xfrm flipH="1" flipV="1">
            <a:off x="9158573" y="2880709"/>
            <a:ext cx="1031240" cy="27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1FD22DF-879E-4C70-830C-7B4A148B1EDC}"/>
              </a:ext>
            </a:extLst>
          </p:cNvPr>
          <p:cNvSpPr txBox="1"/>
          <p:nvPr/>
        </p:nvSpPr>
        <p:spPr>
          <a:xfrm>
            <a:off x="10212814" y="3522697"/>
            <a:ext cx="175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>
                <a:solidFill>
                  <a:srgbClr val="0070C0"/>
                </a:solidFill>
              </a:rPr>
              <a:t>Este resultado NO se toma.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285E33-985C-496F-A0AD-7D5EBF039B6E}"/>
              </a:ext>
            </a:extLst>
          </p:cNvPr>
          <p:cNvCxnSpPr>
            <a:cxnSpLocks/>
          </p:cNvCxnSpPr>
          <p:nvPr/>
        </p:nvCxnSpPr>
        <p:spPr>
          <a:xfrm flipH="1" flipV="1">
            <a:off x="9132069" y="3640065"/>
            <a:ext cx="1080745" cy="10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26A77E-3115-4AD8-A508-74C4A4A18338}"/>
                  </a:ext>
                </a:extLst>
              </p:cNvPr>
              <p:cNvSpPr txBox="1"/>
              <p:nvPr/>
            </p:nvSpPr>
            <p:spPr>
              <a:xfrm>
                <a:off x="7673524" y="2983452"/>
                <a:ext cx="2183008" cy="501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GT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G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s-GT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26A77E-3115-4AD8-A508-74C4A4A18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524" y="2983452"/>
                <a:ext cx="2183008" cy="501356"/>
              </a:xfrm>
              <a:prstGeom prst="rect">
                <a:avLst/>
              </a:prstGeom>
              <a:blipFill>
                <a:blip r:embed="rId8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C09193-A538-4EF8-98D4-A4A88E78B476}"/>
                  </a:ext>
                </a:extLst>
              </p:cNvPr>
              <p:cNvSpPr txBox="1"/>
              <p:nvPr/>
            </p:nvSpPr>
            <p:spPr>
              <a:xfrm>
                <a:off x="7773504" y="3459637"/>
                <a:ext cx="208302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GT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C09193-A538-4EF8-98D4-A4A88E78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504" y="3459637"/>
                <a:ext cx="208302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83B8CB-D253-4D01-81C3-18C09DEC28AC}"/>
                  </a:ext>
                </a:extLst>
              </p:cNvPr>
              <p:cNvSpPr txBox="1"/>
              <p:nvPr/>
            </p:nvSpPr>
            <p:spPr>
              <a:xfrm>
                <a:off x="7680380" y="3731338"/>
                <a:ext cx="2197105" cy="501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GT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G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GT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s-G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G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s-GT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83B8CB-D253-4D01-81C3-18C09DEC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380" y="3731338"/>
                <a:ext cx="2197105" cy="501356"/>
              </a:xfrm>
              <a:prstGeom prst="rect">
                <a:avLst/>
              </a:prstGeom>
              <a:blipFill>
                <a:blip r:embed="rId10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975E3A-2CC9-49AE-A2F9-D865E0ED5312}"/>
                  </a:ext>
                </a:extLst>
              </p:cNvPr>
              <p:cNvSpPr txBox="1"/>
              <p:nvPr/>
            </p:nvSpPr>
            <p:spPr>
              <a:xfrm>
                <a:off x="7780360" y="4234027"/>
                <a:ext cx="20761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GT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975E3A-2CC9-49AE-A2F9-D865E0ED5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360" y="4234027"/>
                <a:ext cx="207617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6B4141FB-54A3-4CD6-A319-D50D393BA307}"/>
              </a:ext>
            </a:extLst>
          </p:cNvPr>
          <p:cNvSpPr txBox="1"/>
          <p:nvPr/>
        </p:nvSpPr>
        <p:spPr>
          <a:xfrm>
            <a:off x="10221073" y="4071417"/>
            <a:ext cx="175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>
                <a:solidFill>
                  <a:srgbClr val="00B050"/>
                </a:solidFill>
              </a:rPr>
              <a:t>Este resultado NO se toma.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8D8A15-4D94-44E4-8827-297022DC06C5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9132069" y="4333027"/>
            <a:ext cx="1089004" cy="5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CFE689F-0258-4BD3-AF23-740D4A7132F1}"/>
              </a:ext>
            </a:extLst>
          </p:cNvPr>
          <p:cNvSpPr txBox="1"/>
          <p:nvPr/>
        </p:nvSpPr>
        <p:spPr>
          <a:xfrm>
            <a:off x="10221073" y="4607661"/>
            <a:ext cx="175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>
                <a:solidFill>
                  <a:srgbClr val="0070C0"/>
                </a:solidFill>
              </a:rPr>
              <a:t>Este resultado NO se toma.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EE466C-4CCE-4B6C-9470-D510B3788171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9140329" y="4869271"/>
            <a:ext cx="1080744" cy="28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051230D-CCDC-4CE8-A400-CEBB7E056300}"/>
                  </a:ext>
                </a:extLst>
              </p:cNvPr>
              <p:cNvSpPr txBox="1"/>
              <p:nvPr/>
            </p:nvSpPr>
            <p:spPr>
              <a:xfrm>
                <a:off x="7681783" y="4502302"/>
                <a:ext cx="2183008" cy="501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GT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G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s-GT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051230D-CCDC-4CE8-A400-CEBB7E056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783" y="4502302"/>
                <a:ext cx="2183008" cy="501356"/>
              </a:xfrm>
              <a:prstGeom prst="rect">
                <a:avLst/>
              </a:prstGeom>
              <a:blipFill>
                <a:blip r:embed="rId12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E4AAB24-A823-4960-A009-3300286FA9E2}"/>
                  </a:ext>
                </a:extLst>
              </p:cNvPr>
              <p:cNvSpPr txBox="1"/>
              <p:nvPr/>
            </p:nvSpPr>
            <p:spPr>
              <a:xfrm>
                <a:off x="7781763" y="4978487"/>
                <a:ext cx="208302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GT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E4AAB24-A823-4960-A009-3300286FA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763" y="4978487"/>
                <a:ext cx="208302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50CD50-BEEF-4E0E-A72B-D9869BB3E33D}"/>
              </a:ext>
            </a:extLst>
          </p:cNvPr>
          <p:cNvCxnSpPr/>
          <p:nvPr/>
        </p:nvCxnSpPr>
        <p:spPr>
          <a:xfrm flipH="1">
            <a:off x="7010400" y="3294359"/>
            <a:ext cx="63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62257A-268C-4F05-AC3B-3C340809BECE}"/>
              </a:ext>
            </a:extLst>
          </p:cNvPr>
          <p:cNvCxnSpPr>
            <a:cxnSpLocks/>
          </p:cNvCxnSpPr>
          <p:nvPr/>
        </p:nvCxnSpPr>
        <p:spPr>
          <a:xfrm flipH="1">
            <a:off x="7028095" y="4045233"/>
            <a:ext cx="63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46C8FB-6CC1-47B7-99DE-9DB5226A1485}"/>
              </a:ext>
            </a:extLst>
          </p:cNvPr>
          <p:cNvCxnSpPr/>
          <p:nvPr/>
        </p:nvCxnSpPr>
        <p:spPr>
          <a:xfrm flipH="1">
            <a:off x="7010400" y="4789759"/>
            <a:ext cx="63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26C558-E137-4D18-B8DD-1D439AAC4DAE}"/>
              </a:ext>
            </a:extLst>
          </p:cNvPr>
          <p:cNvCxnSpPr>
            <a:cxnSpLocks/>
          </p:cNvCxnSpPr>
          <p:nvPr/>
        </p:nvCxnSpPr>
        <p:spPr>
          <a:xfrm flipH="1">
            <a:off x="7028095" y="5514129"/>
            <a:ext cx="63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4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9216-FDC7-4B6A-B149-1780C0159DD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8212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dirty="0"/>
              <a:t>Permutaciones con repetición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C5E95-9724-4FD3-8233-C4660A6028B0}"/>
              </a:ext>
            </a:extLst>
          </p:cNvPr>
          <p:cNvSpPr txBox="1"/>
          <p:nvPr/>
        </p:nvSpPr>
        <p:spPr>
          <a:xfrm>
            <a:off x="1132450" y="1361340"/>
            <a:ext cx="3410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Determinar las disposiciones  lineales, de tamaño 2, de las cuatro letras de la LISTA</a:t>
            </a:r>
          </a:p>
          <a:p>
            <a:pPr algn="just"/>
            <a:endParaRPr lang="es-GT" dirty="0"/>
          </a:p>
          <a:p>
            <a:pPr algn="ctr"/>
            <a:r>
              <a:rPr lang="es-GT" sz="4000" dirty="0">
                <a:latin typeface="Arial Black" panose="020B0A04020102020204" pitchFamily="34" charset="0"/>
              </a:rPr>
              <a:t>AMMM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34888C-B517-4F75-AF86-F9A2ECAADFF6}"/>
                  </a:ext>
                </a:extLst>
              </p:cNvPr>
              <p:cNvSpPr txBox="1"/>
              <p:nvPr/>
            </p:nvSpPr>
            <p:spPr>
              <a:xfrm>
                <a:off x="1132450" y="3824217"/>
                <a:ext cx="3404073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4−2</m:t>
                              </m:r>
                            </m:e>
                          </m:d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34888C-B517-4F75-AF86-F9A2ECAAD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50" y="3824217"/>
                <a:ext cx="3404073" cy="559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D13C45-1370-4692-8377-F89C3FEDB036}"/>
              </a:ext>
            </a:extLst>
          </p:cNvPr>
          <p:cNvSpPr txBox="1"/>
          <p:nvPr/>
        </p:nvSpPr>
        <p:spPr>
          <a:xfrm>
            <a:off x="1228210" y="3373002"/>
            <a:ext cx="402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Suponiendo elementos distintos: A, M1, M2, M3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658954A-578C-4EDA-8F53-DAF2635D5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14086"/>
              </p:ext>
            </p:extLst>
          </p:nvPr>
        </p:nvGraphicFramePr>
        <p:xfrm>
          <a:off x="5699762" y="1107832"/>
          <a:ext cx="1944240" cy="478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60">
                  <a:extLst>
                    <a:ext uri="{9D8B030D-6E8A-4147-A177-3AD203B41FA5}">
                      <a16:colId xmlns:a16="http://schemas.microsoft.com/office/drawing/2014/main" val="2380546789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3101488172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2376330717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1620422955"/>
                    </a:ext>
                  </a:extLst>
                </a:gridCol>
              </a:tblGrid>
              <a:tr h="367958">
                <a:tc gridSpan="4">
                  <a:txBody>
                    <a:bodyPr/>
                    <a:lstStyle/>
                    <a:p>
                      <a:pPr algn="ctr"/>
                      <a:r>
                        <a:rPr lang="es-GT" dirty="0"/>
                        <a:t>PERMUTACIONES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28975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FF0000"/>
                          </a:solidFill>
                        </a:rPr>
                        <a:t>M1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211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FF0000"/>
                          </a:solidFill>
                        </a:rPr>
                        <a:t>M1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2720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0070C0"/>
                          </a:solidFill>
                        </a:rPr>
                        <a:t>M2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32628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0070C0"/>
                          </a:solidFill>
                        </a:rPr>
                        <a:t>M2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1332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00B050"/>
                          </a:solidFill>
                        </a:rPr>
                        <a:t>M3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94956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>
                          <a:solidFill>
                            <a:srgbClr val="00B050"/>
                          </a:solidFill>
                        </a:rPr>
                        <a:t>M3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22881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M1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M2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7254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M1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M3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5239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M2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M1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75314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M2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M3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417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M3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M1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84153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M3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M2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3327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51BC1B2-6E0A-465D-BE34-CE88E2494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02226"/>
              </p:ext>
            </p:extLst>
          </p:nvPr>
        </p:nvGraphicFramePr>
        <p:xfrm>
          <a:off x="9995159" y="1107832"/>
          <a:ext cx="1944240" cy="478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60">
                  <a:extLst>
                    <a:ext uri="{9D8B030D-6E8A-4147-A177-3AD203B41FA5}">
                      <a16:colId xmlns:a16="http://schemas.microsoft.com/office/drawing/2014/main" val="2380546789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3101488172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2376330717"/>
                    </a:ext>
                  </a:extLst>
                </a:gridCol>
                <a:gridCol w="486060">
                  <a:extLst>
                    <a:ext uri="{9D8B030D-6E8A-4147-A177-3AD203B41FA5}">
                      <a16:colId xmlns:a16="http://schemas.microsoft.com/office/drawing/2014/main" val="1620422955"/>
                    </a:ext>
                  </a:extLst>
                </a:gridCol>
              </a:tblGrid>
              <a:tr h="367958">
                <a:tc gridSpan="4">
                  <a:txBody>
                    <a:bodyPr/>
                    <a:lstStyle/>
                    <a:p>
                      <a:pPr algn="ctr"/>
                      <a:r>
                        <a:rPr lang="es-GT" dirty="0"/>
                        <a:t>DISP. LIN. C. R.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28975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211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2720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32628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1332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94956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22881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7254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5239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75314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41712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84153"/>
                  </a:ext>
                </a:extLst>
              </a:tr>
              <a:tr h="367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33273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B7F13B-2D7E-4A5A-861F-BC8C2D90F74E}"/>
              </a:ext>
            </a:extLst>
          </p:cNvPr>
          <p:cNvCxnSpPr/>
          <p:nvPr/>
        </p:nvCxnSpPr>
        <p:spPr>
          <a:xfrm>
            <a:off x="768626" y="3177222"/>
            <a:ext cx="4598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229339-7E78-4ECE-BC1D-ADB7F6FECD31}"/>
                  </a:ext>
                </a:extLst>
              </p:cNvPr>
              <p:cNvSpPr txBox="1"/>
              <p:nvPr/>
            </p:nvSpPr>
            <p:spPr>
              <a:xfrm>
                <a:off x="1542546" y="5159457"/>
                <a:ext cx="2660600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𝐷𝑖𝑠𝑝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𝑙𝑖𝑛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.=2+1=3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229339-7E78-4ECE-BC1D-ADB7F6FEC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546" y="5159457"/>
                <a:ext cx="2660600" cy="276999"/>
              </a:xfrm>
              <a:prstGeom prst="rect">
                <a:avLst/>
              </a:prstGeom>
              <a:blipFill>
                <a:blip r:embed="rId3"/>
                <a:stretch>
                  <a:fillRect l="-2283" r="-1598" b="-31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01025A-F36A-4217-AA7A-6965F0EB0F64}"/>
              </a:ext>
            </a:extLst>
          </p:cNvPr>
          <p:cNvCxnSpPr/>
          <p:nvPr/>
        </p:nvCxnSpPr>
        <p:spPr>
          <a:xfrm>
            <a:off x="768626" y="4601831"/>
            <a:ext cx="4598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5E6FA2-93DC-48B4-B9FD-4EBF58928E53}"/>
                  </a:ext>
                </a:extLst>
              </p:cNvPr>
              <p:cNvSpPr txBox="1"/>
              <p:nvPr/>
            </p:nvSpPr>
            <p:spPr>
              <a:xfrm>
                <a:off x="7644002" y="4601456"/>
                <a:ext cx="1248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5E6FA2-93DC-48B4-B9FD-4EBF58928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02" y="4601456"/>
                <a:ext cx="12482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DA7ED32F-19D6-495F-A202-14EFEFE07774}"/>
              </a:ext>
            </a:extLst>
          </p:cNvPr>
          <p:cNvSpPr/>
          <p:nvPr/>
        </p:nvSpPr>
        <p:spPr>
          <a:xfrm>
            <a:off x="6671882" y="3763184"/>
            <a:ext cx="99979" cy="20116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63E691-22D1-44E5-94FA-D94BCFFBFBEE}"/>
              </a:ext>
            </a:extLst>
          </p:cNvPr>
          <p:cNvCxnSpPr/>
          <p:nvPr/>
        </p:nvCxnSpPr>
        <p:spPr>
          <a:xfrm flipH="1">
            <a:off x="7010400" y="4804341"/>
            <a:ext cx="63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7B229C-9CFD-446B-8082-83064543B4CF}"/>
              </a:ext>
            </a:extLst>
          </p:cNvPr>
          <p:cNvSpPr txBox="1"/>
          <p:nvPr/>
        </p:nvSpPr>
        <p:spPr>
          <a:xfrm>
            <a:off x="8299873" y="5116400"/>
            <a:ext cx="1646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De este resultado se toma solo 1.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63A369-17E6-4428-861B-419BA913EF67}"/>
              </a:ext>
            </a:extLst>
          </p:cNvPr>
          <p:cNvCxnSpPr>
            <a:cxnSpLocks/>
          </p:cNvCxnSpPr>
          <p:nvPr/>
        </p:nvCxnSpPr>
        <p:spPr>
          <a:xfrm flipH="1" flipV="1">
            <a:off x="8774619" y="4930834"/>
            <a:ext cx="219533" cy="21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6C869C-4B4A-4A08-AC86-314D05594D5B}"/>
                  </a:ext>
                </a:extLst>
              </p:cNvPr>
              <p:cNvSpPr txBox="1"/>
              <p:nvPr/>
            </p:nvSpPr>
            <p:spPr>
              <a:xfrm>
                <a:off x="7661696" y="1403637"/>
                <a:ext cx="235115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G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G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s-G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6C869C-4B4A-4A08-AC86-314D05594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696" y="1403637"/>
                <a:ext cx="2351158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E915A2-B8E3-4CE6-B6F4-EB33D4A5080C}"/>
              </a:ext>
            </a:extLst>
          </p:cNvPr>
          <p:cNvCxnSpPr>
            <a:cxnSpLocks/>
          </p:cNvCxnSpPr>
          <p:nvPr/>
        </p:nvCxnSpPr>
        <p:spPr>
          <a:xfrm flipH="1">
            <a:off x="7028095" y="1845058"/>
            <a:ext cx="63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388447-2F34-4C50-BFC4-7D82402F3528}"/>
                  </a:ext>
                </a:extLst>
              </p:cNvPr>
              <p:cNvSpPr txBox="1"/>
              <p:nvPr/>
            </p:nvSpPr>
            <p:spPr>
              <a:xfrm>
                <a:off x="7761676" y="1959334"/>
                <a:ext cx="212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G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388447-2F34-4C50-BFC4-7D82402F3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676" y="1959334"/>
                <a:ext cx="21243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Brace 40">
            <a:extLst>
              <a:ext uri="{FF2B5EF4-FFF2-40B4-BE49-F238E27FC236}">
                <a16:creationId xmlns:a16="http://schemas.microsoft.com/office/drawing/2014/main" id="{CC87AF6A-3389-4F1F-8F1A-0D1ACE15BF47}"/>
              </a:ext>
            </a:extLst>
          </p:cNvPr>
          <p:cNvSpPr/>
          <p:nvPr/>
        </p:nvSpPr>
        <p:spPr>
          <a:xfrm>
            <a:off x="6670841" y="1529623"/>
            <a:ext cx="99979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24446F68-ABDC-427E-88FD-EDF9386D8DE0}"/>
              </a:ext>
            </a:extLst>
          </p:cNvPr>
          <p:cNvSpPr/>
          <p:nvPr/>
        </p:nvSpPr>
        <p:spPr>
          <a:xfrm>
            <a:off x="6662949" y="2263844"/>
            <a:ext cx="99979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AEF29D9-963E-4BA5-B65A-6CF953F0C191}"/>
              </a:ext>
            </a:extLst>
          </p:cNvPr>
          <p:cNvSpPr/>
          <p:nvPr/>
        </p:nvSpPr>
        <p:spPr>
          <a:xfrm>
            <a:off x="6661908" y="3024830"/>
            <a:ext cx="99979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EBDE34-C581-4090-80EA-CE5613697B55}"/>
              </a:ext>
            </a:extLst>
          </p:cNvPr>
          <p:cNvSpPr txBox="1"/>
          <p:nvPr/>
        </p:nvSpPr>
        <p:spPr>
          <a:xfrm>
            <a:off x="10212814" y="2230956"/>
            <a:ext cx="175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>
                <a:solidFill>
                  <a:srgbClr val="FF0000"/>
                </a:solidFill>
              </a:rPr>
              <a:t>Este resultado se toma completo.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FE314BD-CD85-4311-B846-C6F9E2844A12}"/>
              </a:ext>
            </a:extLst>
          </p:cNvPr>
          <p:cNvCxnSpPr>
            <a:cxnSpLocks/>
          </p:cNvCxnSpPr>
          <p:nvPr/>
        </p:nvCxnSpPr>
        <p:spPr>
          <a:xfrm flipH="1" flipV="1">
            <a:off x="9158573" y="2151849"/>
            <a:ext cx="1031240" cy="27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A2C7CC-A1B5-4D44-B1CB-36A9043C981F}"/>
              </a:ext>
            </a:extLst>
          </p:cNvPr>
          <p:cNvSpPr txBox="1"/>
          <p:nvPr/>
        </p:nvSpPr>
        <p:spPr>
          <a:xfrm>
            <a:off x="10212814" y="2793837"/>
            <a:ext cx="175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>
                <a:solidFill>
                  <a:srgbClr val="0070C0"/>
                </a:solidFill>
              </a:rPr>
              <a:t>Este resultado NO se toma.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BD1003-D9F7-4A46-BA36-F939BEAE3655}"/>
              </a:ext>
            </a:extLst>
          </p:cNvPr>
          <p:cNvCxnSpPr>
            <a:cxnSpLocks/>
          </p:cNvCxnSpPr>
          <p:nvPr/>
        </p:nvCxnSpPr>
        <p:spPr>
          <a:xfrm flipH="1" flipV="1">
            <a:off x="9132069" y="2911205"/>
            <a:ext cx="1080745" cy="10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AF7F73-983A-416F-9EBA-A576043982AF}"/>
                  </a:ext>
                </a:extLst>
              </p:cNvPr>
              <p:cNvSpPr txBox="1"/>
              <p:nvPr/>
            </p:nvSpPr>
            <p:spPr>
              <a:xfrm>
                <a:off x="7673524" y="2254592"/>
                <a:ext cx="2183008" cy="501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GT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G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s-GT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AF7F73-983A-416F-9EBA-A57604398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524" y="2254592"/>
                <a:ext cx="2183008" cy="501356"/>
              </a:xfrm>
              <a:prstGeom prst="rect">
                <a:avLst/>
              </a:prstGeom>
              <a:blipFill>
                <a:blip r:embed="rId7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F8D225-48D0-4189-B97B-E70875ADB46B}"/>
                  </a:ext>
                </a:extLst>
              </p:cNvPr>
              <p:cNvSpPr txBox="1"/>
              <p:nvPr/>
            </p:nvSpPr>
            <p:spPr>
              <a:xfrm>
                <a:off x="7773504" y="2730777"/>
                <a:ext cx="208302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GT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F8D225-48D0-4189-B97B-E70875ADB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504" y="2730777"/>
                <a:ext cx="20830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2735B9C-8247-4921-AED5-CC32CE2D9248}"/>
                  </a:ext>
                </a:extLst>
              </p:cNvPr>
              <p:cNvSpPr txBox="1"/>
              <p:nvPr/>
            </p:nvSpPr>
            <p:spPr>
              <a:xfrm>
                <a:off x="7680380" y="3002478"/>
                <a:ext cx="2197105" cy="501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GT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G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GT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s-G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G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s-GT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2735B9C-8247-4921-AED5-CC32CE2D9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380" y="3002478"/>
                <a:ext cx="2197105" cy="501356"/>
              </a:xfrm>
              <a:prstGeom prst="rect">
                <a:avLst/>
              </a:prstGeom>
              <a:blipFill>
                <a:blip r:embed="rId9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D5E18D-2CC4-4F3D-8EF3-EF0DF04AF2F5}"/>
                  </a:ext>
                </a:extLst>
              </p:cNvPr>
              <p:cNvSpPr txBox="1"/>
              <p:nvPr/>
            </p:nvSpPr>
            <p:spPr>
              <a:xfrm>
                <a:off x="7780360" y="3505167"/>
                <a:ext cx="20761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GT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D5E18D-2CC4-4F3D-8EF3-EF0DF04AF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360" y="3505167"/>
                <a:ext cx="207617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2184D955-775A-4340-8A93-8E7EBB8AF6DA}"/>
              </a:ext>
            </a:extLst>
          </p:cNvPr>
          <p:cNvSpPr txBox="1"/>
          <p:nvPr/>
        </p:nvSpPr>
        <p:spPr>
          <a:xfrm>
            <a:off x="10221073" y="3302801"/>
            <a:ext cx="175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>
                <a:solidFill>
                  <a:srgbClr val="00B050"/>
                </a:solidFill>
              </a:rPr>
              <a:t>Este resultado NO se toma.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4975DA8-E694-4CFC-9A28-D8C422CDD905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9132069" y="3564411"/>
            <a:ext cx="1089004" cy="11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E31610-7F34-46B5-B28C-858B835E3127}"/>
              </a:ext>
            </a:extLst>
          </p:cNvPr>
          <p:cNvCxnSpPr/>
          <p:nvPr/>
        </p:nvCxnSpPr>
        <p:spPr>
          <a:xfrm flipH="1">
            <a:off x="7010400" y="2565499"/>
            <a:ext cx="63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479BFA-DF07-4153-A003-A13BBBEEDE1F}"/>
              </a:ext>
            </a:extLst>
          </p:cNvPr>
          <p:cNvCxnSpPr>
            <a:cxnSpLocks/>
          </p:cNvCxnSpPr>
          <p:nvPr/>
        </p:nvCxnSpPr>
        <p:spPr>
          <a:xfrm flipH="1">
            <a:off x="7028095" y="3316373"/>
            <a:ext cx="63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{A96FF052-02B3-4012-A921-A99D590AA7E7}tf56160789_wac</Template>
  <TotalTime>0</TotalTime>
  <Words>921</Words>
  <Application>Microsoft Office PowerPoint</Application>
  <PresentationFormat>Widescreen</PresentationFormat>
  <Paragraphs>377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Black</vt:lpstr>
      <vt:lpstr>Bookman Old Style</vt:lpstr>
      <vt:lpstr>Calibri</vt:lpstr>
      <vt:lpstr>Cambria Math</vt:lpstr>
      <vt:lpstr>Franklin Gothic Book</vt:lpstr>
      <vt:lpstr>1_RetrospectVTI</vt:lpstr>
      <vt:lpstr>Permutaciones con repetición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2020-08-07T20:59:04Z</dcterms:created>
  <dcterms:modified xsi:type="dcterms:W3CDTF">2022-08-08T18:15:46Z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