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4" r:id="rId7"/>
    <p:sldId id="288" r:id="rId8"/>
    <p:sldId id="289" r:id="rId9"/>
    <p:sldId id="286" r:id="rId10"/>
    <p:sldId id="290" r:id="rId11"/>
    <p:sldId id="287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B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98" d="100"/>
          <a:sy n="98" d="100"/>
        </p:scale>
        <p:origin x="7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4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9.png"/><Relationship Id="rId5" Type="http://schemas.openxmlformats.org/officeDocument/2006/relationships/image" Target="../media/image25.png"/><Relationship Id="rId10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55.png"/><Relationship Id="rId4" Type="http://schemas.openxmlformats.org/officeDocument/2006/relationships/image" Target="../media/image4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5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58.png"/><Relationship Id="rId5" Type="http://schemas.openxmlformats.org/officeDocument/2006/relationships/image" Target="../media/image5.png"/><Relationship Id="rId10" Type="http://schemas.openxmlformats.org/officeDocument/2006/relationships/image" Target="../media/image57.png"/><Relationship Id="rId4" Type="http://schemas.openxmlformats.org/officeDocument/2006/relationships/image" Target="../media/image4.png"/><Relationship Id="rId9" Type="http://schemas.openxmlformats.org/officeDocument/2006/relationships/image" Target="../media/image56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6.png"/><Relationship Id="rId5" Type="http://schemas.openxmlformats.org/officeDocument/2006/relationships/image" Target="../media/image25.pn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8.png"/><Relationship Id="rId18" Type="http://schemas.openxmlformats.org/officeDocument/2006/relationships/image" Target="../media/image47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7.png"/><Relationship Id="rId17" Type="http://schemas.openxmlformats.org/officeDocument/2006/relationships/image" Target="../media/image46.png"/><Relationship Id="rId2" Type="http://schemas.openxmlformats.org/officeDocument/2006/relationships/image" Target="../media/image1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43.png"/><Relationship Id="rId5" Type="http://schemas.openxmlformats.org/officeDocument/2006/relationships/image" Target="../media/image25.png"/><Relationship Id="rId15" Type="http://schemas.openxmlformats.org/officeDocument/2006/relationships/image" Target="../media/image44.png"/><Relationship Id="rId10" Type="http://schemas.openxmlformats.org/officeDocument/2006/relationships/image" Target="../media/image42.png"/><Relationship Id="rId19" Type="http://schemas.openxmlformats.org/officeDocument/2006/relationships/image" Target="../media/image48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s-GT">
                <a:solidFill>
                  <a:schemeClr val="tx1"/>
                </a:solidFill>
              </a:rPr>
              <a:t>Disposiciones no lineales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s-GT" sz="2000"/>
              <a:t>Ing. Mario López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D3043-02B3-4F91-A2CB-FF01D76F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-1"/>
            <a:ext cx="7951303" cy="687185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7E7D5-95F3-4145-B4AB-DCE914DC221A}"/>
              </a:ext>
            </a:extLst>
          </p:cNvPr>
          <p:cNvSpPr txBox="1"/>
          <p:nvPr/>
        </p:nvSpPr>
        <p:spPr>
          <a:xfrm>
            <a:off x="469877" y="769334"/>
            <a:ext cx="103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4 continuación…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015F0-0A1A-4AD8-8764-AEC537E41050}"/>
              </a:ext>
            </a:extLst>
          </p:cNvPr>
          <p:cNvSpPr txBox="1"/>
          <p:nvPr/>
        </p:nvSpPr>
        <p:spPr>
          <a:xfrm>
            <a:off x="469877" y="1445477"/>
            <a:ext cx="1125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¿En cuántas formas distintas se pueden sentar 3 parejas de novios, en torno a una mesa, si cada pareja debe sentarse siempre junta?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3A9369-6056-4F2B-A986-BC367E4C27B4}"/>
              </a:ext>
            </a:extLst>
          </p:cNvPr>
          <p:cNvSpPr/>
          <p:nvPr/>
        </p:nvSpPr>
        <p:spPr>
          <a:xfrm>
            <a:off x="2041871" y="3518803"/>
            <a:ext cx="2319130" cy="212034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79D44C-59F6-4CF8-A18B-09ED8F5CBA15}"/>
                  </a:ext>
                </a:extLst>
              </p:cNvPr>
              <p:cNvSpPr txBox="1"/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79D44C-59F6-4CF8-A18B-09ED8F5CB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E93046-76A9-4BD3-A63B-E523F8788BBB}"/>
                  </a:ext>
                </a:extLst>
              </p:cNvPr>
              <p:cNvSpPr txBox="1"/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E93046-76A9-4BD3-A63B-E523F878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blipFill>
                <a:blip r:embed="rId3"/>
                <a:stretch>
                  <a:fillRect l="-18421" r="-18421" b="-638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87336-37E3-48D5-98CA-AB550CFEB01B}"/>
                  </a:ext>
                </a:extLst>
              </p:cNvPr>
              <p:cNvSpPr txBox="1"/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87336-37E3-48D5-98CA-AB550CFEB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blipFill>
                <a:blip r:embed="rId4"/>
                <a:stretch>
                  <a:fillRect l="-19444" r="-19444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088B23-3DA6-4DB2-99CE-E9EF2DAF1841}"/>
                  </a:ext>
                </a:extLst>
              </p:cNvPr>
              <p:cNvSpPr txBox="1"/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088B23-3DA6-4DB2-99CE-E9EF2DAF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blipFill>
                <a:blip r:embed="rId5"/>
                <a:stretch>
                  <a:fillRect l="-22222" r="-19444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97875A-DC8D-4154-B84D-622E343C2E7B}"/>
                  </a:ext>
                </a:extLst>
              </p:cNvPr>
              <p:cNvSpPr txBox="1"/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97875A-DC8D-4154-B84D-622E343C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blipFill>
                <a:blip r:embed="rId6"/>
                <a:stretch>
                  <a:fillRect l="-20513" r="-15385" b="-625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DF72E8-C345-4F19-9AED-0ACBFA122A26}"/>
                  </a:ext>
                </a:extLst>
              </p:cNvPr>
              <p:cNvSpPr txBox="1"/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DF72E8-C345-4F19-9AED-0ACBFA12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blipFill>
                <a:blip r:embed="rId7"/>
                <a:stretch>
                  <a:fillRect l="-19444" r="-19444" b="-638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D51BFED-DA4C-4FE0-9BF5-ADDA98395B76}"/>
              </a:ext>
            </a:extLst>
          </p:cNvPr>
          <p:cNvSpPr/>
          <p:nvPr/>
        </p:nvSpPr>
        <p:spPr>
          <a:xfrm>
            <a:off x="2963958" y="2810988"/>
            <a:ext cx="2319129" cy="1289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1C33C-E666-4698-814C-CF6DF860177C}"/>
              </a:ext>
            </a:extLst>
          </p:cNvPr>
          <p:cNvSpPr txBox="1"/>
          <p:nvPr/>
        </p:nvSpPr>
        <p:spPr>
          <a:xfrm>
            <a:off x="5466717" y="2434377"/>
            <a:ext cx="382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A2ABA-7EDE-4584-B423-667428F1EBEB}"/>
                  </a:ext>
                </a:extLst>
              </p:cNvPr>
              <p:cNvSpPr txBox="1"/>
              <p:nvPr/>
            </p:nvSpPr>
            <p:spPr>
              <a:xfrm>
                <a:off x="7317169" y="3655641"/>
                <a:ext cx="1123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A2ABA-7EDE-4584-B423-667428F1E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169" y="3655641"/>
                <a:ext cx="1123128" cy="276999"/>
              </a:xfrm>
              <a:prstGeom prst="rect">
                <a:avLst/>
              </a:prstGeom>
              <a:blipFill>
                <a:blip r:embed="rId8"/>
                <a:stretch>
                  <a:fillRect l="-3784" r="-432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60CFF7A-C3B6-4B20-9412-2FB4BD3CC1C5}"/>
              </a:ext>
            </a:extLst>
          </p:cNvPr>
          <p:cNvSpPr/>
          <p:nvPr/>
        </p:nvSpPr>
        <p:spPr>
          <a:xfrm>
            <a:off x="2668772" y="4882730"/>
            <a:ext cx="2532799" cy="16010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633E3A-DCF7-4CD4-9CE6-E83E63E31921}"/>
              </a:ext>
            </a:extLst>
          </p:cNvPr>
          <p:cNvSpPr/>
          <p:nvPr/>
        </p:nvSpPr>
        <p:spPr>
          <a:xfrm>
            <a:off x="1338470" y="3484235"/>
            <a:ext cx="1071867" cy="21549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593904-75A2-4DF1-BABA-4458E69EE126}"/>
                  </a:ext>
                </a:extLst>
              </p:cNvPr>
              <p:cNvSpPr txBox="1"/>
              <p:nvPr/>
            </p:nvSpPr>
            <p:spPr>
              <a:xfrm>
                <a:off x="4045016" y="2453904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593904-75A2-4DF1-BABA-4458E69EE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16" y="2453904"/>
                <a:ext cx="185948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6383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D28411-CAAE-4CE3-B268-67B2EA86B6F3}"/>
                  </a:ext>
                </a:extLst>
              </p:cNvPr>
              <p:cNvSpPr txBox="1"/>
              <p:nvPr/>
            </p:nvSpPr>
            <p:spPr>
              <a:xfrm>
                <a:off x="5277279" y="5612954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D28411-CAAE-4CE3-B268-67B2EA86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79" y="5612954"/>
                <a:ext cx="185948" cy="276999"/>
              </a:xfrm>
              <a:prstGeom prst="rect">
                <a:avLst/>
              </a:prstGeom>
              <a:blipFill>
                <a:blip r:embed="rId10"/>
                <a:stretch>
                  <a:fillRect l="-25000" r="-25000" b="-6383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C318ED-EBD2-46C8-A7DA-0ED5702F19C7}"/>
                  </a:ext>
                </a:extLst>
              </p:cNvPr>
              <p:cNvSpPr txBox="1"/>
              <p:nvPr/>
            </p:nvSpPr>
            <p:spPr>
              <a:xfrm>
                <a:off x="1071203" y="4440476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C318ED-EBD2-46C8-A7DA-0ED5702F1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03" y="4440476"/>
                <a:ext cx="185948" cy="276999"/>
              </a:xfrm>
              <a:prstGeom prst="rect">
                <a:avLst/>
              </a:prstGeom>
              <a:blipFill>
                <a:blip r:embed="rId11"/>
                <a:stretch>
                  <a:fillRect l="-25000" r="-25000" b="-6250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55485FB-DF31-468B-B841-8ED7EF347A87}"/>
              </a:ext>
            </a:extLst>
          </p:cNvPr>
          <p:cNvSpPr txBox="1"/>
          <p:nvPr/>
        </p:nvSpPr>
        <p:spPr>
          <a:xfrm>
            <a:off x="5988417" y="2306286"/>
            <a:ext cx="514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Por la regla del producto, se multiplican los resultados de los incisos 1 y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A8FB8A-F537-43BA-BE04-32136B07DB71}"/>
                  </a:ext>
                </a:extLst>
              </p:cNvPr>
              <p:cNvSpPr txBox="1"/>
              <p:nvPr/>
            </p:nvSpPr>
            <p:spPr>
              <a:xfrm>
                <a:off x="7317169" y="4301976"/>
                <a:ext cx="9083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A8FB8A-F537-43BA-BE04-32136B07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169" y="4301976"/>
                <a:ext cx="908326" cy="276999"/>
              </a:xfrm>
              <a:prstGeom prst="rect">
                <a:avLst/>
              </a:prstGeom>
              <a:blipFill>
                <a:blip r:embed="rId12"/>
                <a:stretch>
                  <a:fillRect l="-4636" r="-5298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97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7" y="635361"/>
            <a:ext cx="11029616" cy="539290"/>
          </a:xfrm>
        </p:spPr>
        <p:txBody>
          <a:bodyPr/>
          <a:lstStyle/>
          <a:p>
            <a:r>
              <a:rPr lang="es-GT" dirty="0"/>
              <a:t>Disposiciones no lineales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1116B0-B628-4BAF-9A1B-B72719CBB7F1}"/>
              </a:ext>
            </a:extLst>
          </p:cNvPr>
          <p:cNvSpPr/>
          <p:nvPr/>
        </p:nvSpPr>
        <p:spPr>
          <a:xfrm>
            <a:off x="1574201" y="2588963"/>
            <a:ext cx="1392283" cy="128390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53E28F-035C-4D4F-B463-B66E692BA914}"/>
              </a:ext>
            </a:extLst>
          </p:cNvPr>
          <p:cNvGrpSpPr/>
          <p:nvPr/>
        </p:nvGrpSpPr>
        <p:grpSpPr>
          <a:xfrm>
            <a:off x="1245166" y="2044539"/>
            <a:ext cx="2143297" cy="1977739"/>
            <a:chOff x="2092863" y="1880979"/>
            <a:chExt cx="2143297" cy="1977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2E86F3D-C71C-40A3-A74B-DEB8C0194D90}"/>
                    </a:ext>
                  </a:extLst>
                </p:cNvPr>
                <p:cNvSpPr txBox="1"/>
                <p:nvPr/>
              </p:nvSpPr>
              <p:spPr>
                <a:xfrm>
                  <a:off x="2948034" y="1880979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2E86F3D-C71C-40A3-A74B-DEB8C0194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034" y="1880979"/>
                  <a:ext cx="18594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000" r="-30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C320C52-435B-4F10-8E00-D457174077D0}"/>
                    </a:ext>
                  </a:extLst>
                </p:cNvPr>
                <p:cNvSpPr txBox="1"/>
                <p:nvPr/>
              </p:nvSpPr>
              <p:spPr>
                <a:xfrm>
                  <a:off x="4050212" y="3392556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C320C52-435B-4F10-8E00-D45717407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212" y="3392556"/>
                  <a:ext cx="18594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806" r="-29032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B4C3D10-BE3C-4816-8998-1EC36BF16DDE}"/>
                    </a:ext>
                  </a:extLst>
                </p:cNvPr>
                <p:cNvSpPr txBox="1"/>
                <p:nvPr/>
              </p:nvSpPr>
              <p:spPr>
                <a:xfrm>
                  <a:off x="2092863" y="3581719"/>
                  <a:ext cx="2110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B4C3D10-BE3C-4816-8998-1EC36BF16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863" y="3581719"/>
                  <a:ext cx="2110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857" r="-2285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A694849-E5A4-429F-949A-8183990F6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28346"/>
              </p:ext>
            </p:extLst>
          </p:nvPr>
        </p:nvGraphicFramePr>
        <p:xfrm>
          <a:off x="5710406" y="1999043"/>
          <a:ext cx="2133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39401734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31823799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256291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4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88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66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29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05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92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27612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4CFA97E-67EC-40D5-8228-0C2D8BE94059}"/>
              </a:ext>
            </a:extLst>
          </p:cNvPr>
          <p:cNvSpPr txBox="1"/>
          <p:nvPr/>
        </p:nvSpPr>
        <p:spPr>
          <a:xfrm>
            <a:off x="8708065" y="2806560"/>
            <a:ext cx="1381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Se consideran la misma disposición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991466-B448-4EAD-A844-C4BA2E243A27}"/>
                  </a:ext>
                </a:extLst>
              </p:cNvPr>
              <p:cNvSpPr txBox="1"/>
              <p:nvPr/>
            </p:nvSpPr>
            <p:spPr>
              <a:xfrm>
                <a:off x="5044640" y="5246499"/>
                <a:ext cx="5170072" cy="517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𝑖𝑠𝑝𝑜𝑠𝑖𝑐𝑖𝑜𝑛𝑒𝑠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𝑙𝑖𝑛𝑒𝑎𝑙𝑒𝑠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  <m:sPre>
                            <m:sPre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sPre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991466-B448-4EAD-A844-C4BA2E243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640" y="5246499"/>
                <a:ext cx="5170072" cy="5175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1DB78CF-EFE3-4DFD-BF22-2A8D8C9F1337}"/>
              </a:ext>
            </a:extLst>
          </p:cNvPr>
          <p:cNvSpPr txBox="1"/>
          <p:nvPr/>
        </p:nvSpPr>
        <p:spPr>
          <a:xfrm>
            <a:off x="469877" y="1299421"/>
            <a:ext cx="231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54757-C973-4473-8630-6EB64987D06E}"/>
              </a:ext>
            </a:extLst>
          </p:cNvPr>
          <p:cNvSpPr txBox="1"/>
          <p:nvPr/>
        </p:nvSpPr>
        <p:spPr>
          <a:xfrm>
            <a:off x="2657503" y="1352712"/>
            <a:ext cx="83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¿En cuántas formas distintas se pueden sentar 2 personas en torno a una mesa con 3 sillas?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41F247-A770-488F-AA56-FCF19D7239EB}"/>
              </a:ext>
            </a:extLst>
          </p:cNvPr>
          <p:cNvCxnSpPr>
            <a:cxnSpLocks/>
          </p:cNvCxnSpPr>
          <p:nvPr/>
        </p:nvCxnSpPr>
        <p:spPr>
          <a:xfrm flipH="1" flipV="1">
            <a:off x="7844007" y="2588964"/>
            <a:ext cx="789631" cy="49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30D7F7-01C8-4249-A1DD-D4E14E39EF4B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7844006" y="3296983"/>
            <a:ext cx="725836" cy="6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40138E-6904-4F1F-9F8C-46EB09CFA707}"/>
              </a:ext>
            </a:extLst>
          </p:cNvPr>
          <p:cNvCxnSpPr/>
          <p:nvPr/>
        </p:nvCxnSpPr>
        <p:spPr>
          <a:xfrm flipH="1">
            <a:off x="7844006" y="3646967"/>
            <a:ext cx="789631" cy="37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993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7" y="635361"/>
            <a:ext cx="11029616" cy="539290"/>
          </a:xfrm>
        </p:spPr>
        <p:txBody>
          <a:bodyPr/>
          <a:lstStyle/>
          <a:p>
            <a:r>
              <a:rPr lang="es-GT" dirty="0"/>
              <a:t>Disposiciones no lineales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1116B0-B628-4BAF-9A1B-B72719CBB7F1}"/>
              </a:ext>
            </a:extLst>
          </p:cNvPr>
          <p:cNvSpPr/>
          <p:nvPr/>
        </p:nvSpPr>
        <p:spPr>
          <a:xfrm>
            <a:off x="1223164" y="2403502"/>
            <a:ext cx="2319130" cy="212034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53E28F-035C-4D4F-B463-B66E692BA914}"/>
              </a:ext>
            </a:extLst>
          </p:cNvPr>
          <p:cNvGrpSpPr/>
          <p:nvPr/>
        </p:nvGrpSpPr>
        <p:grpSpPr>
          <a:xfrm>
            <a:off x="696181" y="2000368"/>
            <a:ext cx="3320087" cy="2972997"/>
            <a:chOff x="1543878" y="1836808"/>
            <a:chExt cx="3320087" cy="2972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2E86F3D-C71C-40A3-A74B-DEB8C0194D90}"/>
                    </a:ext>
                  </a:extLst>
                </p:cNvPr>
                <p:cNvSpPr txBox="1"/>
                <p:nvPr/>
              </p:nvSpPr>
              <p:spPr>
                <a:xfrm>
                  <a:off x="3190252" y="1836808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2E86F3D-C71C-40A3-A74B-DEB8C0194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252" y="1836808"/>
                  <a:ext cx="2058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529" r="-2647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C320C52-435B-4F10-8E00-D457174077D0}"/>
                    </a:ext>
                  </a:extLst>
                </p:cNvPr>
                <p:cNvSpPr txBox="1"/>
                <p:nvPr/>
              </p:nvSpPr>
              <p:spPr>
                <a:xfrm>
                  <a:off x="4349609" y="2290878"/>
                  <a:ext cx="216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C320C52-435B-4F10-8E00-D45717407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609" y="2290878"/>
                  <a:ext cx="2162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222" r="-222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B4C3D10-BE3C-4816-8998-1EC36BF16DDE}"/>
                    </a:ext>
                  </a:extLst>
                </p:cNvPr>
                <p:cNvSpPr txBox="1"/>
                <p:nvPr/>
              </p:nvSpPr>
              <p:spPr>
                <a:xfrm>
                  <a:off x="4658139" y="3709312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B4C3D10-BE3C-4816-8998-1EC36BF16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139" y="3709312"/>
                  <a:ext cx="2058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529" r="-23529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FA1F0A-22A5-4199-A7EE-2FF6B1173224}"/>
                    </a:ext>
                  </a:extLst>
                </p:cNvPr>
                <p:cNvSpPr txBox="1"/>
                <p:nvPr/>
              </p:nvSpPr>
              <p:spPr>
                <a:xfrm>
                  <a:off x="2266122" y="4394306"/>
                  <a:ext cx="2110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FA1F0A-22A5-4199-A7EE-2FF6B117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6122" y="4394306"/>
                  <a:ext cx="2110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3529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53B1726-C8B1-41C7-99D1-4336EAD68651}"/>
                    </a:ext>
                  </a:extLst>
                </p:cNvPr>
                <p:cNvSpPr txBox="1"/>
                <p:nvPr/>
              </p:nvSpPr>
              <p:spPr>
                <a:xfrm>
                  <a:off x="3703983" y="4532806"/>
                  <a:ext cx="224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53B1726-C8B1-41C7-99D1-4336EAD68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983" y="4532806"/>
                  <a:ext cx="22474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2222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F0C3829-EB82-4DE6-B125-EF8D72CE9B27}"/>
                    </a:ext>
                  </a:extLst>
                </p:cNvPr>
                <p:cNvSpPr txBox="1"/>
                <p:nvPr/>
              </p:nvSpPr>
              <p:spPr>
                <a:xfrm>
                  <a:off x="1543878" y="3392556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F0C3829-EB82-4DE6-B125-EF8D72CE9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878" y="3392556"/>
                  <a:ext cx="20582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3529" r="-23529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A3EF34-DF6D-4219-BC04-9B10DF8EC479}"/>
                    </a:ext>
                  </a:extLst>
                </p:cNvPr>
                <p:cNvSpPr txBox="1"/>
                <p:nvPr/>
              </p:nvSpPr>
              <p:spPr>
                <a:xfrm>
                  <a:off x="1927774" y="2252307"/>
                  <a:ext cx="2137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A3EF34-DF6D-4219-BC04-9B10DF8EC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774" y="2252307"/>
                  <a:ext cx="21371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857" r="-2285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991466-B448-4EAD-A844-C4BA2E243A27}"/>
                  </a:ext>
                </a:extLst>
              </p:cNvPr>
              <p:cNvSpPr txBox="1"/>
              <p:nvPr/>
            </p:nvSpPr>
            <p:spPr>
              <a:xfrm>
                <a:off x="4770978" y="3493793"/>
                <a:ext cx="5170072" cy="519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𝑖𝑠𝑝𝑜𝑠𝑖𝑐𝑖𝑜𝑛𝑒𝑠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𝑙𝑖𝑛𝑒𝑎𝑙𝑒𝑠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=7!=5,040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991466-B448-4EAD-A844-C4BA2E243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978" y="3493793"/>
                <a:ext cx="5170072" cy="5194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1DB78CF-EFE3-4DFD-BF22-2A8D8C9F1337}"/>
              </a:ext>
            </a:extLst>
          </p:cNvPr>
          <p:cNvSpPr txBox="1"/>
          <p:nvPr/>
        </p:nvSpPr>
        <p:spPr>
          <a:xfrm>
            <a:off x="469877" y="1299421"/>
            <a:ext cx="231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54757-C973-4473-8630-6EB64987D06E}"/>
              </a:ext>
            </a:extLst>
          </p:cNvPr>
          <p:cNvSpPr txBox="1"/>
          <p:nvPr/>
        </p:nvSpPr>
        <p:spPr>
          <a:xfrm>
            <a:off x="2657503" y="1352712"/>
            <a:ext cx="83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¿En cuántas formas distintas se pueden sentar 7 personas en torno a una mesa con una silla adicional?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404A70-90D1-4773-8ABC-228B19DB8D77}"/>
                  </a:ext>
                </a:extLst>
              </p:cNvPr>
              <p:cNvSpPr txBox="1"/>
              <p:nvPr/>
            </p:nvSpPr>
            <p:spPr>
              <a:xfrm>
                <a:off x="1629442" y="2097433"/>
                <a:ext cx="232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404A70-90D1-4773-8ABC-228B19DB8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442" y="2097433"/>
                <a:ext cx="232756" cy="276999"/>
              </a:xfrm>
              <a:prstGeom prst="rect">
                <a:avLst/>
              </a:prstGeom>
              <a:blipFill>
                <a:blip r:embed="rId10"/>
                <a:stretch>
                  <a:fillRect l="-21053" r="-2368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4288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7" y="635361"/>
            <a:ext cx="11029616" cy="539290"/>
          </a:xfrm>
        </p:spPr>
        <p:txBody>
          <a:bodyPr/>
          <a:lstStyle/>
          <a:p>
            <a:r>
              <a:rPr lang="es-GT" dirty="0"/>
              <a:t>Disposiciones no lineales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1116B0-B628-4BAF-9A1B-B72719CBB7F1}"/>
              </a:ext>
            </a:extLst>
          </p:cNvPr>
          <p:cNvSpPr/>
          <p:nvPr/>
        </p:nvSpPr>
        <p:spPr>
          <a:xfrm>
            <a:off x="1223164" y="2403502"/>
            <a:ext cx="2319130" cy="212034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53E28F-035C-4D4F-B463-B66E692BA914}"/>
              </a:ext>
            </a:extLst>
          </p:cNvPr>
          <p:cNvGrpSpPr/>
          <p:nvPr/>
        </p:nvGrpSpPr>
        <p:grpSpPr>
          <a:xfrm>
            <a:off x="696181" y="2000368"/>
            <a:ext cx="3320087" cy="2972997"/>
            <a:chOff x="1543878" y="1836808"/>
            <a:chExt cx="3320087" cy="2972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2E86F3D-C71C-40A3-A74B-DEB8C0194D90}"/>
                    </a:ext>
                  </a:extLst>
                </p:cNvPr>
                <p:cNvSpPr txBox="1"/>
                <p:nvPr/>
              </p:nvSpPr>
              <p:spPr>
                <a:xfrm>
                  <a:off x="3190252" y="1836808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2E86F3D-C71C-40A3-A74B-DEB8C0194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252" y="1836808"/>
                  <a:ext cx="2058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529" r="-2647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C320C52-435B-4F10-8E00-D457174077D0}"/>
                    </a:ext>
                  </a:extLst>
                </p:cNvPr>
                <p:cNvSpPr txBox="1"/>
                <p:nvPr/>
              </p:nvSpPr>
              <p:spPr>
                <a:xfrm>
                  <a:off x="4349609" y="2290878"/>
                  <a:ext cx="216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C320C52-435B-4F10-8E00-D45717407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609" y="2290878"/>
                  <a:ext cx="2162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222" r="-222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B4C3D10-BE3C-4816-8998-1EC36BF16DDE}"/>
                    </a:ext>
                  </a:extLst>
                </p:cNvPr>
                <p:cNvSpPr txBox="1"/>
                <p:nvPr/>
              </p:nvSpPr>
              <p:spPr>
                <a:xfrm>
                  <a:off x="4658139" y="3709312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B4C3D10-BE3C-4816-8998-1EC36BF16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139" y="3709312"/>
                  <a:ext cx="2058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529" r="-23529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FA1F0A-22A5-4199-A7EE-2FF6B1173224}"/>
                    </a:ext>
                  </a:extLst>
                </p:cNvPr>
                <p:cNvSpPr txBox="1"/>
                <p:nvPr/>
              </p:nvSpPr>
              <p:spPr>
                <a:xfrm>
                  <a:off x="2266122" y="4394306"/>
                  <a:ext cx="2110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FA1F0A-22A5-4199-A7EE-2FF6B117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6122" y="4394306"/>
                  <a:ext cx="2110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3529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53B1726-C8B1-41C7-99D1-4336EAD68651}"/>
                    </a:ext>
                  </a:extLst>
                </p:cNvPr>
                <p:cNvSpPr txBox="1"/>
                <p:nvPr/>
              </p:nvSpPr>
              <p:spPr>
                <a:xfrm>
                  <a:off x="3703983" y="4532806"/>
                  <a:ext cx="224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53B1726-C8B1-41C7-99D1-4336EAD68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983" y="4532806"/>
                  <a:ext cx="22474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2222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F0C3829-EB82-4DE6-B125-EF8D72CE9B27}"/>
                    </a:ext>
                  </a:extLst>
                </p:cNvPr>
                <p:cNvSpPr txBox="1"/>
                <p:nvPr/>
              </p:nvSpPr>
              <p:spPr>
                <a:xfrm>
                  <a:off x="1543878" y="3392556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F0C3829-EB82-4DE6-B125-EF8D72CE9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878" y="3392556"/>
                  <a:ext cx="20582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3529" r="-23529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A3EF34-DF6D-4219-BC04-9B10DF8EC479}"/>
                    </a:ext>
                  </a:extLst>
                </p:cNvPr>
                <p:cNvSpPr txBox="1"/>
                <p:nvPr/>
              </p:nvSpPr>
              <p:spPr>
                <a:xfrm>
                  <a:off x="1927774" y="2252307"/>
                  <a:ext cx="2137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A3EF34-DF6D-4219-BC04-9B10DF8EC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774" y="2252307"/>
                  <a:ext cx="21371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857" r="-2285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991466-B448-4EAD-A844-C4BA2E243A27}"/>
                  </a:ext>
                </a:extLst>
              </p:cNvPr>
              <p:cNvSpPr txBox="1"/>
              <p:nvPr/>
            </p:nvSpPr>
            <p:spPr>
              <a:xfrm>
                <a:off x="4669379" y="2554366"/>
                <a:ext cx="5170072" cy="527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𝑖𝑠𝑝𝑜𝑠𝑖𝑐𝑖𝑜𝑛𝑒𝑠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𝑙𝑖𝑛𝑒𝑎𝑙𝑒𝑠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𝑃𝑒𝑟𝑚𝑢𝑡𝑎𝑐𝑖𝑜𝑛𝑒𝑠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𝑟𝑒𝑝𝑒𝑡𝑖𝑐𝑖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𝑒𝑙𝑒𝑚𝑒𝑛𝑡𝑜𝑠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991466-B448-4EAD-A844-C4BA2E243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379" y="2554366"/>
                <a:ext cx="5170072" cy="5273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1DB78CF-EFE3-4DFD-BF22-2A8D8C9F1337}"/>
              </a:ext>
            </a:extLst>
          </p:cNvPr>
          <p:cNvSpPr txBox="1"/>
          <p:nvPr/>
        </p:nvSpPr>
        <p:spPr>
          <a:xfrm>
            <a:off x="469877" y="1299421"/>
            <a:ext cx="231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54757-C973-4473-8630-6EB64987D06E}"/>
              </a:ext>
            </a:extLst>
          </p:cNvPr>
          <p:cNvSpPr txBox="1"/>
          <p:nvPr/>
        </p:nvSpPr>
        <p:spPr>
          <a:xfrm>
            <a:off x="2657503" y="1352712"/>
            <a:ext cx="83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¿En cuántas formas distintas se pueden sentar 7 personas en torno a una mesa con 2 silla adicional?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404A70-90D1-4773-8ABC-228B19DB8D77}"/>
                  </a:ext>
                </a:extLst>
              </p:cNvPr>
              <p:cNvSpPr txBox="1"/>
              <p:nvPr/>
            </p:nvSpPr>
            <p:spPr>
              <a:xfrm>
                <a:off x="1629442" y="2097433"/>
                <a:ext cx="232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404A70-90D1-4773-8ABC-228B19DB8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442" y="2097433"/>
                <a:ext cx="232756" cy="276999"/>
              </a:xfrm>
              <a:prstGeom prst="rect">
                <a:avLst/>
              </a:prstGeom>
              <a:blipFill>
                <a:blip r:embed="rId10"/>
                <a:stretch>
                  <a:fillRect l="-21053" r="-2368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1FE70F-3E99-629C-1025-F17A1FFA1F97}"/>
                  </a:ext>
                </a:extLst>
              </p:cNvPr>
              <p:cNvSpPr txBox="1"/>
              <p:nvPr/>
            </p:nvSpPr>
            <p:spPr>
              <a:xfrm>
                <a:off x="1961504" y="2000368"/>
                <a:ext cx="232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1FE70F-3E99-629C-1025-F17A1FFA1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504" y="2000368"/>
                <a:ext cx="232756" cy="276999"/>
              </a:xfrm>
              <a:prstGeom prst="rect">
                <a:avLst/>
              </a:prstGeom>
              <a:blipFill>
                <a:blip r:embed="rId11"/>
                <a:stretch>
                  <a:fillRect l="-23684" r="-21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CC3B2D-3358-A4C8-1385-9D3770BFF11D}"/>
                  </a:ext>
                </a:extLst>
              </p:cNvPr>
              <p:cNvSpPr txBox="1"/>
              <p:nvPr/>
            </p:nvSpPr>
            <p:spPr>
              <a:xfrm>
                <a:off x="4538750" y="3710392"/>
                <a:ext cx="5170072" cy="719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𝑖𝑠𝑝𝑜𝑠𝑖𝑐𝑖𝑜𝑛𝑒𝑠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𝑙𝑖𝑛𝑒𝑎𝑙𝑒𝑠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9!</m:t>
                                  </m:r>
                                </m:num>
                                <m:den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2!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CC3B2D-3358-A4C8-1385-9D3770BFF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50" y="3710392"/>
                <a:ext cx="5170072" cy="7197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C4A8CF-A103-209B-9A55-DFC9C6C4C00A}"/>
                  </a:ext>
                </a:extLst>
              </p:cNvPr>
              <p:cNvSpPr txBox="1"/>
              <p:nvPr/>
            </p:nvSpPr>
            <p:spPr>
              <a:xfrm>
                <a:off x="4538750" y="4698968"/>
                <a:ext cx="5170072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𝑖𝑠𝑝𝑜𝑠𝑖𝑐𝑖𝑜𝑛𝑒𝑠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𝑙𝑖𝑛𝑒𝑎𝑙𝑒𝑠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C4A8CF-A103-209B-9A55-DFC9C6C4C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50" y="4698968"/>
                <a:ext cx="5170072" cy="5275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AB589C-87F9-A42B-92B0-20E2EE4118AD}"/>
                  </a:ext>
                </a:extLst>
              </p:cNvPr>
              <p:cNvSpPr txBox="1"/>
              <p:nvPr/>
            </p:nvSpPr>
            <p:spPr>
              <a:xfrm>
                <a:off x="4567841" y="5506896"/>
                <a:ext cx="5170072" cy="472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𝑖𝑠𝑝𝑜𝑠𝑖𝑐𝑖𝑜𝑛𝑒𝑠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𝑙𝑖𝑛𝑒𝑎𝑙𝑒𝑠</m:t>
                            </m:r>
                          </m:e>
                        </m:mr>
                      </m:m>
                      <m:r>
                        <a:rPr lang="en-US" i="1">
                          <a:latin typeface="Cambria Math" panose="02040503050406030204" pitchFamily="18" charset="0"/>
                        </a:rPr>
                        <m:t>=8∗7∗6∗5∗4∗3=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20,160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AB589C-87F9-A42B-92B0-20E2EE411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841" y="5506896"/>
                <a:ext cx="5170072" cy="4727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8861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2" grpId="0"/>
      <p:bldP spid="17" grpId="0"/>
      <p:bldP spid="19" grpId="0"/>
      <p:bldP spid="2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7" y="635361"/>
            <a:ext cx="11029616" cy="539290"/>
          </a:xfrm>
        </p:spPr>
        <p:txBody>
          <a:bodyPr/>
          <a:lstStyle/>
          <a:p>
            <a:r>
              <a:rPr lang="es-GT" dirty="0"/>
              <a:t>Disposiciones no lineales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1116B0-B628-4BAF-9A1B-B72719CBB7F1}"/>
              </a:ext>
            </a:extLst>
          </p:cNvPr>
          <p:cNvSpPr/>
          <p:nvPr/>
        </p:nvSpPr>
        <p:spPr>
          <a:xfrm>
            <a:off x="1223164" y="2403502"/>
            <a:ext cx="2319130" cy="212034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53E28F-035C-4D4F-B463-B66E692BA914}"/>
              </a:ext>
            </a:extLst>
          </p:cNvPr>
          <p:cNvGrpSpPr/>
          <p:nvPr/>
        </p:nvGrpSpPr>
        <p:grpSpPr>
          <a:xfrm>
            <a:off x="696181" y="2000368"/>
            <a:ext cx="3320087" cy="2972997"/>
            <a:chOff x="1543878" y="1836808"/>
            <a:chExt cx="3320087" cy="2972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2E86F3D-C71C-40A3-A74B-DEB8C0194D90}"/>
                    </a:ext>
                  </a:extLst>
                </p:cNvPr>
                <p:cNvSpPr txBox="1"/>
                <p:nvPr/>
              </p:nvSpPr>
              <p:spPr>
                <a:xfrm>
                  <a:off x="3190252" y="1836808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2E86F3D-C71C-40A3-A74B-DEB8C0194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252" y="1836808"/>
                  <a:ext cx="2058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529" r="-2647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C320C52-435B-4F10-8E00-D457174077D0}"/>
                    </a:ext>
                  </a:extLst>
                </p:cNvPr>
                <p:cNvSpPr txBox="1"/>
                <p:nvPr/>
              </p:nvSpPr>
              <p:spPr>
                <a:xfrm>
                  <a:off x="4349609" y="2290878"/>
                  <a:ext cx="216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C320C52-435B-4F10-8E00-D45717407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609" y="2290878"/>
                  <a:ext cx="2162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222" r="-222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B4C3D10-BE3C-4816-8998-1EC36BF16DDE}"/>
                    </a:ext>
                  </a:extLst>
                </p:cNvPr>
                <p:cNvSpPr txBox="1"/>
                <p:nvPr/>
              </p:nvSpPr>
              <p:spPr>
                <a:xfrm>
                  <a:off x="4658139" y="3709312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B4C3D10-BE3C-4816-8998-1EC36BF16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139" y="3709312"/>
                  <a:ext cx="2058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529" r="-23529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FA1F0A-22A5-4199-A7EE-2FF6B1173224}"/>
                    </a:ext>
                  </a:extLst>
                </p:cNvPr>
                <p:cNvSpPr txBox="1"/>
                <p:nvPr/>
              </p:nvSpPr>
              <p:spPr>
                <a:xfrm>
                  <a:off x="2266122" y="4394306"/>
                  <a:ext cx="2110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FA1F0A-22A5-4199-A7EE-2FF6B117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6122" y="4394306"/>
                  <a:ext cx="2110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3529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53B1726-C8B1-41C7-99D1-4336EAD68651}"/>
                    </a:ext>
                  </a:extLst>
                </p:cNvPr>
                <p:cNvSpPr txBox="1"/>
                <p:nvPr/>
              </p:nvSpPr>
              <p:spPr>
                <a:xfrm>
                  <a:off x="3703983" y="4532806"/>
                  <a:ext cx="224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53B1726-C8B1-41C7-99D1-4336EAD68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983" y="4532806"/>
                  <a:ext cx="22474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2222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F0C3829-EB82-4DE6-B125-EF8D72CE9B27}"/>
                    </a:ext>
                  </a:extLst>
                </p:cNvPr>
                <p:cNvSpPr txBox="1"/>
                <p:nvPr/>
              </p:nvSpPr>
              <p:spPr>
                <a:xfrm>
                  <a:off x="1543878" y="3392556"/>
                  <a:ext cx="205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F0C3829-EB82-4DE6-B125-EF8D72CE9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878" y="3392556"/>
                  <a:ext cx="20582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3529" r="-23529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A3EF34-DF6D-4219-BC04-9B10DF8EC479}"/>
                    </a:ext>
                  </a:extLst>
                </p:cNvPr>
                <p:cNvSpPr txBox="1"/>
                <p:nvPr/>
              </p:nvSpPr>
              <p:spPr>
                <a:xfrm>
                  <a:off x="1927774" y="2252307"/>
                  <a:ext cx="2137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A3EF34-DF6D-4219-BC04-9B10DF8EC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774" y="2252307"/>
                  <a:ext cx="21371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857" r="-2285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A694849-E5A4-429F-949A-8183990F6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09544"/>
              </p:ext>
            </p:extLst>
          </p:nvPr>
        </p:nvGraphicFramePr>
        <p:xfrm>
          <a:off x="5044640" y="2072756"/>
          <a:ext cx="497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39401734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31823799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25629109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77266779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0377616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95532654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26142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P6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P7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4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88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66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29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05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92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27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03856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53E8B41B-6CF5-4183-9D1F-D1355960B0A7}"/>
              </a:ext>
            </a:extLst>
          </p:cNvPr>
          <p:cNvGrpSpPr/>
          <p:nvPr/>
        </p:nvGrpSpPr>
        <p:grpSpPr>
          <a:xfrm>
            <a:off x="10165949" y="2415867"/>
            <a:ext cx="1770926" cy="2658826"/>
            <a:chOff x="10280583" y="1868896"/>
            <a:chExt cx="1770926" cy="2658826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380A67E2-8955-44F9-991C-390CE7A87628}"/>
                </a:ext>
              </a:extLst>
            </p:cNvPr>
            <p:cNvSpPr/>
            <p:nvPr/>
          </p:nvSpPr>
          <p:spPr>
            <a:xfrm>
              <a:off x="10280583" y="1868896"/>
              <a:ext cx="159026" cy="26588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CFA97E-67EC-40D5-8228-0C2D8BE94059}"/>
                </a:ext>
              </a:extLst>
            </p:cNvPr>
            <p:cNvSpPr txBox="1"/>
            <p:nvPr/>
          </p:nvSpPr>
          <p:spPr>
            <a:xfrm>
              <a:off x="10511153" y="2782810"/>
              <a:ext cx="1540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600" dirty="0"/>
                <a:t>Se consideran la misma disposición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991466-B448-4EAD-A844-C4BA2E243A27}"/>
                  </a:ext>
                </a:extLst>
              </p:cNvPr>
              <p:cNvSpPr txBox="1"/>
              <p:nvPr/>
            </p:nvSpPr>
            <p:spPr>
              <a:xfrm>
                <a:off x="5044640" y="5246499"/>
                <a:ext cx="5170072" cy="517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𝑖𝑠𝑝𝑜𝑠𝑖𝑐𝑖𝑜𝑛𝑒𝑠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𝑙𝑖𝑛𝑒𝑎𝑙𝑒𝑠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  <m:sPre>
                            <m:sPre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sPre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=6!=720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991466-B448-4EAD-A844-C4BA2E243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640" y="5246499"/>
                <a:ext cx="5170072" cy="5175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91F993-348A-4663-BFFF-F4734BFDA970}"/>
                  </a:ext>
                </a:extLst>
              </p:cNvPr>
              <p:cNvSpPr txBox="1"/>
              <p:nvPr/>
            </p:nvSpPr>
            <p:spPr>
              <a:xfrm>
                <a:off x="4257537" y="6057791"/>
                <a:ext cx="3098477" cy="5185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𝑖𝑠𝑝𝑜𝑠𝑖𝑐𝑖𝑜𝑛𝑒𝑠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𝑙𝑖𝑛𝑒𝑎𝑙𝑒𝑠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91F993-348A-4663-BFFF-F4734BFDA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537" y="6057791"/>
                <a:ext cx="3098477" cy="5185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1DB78CF-EFE3-4DFD-BF22-2A8D8C9F1337}"/>
              </a:ext>
            </a:extLst>
          </p:cNvPr>
          <p:cNvSpPr txBox="1"/>
          <p:nvPr/>
        </p:nvSpPr>
        <p:spPr>
          <a:xfrm>
            <a:off x="469877" y="1299421"/>
            <a:ext cx="231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54757-C973-4473-8630-6EB64987D06E}"/>
              </a:ext>
            </a:extLst>
          </p:cNvPr>
          <p:cNvSpPr txBox="1"/>
          <p:nvPr/>
        </p:nvSpPr>
        <p:spPr>
          <a:xfrm>
            <a:off x="2657503" y="1352712"/>
            <a:ext cx="83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¿En cuántas formas distintas se pueden sentar 7 personas en torno a una mesa?</a:t>
            </a:r>
          </a:p>
        </p:txBody>
      </p:sp>
    </p:spTree>
    <p:extLst>
      <p:ext uri="{BB962C8B-B14F-4D97-AF65-F5344CB8AC3E}">
        <p14:creationId xmlns:p14="http://schemas.microsoft.com/office/powerpoint/2010/main" val="8748073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7E7D5-95F3-4145-B4AB-DCE914DC221A}"/>
              </a:ext>
            </a:extLst>
          </p:cNvPr>
          <p:cNvSpPr txBox="1"/>
          <p:nvPr/>
        </p:nvSpPr>
        <p:spPr>
          <a:xfrm>
            <a:off x="469877" y="769334"/>
            <a:ext cx="103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015F0-0A1A-4AD8-8764-AEC537E41050}"/>
              </a:ext>
            </a:extLst>
          </p:cNvPr>
          <p:cNvSpPr txBox="1"/>
          <p:nvPr/>
        </p:nvSpPr>
        <p:spPr>
          <a:xfrm>
            <a:off x="469877" y="1445477"/>
            <a:ext cx="1119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¿En cuántas formas distintas se pueden sentar 7 personas en torno a una mesa, si dos de ellas deben estar siempre juntas?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A20F42-61F4-4C6B-B153-DF284C497589}"/>
              </a:ext>
            </a:extLst>
          </p:cNvPr>
          <p:cNvSpPr/>
          <p:nvPr/>
        </p:nvSpPr>
        <p:spPr>
          <a:xfrm>
            <a:off x="2041871" y="3518803"/>
            <a:ext cx="2319130" cy="212034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7727E-3B75-477F-B7C1-5A14EAF4671C}"/>
                  </a:ext>
                </a:extLst>
              </p:cNvPr>
              <p:cNvSpPr txBox="1"/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7727E-3B75-477F-B7C1-5A14EAF4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E6EB1-B6C0-4410-9615-A6D5BC4F0427}"/>
                  </a:ext>
                </a:extLst>
              </p:cNvPr>
              <p:cNvSpPr txBox="1"/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E6EB1-B6C0-4410-9615-A6D5BC4F0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blipFill>
                <a:blip r:embed="rId3"/>
                <a:stretch>
                  <a:fillRect l="-22222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EBA6F-9826-4C09-8E05-75CDF6784B22}"/>
                  </a:ext>
                </a:extLst>
              </p:cNvPr>
              <p:cNvSpPr txBox="1"/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EBA6F-9826-4C09-8E05-75CDF678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blipFill>
                <a:blip r:embed="rId4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1F514-664C-4547-833A-ADBD7B6BAC5E}"/>
                  </a:ext>
                </a:extLst>
              </p:cNvPr>
              <p:cNvSpPr txBox="1"/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1F514-664C-4547-833A-ADBD7B6BA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blipFill>
                <a:blip r:embed="rId5"/>
                <a:stretch>
                  <a:fillRect l="-26471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2DE134-A6B7-4A61-8B7E-3E281B27D1DB}"/>
                  </a:ext>
                </a:extLst>
              </p:cNvPr>
              <p:cNvSpPr txBox="1"/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2DE134-A6B7-4A61-8B7E-3E281B27D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blipFill>
                <a:blip r:embed="rId6"/>
                <a:stretch>
                  <a:fillRect l="-24324" r="-1891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6E0F7-8D17-4D70-BD4E-95BE0860CA9C}"/>
                  </a:ext>
                </a:extLst>
              </p:cNvPr>
              <p:cNvSpPr txBox="1"/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6E0F7-8D17-4D70-BD4E-95BE0860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EC35321-160C-4B12-AFFD-152C3C1D4ACE}"/>
              </a:ext>
            </a:extLst>
          </p:cNvPr>
          <p:cNvSpPr txBox="1"/>
          <p:nvPr/>
        </p:nvSpPr>
        <p:spPr>
          <a:xfrm>
            <a:off x="659220" y="2360428"/>
            <a:ext cx="382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DA480-341E-43D3-BD4A-F6E3C072CD59}"/>
              </a:ext>
            </a:extLst>
          </p:cNvPr>
          <p:cNvSpPr txBox="1"/>
          <p:nvPr/>
        </p:nvSpPr>
        <p:spPr>
          <a:xfrm>
            <a:off x="1265273" y="2360428"/>
            <a:ext cx="102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Suponer que las dos personas que se deben sentar juntas son una sola.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EA6909-CF4B-4509-8C7C-44FFE7427967}"/>
                  </a:ext>
                </a:extLst>
              </p:cNvPr>
              <p:cNvSpPr txBox="1"/>
              <p:nvPr/>
            </p:nvSpPr>
            <p:spPr>
              <a:xfrm>
                <a:off x="6065895" y="4019282"/>
                <a:ext cx="317067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𝑖𝑠𝑝𝑜𝑠𝑖𝑐𝑖𝑜𝑛𝑒𝑠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𝑙𝑖𝑛𝑒𝑎𝑙𝑒𝑠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=5!=120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EA6909-CF4B-4509-8C7C-44FFE742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895" y="4019282"/>
                <a:ext cx="3170676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14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7E7D5-95F3-4145-B4AB-DCE914DC221A}"/>
              </a:ext>
            </a:extLst>
          </p:cNvPr>
          <p:cNvSpPr txBox="1"/>
          <p:nvPr/>
        </p:nvSpPr>
        <p:spPr>
          <a:xfrm>
            <a:off x="469877" y="769334"/>
            <a:ext cx="103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2 continuación…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015F0-0A1A-4AD8-8764-AEC537E41050}"/>
              </a:ext>
            </a:extLst>
          </p:cNvPr>
          <p:cNvSpPr txBox="1"/>
          <p:nvPr/>
        </p:nvSpPr>
        <p:spPr>
          <a:xfrm>
            <a:off x="469877" y="1445477"/>
            <a:ext cx="1119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¿En cuántas formas distintas se pueden sentar 7 personas en torno a una mesa, si dos de ellas deben estar siempre juntas?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A20F42-61F4-4C6B-B153-DF284C497589}"/>
              </a:ext>
            </a:extLst>
          </p:cNvPr>
          <p:cNvSpPr/>
          <p:nvPr/>
        </p:nvSpPr>
        <p:spPr>
          <a:xfrm>
            <a:off x="2041871" y="3518803"/>
            <a:ext cx="2319130" cy="212034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7727E-3B75-477F-B7C1-5A14EAF4671C}"/>
                  </a:ext>
                </a:extLst>
              </p:cNvPr>
              <p:cNvSpPr txBox="1"/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7727E-3B75-477F-B7C1-5A14EAF4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E6EB1-B6C0-4410-9615-A6D5BC4F0427}"/>
                  </a:ext>
                </a:extLst>
              </p:cNvPr>
              <p:cNvSpPr txBox="1"/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E6EB1-B6C0-4410-9615-A6D5BC4F0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blipFill>
                <a:blip r:embed="rId3"/>
                <a:stretch>
                  <a:fillRect l="-22222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EBA6F-9826-4C09-8E05-75CDF6784B22}"/>
                  </a:ext>
                </a:extLst>
              </p:cNvPr>
              <p:cNvSpPr txBox="1"/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EBA6F-9826-4C09-8E05-75CDF678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blipFill>
                <a:blip r:embed="rId4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1F514-664C-4547-833A-ADBD7B6BAC5E}"/>
                  </a:ext>
                </a:extLst>
              </p:cNvPr>
              <p:cNvSpPr txBox="1"/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1F514-664C-4547-833A-ADBD7B6BA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blipFill>
                <a:blip r:embed="rId5"/>
                <a:stretch>
                  <a:fillRect l="-26471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2DE134-A6B7-4A61-8B7E-3E281B27D1DB}"/>
                  </a:ext>
                </a:extLst>
              </p:cNvPr>
              <p:cNvSpPr txBox="1"/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2DE134-A6B7-4A61-8B7E-3E281B27D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blipFill>
                <a:blip r:embed="rId6"/>
                <a:stretch>
                  <a:fillRect l="-24324" r="-1891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6E0F7-8D17-4D70-BD4E-95BE0860CA9C}"/>
                  </a:ext>
                </a:extLst>
              </p:cNvPr>
              <p:cNvSpPr txBox="1"/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6E0F7-8D17-4D70-BD4E-95BE0860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EC35321-160C-4B12-AFFD-152C3C1D4ACE}"/>
              </a:ext>
            </a:extLst>
          </p:cNvPr>
          <p:cNvSpPr txBox="1"/>
          <p:nvPr/>
        </p:nvSpPr>
        <p:spPr>
          <a:xfrm>
            <a:off x="659220" y="2360428"/>
            <a:ext cx="382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DA480-341E-43D3-BD4A-F6E3C072CD59}"/>
              </a:ext>
            </a:extLst>
          </p:cNvPr>
          <p:cNvSpPr txBox="1"/>
          <p:nvPr/>
        </p:nvSpPr>
        <p:spPr>
          <a:xfrm>
            <a:off x="1265273" y="2360428"/>
            <a:ext cx="102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Formas en las que se pueden sentar las 2 personas que van a estar juntas.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EA6909-CF4B-4509-8C7C-44FFE7427967}"/>
                  </a:ext>
                </a:extLst>
              </p:cNvPr>
              <p:cNvSpPr txBox="1"/>
              <p:nvPr/>
            </p:nvSpPr>
            <p:spPr>
              <a:xfrm>
                <a:off x="6065895" y="4019282"/>
                <a:ext cx="1873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𝐹𝑜𝑟𝑚𝑎𝑠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EA6909-CF4B-4509-8C7C-44FFE742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895" y="4019282"/>
                <a:ext cx="1873718" cy="276999"/>
              </a:xfrm>
              <a:prstGeom prst="rect">
                <a:avLst/>
              </a:prstGeom>
              <a:blipFill>
                <a:blip r:embed="rId8"/>
                <a:stretch>
                  <a:fillRect l="-2280" r="-162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E4080-577F-4049-ABAA-8F9206E301DF}"/>
                  </a:ext>
                </a:extLst>
              </p:cNvPr>
              <p:cNvSpPr txBox="1"/>
              <p:nvPr/>
            </p:nvSpPr>
            <p:spPr>
              <a:xfrm>
                <a:off x="8373140" y="3655642"/>
                <a:ext cx="589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E4080-577F-4049-ABAA-8F9206E30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40" y="3655642"/>
                <a:ext cx="589327" cy="276999"/>
              </a:xfrm>
              <a:prstGeom prst="rect">
                <a:avLst/>
              </a:prstGeom>
              <a:blipFill>
                <a:blip r:embed="rId9"/>
                <a:stretch>
                  <a:fillRect l="-9375" r="-41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06972C-B5F0-49ED-BBD7-29EF790A172F}"/>
                  </a:ext>
                </a:extLst>
              </p:cNvPr>
              <p:cNvSpPr txBox="1"/>
              <p:nvPr/>
            </p:nvSpPr>
            <p:spPr>
              <a:xfrm>
                <a:off x="8396673" y="4294599"/>
                <a:ext cx="589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06972C-B5F0-49ED-BBD7-29EF790A1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673" y="4294599"/>
                <a:ext cx="589329" cy="276999"/>
              </a:xfrm>
              <a:prstGeom prst="rect">
                <a:avLst/>
              </a:prstGeom>
              <a:blipFill>
                <a:blip r:embed="rId10"/>
                <a:stretch>
                  <a:fillRect l="-8247" r="-412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0636A5-6ABC-4F6C-A17C-E37F3BFB8006}"/>
                  </a:ext>
                </a:extLst>
              </p:cNvPr>
              <p:cNvSpPr txBox="1"/>
              <p:nvPr/>
            </p:nvSpPr>
            <p:spPr>
              <a:xfrm>
                <a:off x="9256394" y="3932641"/>
                <a:ext cx="136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=2!=2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0636A5-6ABC-4F6C-A17C-E37F3BFB8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394" y="3932641"/>
                <a:ext cx="1366464" cy="276999"/>
              </a:xfrm>
              <a:prstGeom prst="rect">
                <a:avLst/>
              </a:prstGeom>
              <a:blipFill>
                <a:blip r:embed="rId11"/>
                <a:stretch>
                  <a:fillRect r="-311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DA6B9D83-20E7-4908-8633-208C65B7E11B}"/>
              </a:ext>
            </a:extLst>
          </p:cNvPr>
          <p:cNvSpPr/>
          <p:nvPr/>
        </p:nvSpPr>
        <p:spPr>
          <a:xfrm>
            <a:off x="8176437" y="3518803"/>
            <a:ext cx="196703" cy="11807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B20BA0-0E05-4856-8EDF-02B2F34F4D10}"/>
              </a:ext>
            </a:extLst>
          </p:cNvPr>
          <p:cNvSpPr/>
          <p:nvPr/>
        </p:nvSpPr>
        <p:spPr>
          <a:xfrm>
            <a:off x="8986002" y="3518803"/>
            <a:ext cx="196703" cy="11807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7E7D5-95F3-4145-B4AB-DCE914DC221A}"/>
              </a:ext>
            </a:extLst>
          </p:cNvPr>
          <p:cNvSpPr txBox="1"/>
          <p:nvPr/>
        </p:nvSpPr>
        <p:spPr>
          <a:xfrm>
            <a:off x="469877" y="769334"/>
            <a:ext cx="103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2 continuación…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015F0-0A1A-4AD8-8764-AEC537E41050}"/>
              </a:ext>
            </a:extLst>
          </p:cNvPr>
          <p:cNvSpPr txBox="1"/>
          <p:nvPr/>
        </p:nvSpPr>
        <p:spPr>
          <a:xfrm>
            <a:off x="469877" y="1445477"/>
            <a:ext cx="1119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¿En cuántas formas distintas se pueden sentar 7 personas en torno a una mesa, si dos de ellas deben estar siempre juntas?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A20F42-61F4-4C6B-B153-DF284C497589}"/>
              </a:ext>
            </a:extLst>
          </p:cNvPr>
          <p:cNvSpPr/>
          <p:nvPr/>
        </p:nvSpPr>
        <p:spPr>
          <a:xfrm>
            <a:off x="2041871" y="3518803"/>
            <a:ext cx="2319130" cy="212034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7727E-3B75-477F-B7C1-5A14EAF4671C}"/>
                  </a:ext>
                </a:extLst>
              </p:cNvPr>
              <p:cNvSpPr txBox="1"/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7727E-3B75-477F-B7C1-5A14EAF4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E6EB1-B6C0-4410-9615-A6D5BC4F0427}"/>
                  </a:ext>
                </a:extLst>
              </p:cNvPr>
              <p:cNvSpPr txBox="1"/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E6EB1-B6C0-4410-9615-A6D5BC4F0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blipFill>
                <a:blip r:embed="rId3"/>
                <a:stretch>
                  <a:fillRect l="-22222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EBA6F-9826-4C09-8E05-75CDF6784B22}"/>
                  </a:ext>
                </a:extLst>
              </p:cNvPr>
              <p:cNvSpPr txBox="1"/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EBA6F-9826-4C09-8E05-75CDF678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blipFill>
                <a:blip r:embed="rId4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1F514-664C-4547-833A-ADBD7B6BAC5E}"/>
                  </a:ext>
                </a:extLst>
              </p:cNvPr>
              <p:cNvSpPr txBox="1"/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1F514-664C-4547-833A-ADBD7B6BA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blipFill>
                <a:blip r:embed="rId5"/>
                <a:stretch>
                  <a:fillRect l="-26471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2DE134-A6B7-4A61-8B7E-3E281B27D1DB}"/>
                  </a:ext>
                </a:extLst>
              </p:cNvPr>
              <p:cNvSpPr txBox="1"/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2DE134-A6B7-4A61-8B7E-3E281B27D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blipFill>
                <a:blip r:embed="rId6"/>
                <a:stretch>
                  <a:fillRect l="-24324" r="-1891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6E0F7-8D17-4D70-BD4E-95BE0860CA9C}"/>
                  </a:ext>
                </a:extLst>
              </p:cNvPr>
              <p:cNvSpPr txBox="1"/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6E0F7-8D17-4D70-BD4E-95BE0860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EC35321-160C-4B12-AFFD-152C3C1D4ACE}"/>
              </a:ext>
            </a:extLst>
          </p:cNvPr>
          <p:cNvSpPr txBox="1"/>
          <p:nvPr/>
        </p:nvSpPr>
        <p:spPr>
          <a:xfrm>
            <a:off x="659220" y="2360428"/>
            <a:ext cx="382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DA480-341E-43D3-BD4A-F6E3C072CD59}"/>
              </a:ext>
            </a:extLst>
          </p:cNvPr>
          <p:cNvSpPr txBox="1"/>
          <p:nvPr/>
        </p:nvSpPr>
        <p:spPr>
          <a:xfrm>
            <a:off x="1265273" y="2360428"/>
            <a:ext cx="102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Formas totales, por la regla del producto.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EA6909-CF4B-4509-8C7C-44FFE7427967}"/>
                  </a:ext>
                </a:extLst>
              </p:cNvPr>
              <p:cNvSpPr txBox="1"/>
              <p:nvPr/>
            </p:nvSpPr>
            <p:spPr>
              <a:xfrm>
                <a:off x="6065895" y="4019282"/>
                <a:ext cx="2065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=120∗2=240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EA6909-CF4B-4509-8C7C-44FFE742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895" y="4019282"/>
                <a:ext cx="2065694" cy="276999"/>
              </a:xfrm>
              <a:prstGeom prst="rect">
                <a:avLst/>
              </a:prstGeom>
              <a:blipFill>
                <a:blip r:embed="rId8"/>
                <a:stretch>
                  <a:fillRect l="-2065" r="-236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1E61B35-F116-4ED9-862A-2BEC11A2CB00}"/>
              </a:ext>
            </a:extLst>
          </p:cNvPr>
          <p:cNvSpPr/>
          <p:nvPr/>
        </p:nvSpPr>
        <p:spPr>
          <a:xfrm>
            <a:off x="7667957" y="3791719"/>
            <a:ext cx="463632" cy="732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6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7E7D5-95F3-4145-B4AB-DCE914DC221A}"/>
              </a:ext>
            </a:extLst>
          </p:cNvPr>
          <p:cNvSpPr txBox="1"/>
          <p:nvPr/>
        </p:nvSpPr>
        <p:spPr>
          <a:xfrm>
            <a:off x="469877" y="769334"/>
            <a:ext cx="103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015F0-0A1A-4AD8-8764-AEC537E41050}"/>
              </a:ext>
            </a:extLst>
          </p:cNvPr>
          <p:cNvSpPr txBox="1"/>
          <p:nvPr/>
        </p:nvSpPr>
        <p:spPr>
          <a:xfrm>
            <a:off x="469877" y="1445477"/>
            <a:ext cx="1120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¿En cuántas formas distintas se pueden sentar 2 equipos de ajedrez (de 3 personas cada equipo), en torno a una mesa, si no pueden quedar dos personas del mismo equipo en forma consecutiva?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29D82A-5F67-4FFF-BCBF-0398B75965AE}"/>
              </a:ext>
            </a:extLst>
          </p:cNvPr>
          <p:cNvSpPr/>
          <p:nvPr/>
        </p:nvSpPr>
        <p:spPr>
          <a:xfrm>
            <a:off x="2041871" y="3518803"/>
            <a:ext cx="2319130" cy="212034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789F6-2FBC-4AD3-89B9-D48545607622}"/>
                  </a:ext>
                </a:extLst>
              </p:cNvPr>
              <p:cNvSpPr txBox="1"/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789F6-2FBC-4AD3-89B9-D48545607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B78B94-DA41-456D-AC36-30B14D18832B}"/>
                  </a:ext>
                </a:extLst>
              </p:cNvPr>
              <p:cNvSpPr txBox="1"/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B78B94-DA41-456D-AC36-30B14D188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blipFill>
                <a:blip r:embed="rId3"/>
                <a:stretch>
                  <a:fillRect l="-18421" r="-18421" b="-638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8F4DA-FF0A-4176-A7C8-99AB313A484A}"/>
                  </a:ext>
                </a:extLst>
              </p:cNvPr>
              <p:cNvSpPr txBox="1"/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8F4DA-FF0A-4176-A7C8-99AB313A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blipFill>
                <a:blip r:embed="rId4"/>
                <a:stretch>
                  <a:fillRect l="-19444" r="-19444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6F160-A365-4C96-B497-5FD31E095135}"/>
                  </a:ext>
                </a:extLst>
              </p:cNvPr>
              <p:cNvSpPr txBox="1"/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6F160-A365-4C96-B497-5FD31E095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blipFill>
                <a:blip r:embed="rId5"/>
                <a:stretch>
                  <a:fillRect l="-22222" r="-19444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34864F-1B21-4149-BA64-D4AD7285E288}"/>
                  </a:ext>
                </a:extLst>
              </p:cNvPr>
              <p:cNvSpPr txBox="1"/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34864F-1B21-4149-BA64-D4AD7285E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blipFill>
                <a:blip r:embed="rId6"/>
                <a:stretch>
                  <a:fillRect l="-20513" r="-15385" b="-625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2868ED-160A-4559-87B8-D07B53F41F78}"/>
                  </a:ext>
                </a:extLst>
              </p:cNvPr>
              <p:cNvSpPr txBox="1"/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2868ED-160A-4559-87B8-D07B53F4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blipFill>
                <a:blip r:embed="rId7"/>
                <a:stretch>
                  <a:fillRect l="-19444" r="-19444" b="-638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D0C46A1-6A69-4ED8-B369-C85221F76681}"/>
              </a:ext>
            </a:extLst>
          </p:cNvPr>
          <p:cNvSpPr txBox="1"/>
          <p:nvPr/>
        </p:nvSpPr>
        <p:spPr>
          <a:xfrm>
            <a:off x="5332762" y="2319727"/>
            <a:ext cx="382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387E5F-4CE5-4D27-B906-DC5203A55D3C}"/>
              </a:ext>
            </a:extLst>
          </p:cNvPr>
          <p:cNvSpPr/>
          <p:nvPr/>
        </p:nvSpPr>
        <p:spPr>
          <a:xfrm>
            <a:off x="6546117" y="4037523"/>
            <a:ext cx="1119536" cy="97188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036B12-6FD0-48F8-81F0-B0AF9411BD37}"/>
                  </a:ext>
                </a:extLst>
              </p:cNvPr>
              <p:cNvSpPr txBox="1"/>
              <p:nvPr/>
            </p:nvSpPr>
            <p:spPr>
              <a:xfrm>
                <a:off x="7016921" y="3595808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036B12-6FD0-48F8-81F0-B0AF9411B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21" y="3595808"/>
                <a:ext cx="205826" cy="276999"/>
              </a:xfrm>
              <a:prstGeom prst="rect">
                <a:avLst/>
              </a:prstGeom>
              <a:blipFill>
                <a:blip r:embed="rId8"/>
                <a:stretch>
                  <a:fillRect l="-19444" r="-22222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9F3B3-43F6-4D9E-BF89-C39A2CDD8C81}"/>
                  </a:ext>
                </a:extLst>
              </p:cNvPr>
              <p:cNvSpPr txBox="1"/>
              <p:nvPr/>
            </p:nvSpPr>
            <p:spPr>
              <a:xfrm>
                <a:off x="7702669" y="4952247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9F3B3-43F6-4D9E-BF89-C39A2CDD8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69" y="4952247"/>
                <a:ext cx="205826" cy="276999"/>
              </a:xfrm>
              <a:prstGeom prst="rect">
                <a:avLst/>
              </a:prstGeom>
              <a:blipFill>
                <a:blip r:embed="rId9"/>
                <a:stretch>
                  <a:fillRect l="-22857" r="-20000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E253BF-BC3A-49E7-B4BF-3427791AC2ED}"/>
                  </a:ext>
                </a:extLst>
              </p:cNvPr>
              <p:cNvSpPr txBox="1"/>
              <p:nvPr/>
            </p:nvSpPr>
            <p:spPr>
              <a:xfrm>
                <a:off x="6359907" y="4952247"/>
                <a:ext cx="21101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E253BF-BC3A-49E7-B4BF-3427791AC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907" y="4952247"/>
                <a:ext cx="211019" cy="276999"/>
              </a:xfrm>
              <a:prstGeom prst="rect">
                <a:avLst/>
              </a:prstGeom>
              <a:blipFill>
                <a:blip r:embed="rId10"/>
                <a:stretch>
                  <a:fillRect l="-18919" r="-18919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61FC424-4525-4EA6-9E91-B963A2847AE6}"/>
              </a:ext>
            </a:extLst>
          </p:cNvPr>
          <p:cNvSpPr txBox="1"/>
          <p:nvPr/>
        </p:nvSpPr>
        <p:spPr>
          <a:xfrm>
            <a:off x="7805582" y="4037523"/>
            <a:ext cx="31018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F953D1-BC9C-4938-B2F3-4CDACEE33DFC}"/>
              </a:ext>
            </a:extLst>
          </p:cNvPr>
          <p:cNvSpPr txBox="1"/>
          <p:nvPr/>
        </p:nvSpPr>
        <p:spPr>
          <a:xfrm>
            <a:off x="6964740" y="5269818"/>
            <a:ext cx="31018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E39C27-0098-441E-86F9-90EC2374F367}"/>
              </a:ext>
            </a:extLst>
          </p:cNvPr>
          <p:cNvSpPr txBox="1"/>
          <p:nvPr/>
        </p:nvSpPr>
        <p:spPr>
          <a:xfrm>
            <a:off x="6096000" y="3994339"/>
            <a:ext cx="31018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2CDC1A-A210-431C-A5FD-08517C7C0B85}"/>
                  </a:ext>
                </a:extLst>
              </p:cNvPr>
              <p:cNvSpPr txBox="1"/>
              <p:nvPr/>
            </p:nvSpPr>
            <p:spPr>
              <a:xfrm>
                <a:off x="8649037" y="4325633"/>
                <a:ext cx="271651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∗3!=2!∗3!=12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2CDC1A-A210-431C-A5FD-08517C7C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037" y="4325633"/>
                <a:ext cx="2716513" cy="520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596BA4-3B3D-42FE-9771-C5198B62C7E4}"/>
              </a:ext>
            </a:extLst>
          </p:cNvPr>
          <p:cNvSpPr txBox="1"/>
          <p:nvPr/>
        </p:nvSpPr>
        <p:spPr>
          <a:xfrm>
            <a:off x="5910469" y="2242467"/>
            <a:ext cx="514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Se aplican disposiciones no lineales al equipo rojo, y luego se multiplica por las disposiciones lineales del equipo celeste.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7EA30-7E70-4687-AE80-73F9D37BBBAF}"/>
              </a:ext>
            </a:extLst>
          </p:cNvPr>
          <p:cNvSpPr/>
          <p:nvPr/>
        </p:nvSpPr>
        <p:spPr>
          <a:xfrm>
            <a:off x="11039060" y="4222189"/>
            <a:ext cx="326490" cy="732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04C65E-C318-4702-ADDA-E359FC5D18BC}"/>
              </a:ext>
            </a:extLst>
          </p:cNvPr>
          <p:cNvSpPr txBox="1"/>
          <p:nvPr/>
        </p:nvSpPr>
        <p:spPr>
          <a:xfrm>
            <a:off x="746384" y="2306286"/>
            <a:ext cx="2033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dirty="0">
                <a:solidFill>
                  <a:srgbClr val="FF0000"/>
                </a:solidFill>
              </a:rPr>
              <a:t>Forma 1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5660CF-C887-4AE7-A63A-57EC696AA5C8}"/>
                  </a:ext>
                </a:extLst>
              </p:cNvPr>
              <p:cNvSpPr txBox="1"/>
              <p:nvPr/>
            </p:nvSpPr>
            <p:spPr>
              <a:xfrm>
                <a:off x="8594851" y="3533941"/>
                <a:ext cx="1695208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  <m:sPre>
                            <m:sPre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sPre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5660CF-C887-4AE7-A63A-57EC696A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51" y="3533941"/>
                <a:ext cx="1695208" cy="5185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9058F25-9932-2D83-763D-D2334536F094}"/>
              </a:ext>
            </a:extLst>
          </p:cNvPr>
          <p:cNvSpPr txBox="1"/>
          <p:nvPr/>
        </p:nvSpPr>
        <p:spPr>
          <a:xfrm>
            <a:off x="8063589" y="866049"/>
            <a:ext cx="31018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B2E76D-4692-84F7-C4DD-F2D92893ADDB}"/>
              </a:ext>
            </a:extLst>
          </p:cNvPr>
          <p:cNvSpPr txBox="1"/>
          <p:nvPr/>
        </p:nvSpPr>
        <p:spPr>
          <a:xfrm>
            <a:off x="7208798" y="848226"/>
            <a:ext cx="31018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42143A-8B6E-3571-A070-1661FF6F8E7A}"/>
              </a:ext>
            </a:extLst>
          </p:cNvPr>
          <p:cNvSpPr txBox="1"/>
          <p:nvPr/>
        </p:nvSpPr>
        <p:spPr>
          <a:xfrm>
            <a:off x="6354007" y="822865"/>
            <a:ext cx="31018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84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7E7D5-95F3-4145-B4AB-DCE914DC221A}"/>
              </a:ext>
            </a:extLst>
          </p:cNvPr>
          <p:cNvSpPr txBox="1"/>
          <p:nvPr/>
        </p:nvSpPr>
        <p:spPr>
          <a:xfrm>
            <a:off x="469877" y="769334"/>
            <a:ext cx="103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3 continuación…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015F0-0A1A-4AD8-8764-AEC537E41050}"/>
              </a:ext>
            </a:extLst>
          </p:cNvPr>
          <p:cNvSpPr txBox="1"/>
          <p:nvPr/>
        </p:nvSpPr>
        <p:spPr>
          <a:xfrm>
            <a:off x="469877" y="1445477"/>
            <a:ext cx="1120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¿En cuántas formas distintas se pueden sentar 2 equipos de ajedrez (de 3 personas cada equipo), en torno a una mesa, si no pueden quedar dos personas del mismo equipo en forma consecutiva?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29D82A-5F67-4FFF-BCBF-0398B75965AE}"/>
              </a:ext>
            </a:extLst>
          </p:cNvPr>
          <p:cNvSpPr/>
          <p:nvPr/>
        </p:nvSpPr>
        <p:spPr>
          <a:xfrm>
            <a:off x="2041871" y="3518803"/>
            <a:ext cx="2319130" cy="212034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789F6-2FBC-4AD3-89B9-D48545607622}"/>
                  </a:ext>
                </a:extLst>
              </p:cNvPr>
              <p:cNvSpPr txBox="1"/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789F6-2FBC-4AD3-89B9-D48545607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B78B94-DA41-456D-AC36-30B14D18832B}"/>
                  </a:ext>
                </a:extLst>
              </p:cNvPr>
              <p:cNvSpPr txBox="1"/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B78B94-DA41-456D-AC36-30B14D188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blipFill>
                <a:blip r:embed="rId3"/>
                <a:stretch>
                  <a:fillRect l="-18421" r="-18421" b="-638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8F4DA-FF0A-4176-A7C8-99AB313A484A}"/>
                  </a:ext>
                </a:extLst>
              </p:cNvPr>
              <p:cNvSpPr txBox="1"/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8F4DA-FF0A-4176-A7C8-99AB313A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blipFill>
                <a:blip r:embed="rId4"/>
                <a:stretch>
                  <a:fillRect l="-19444" r="-19444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6F160-A365-4C96-B497-5FD31E095135}"/>
                  </a:ext>
                </a:extLst>
              </p:cNvPr>
              <p:cNvSpPr txBox="1"/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6F160-A365-4C96-B497-5FD31E095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blipFill>
                <a:blip r:embed="rId5"/>
                <a:stretch>
                  <a:fillRect l="-22222" r="-19444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34864F-1B21-4149-BA64-D4AD7285E288}"/>
                  </a:ext>
                </a:extLst>
              </p:cNvPr>
              <p:cNvSpPr txBox="1"/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34864F-1B21-4149-BA64-D4AD7285E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blipFill>
                <a:blip r:embed="rId6"/>
                <a:stretch>
                  <a:fillRect l="-20513" r="-15385" b="-625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2868ED-160A-4559-87B8-D07B53F41F78}"/>
                  </a:ext>
                </a:extLst>
              </p:cNvPr>
              <p:cNvSpPr txBox="1"/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2868ED-160A-4559-87B8-D07B53F4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blipFill>
                <a:blip r:embed="rId7"/>
                <a:stretch>
                  <a:fillRect l="-19444" r="-19444" b="-638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D0C46A1-6A69-4ED8-B369-C85221F76681}"/>
              </a:ext>
            </a:extLst>
          </p:cNvPr>
          <p:cNvSpPr txBox="1"/>
          <p:nvPr/>
        </p:nvSpPr>
        <p:spPr>
          <a:xfrm>
            <a:off x="5275331" y="2329861"/>
            <a:ext cx="382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2CDC1A-A210-431C-A5FD-08517C7C0B85}"/>
                  </a:ext>
                </a:extLst>
              </p:cNvPr>
              <p:cNvSpPr txBox="1"/>
              <p:nvPr/>
            </p:nvSpPr>
            <p:spPr>
              <a:xfrm>
                <a:off x="7095017" y="4112345"/>
                <a:ext cx="2710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=3∗2∗2∗1∗1=12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2CDC1A-A210-431C-A5FD-08517C7C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017" y="4112345"/>
                <a:ext cx="2710101" cy="276999"/>
              </a:xfrm>
              <a:prstGeom prst="rect">
                <a:avLst/>
              </a:prstGeom>
              <a:blipFill>
                <a:blip r:embed="rId8"/>
                <a:stretch>
                  <a:fillRect l="-1577" r="-15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EFE26355-F6C8-4784-B536-D856F957E6C3}"/>
              </a:ext>
            </a:extLst>
          </p:cNvPr>
          <p:cNvSpPr/>
          <p:nvPr/>
        </p:nvSpPr>
        <p:spPr>
          <a:xfrm>
            <a:off x="2985224" y="2963528"/>
            <a:ext cx="557902" cy="555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225BF-98DE-4588-9117-5D87E7983F49}"/>
              </a:ext>
            </a:extLst>
          </p:cNvPr>
          <p:cNvSpPr txBox="1"/>
          <p:nvPr/>
        </p:nvSpPr>
        <p:spPr>
          <a:xfrm>
            <a:off x="5910469" y="2282223"/>
            <a:ext cx="5141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El elemento encerrado en el círculo se coloca, pero no se toma en cuenta. Luego se aplica la regla del producto, a los restantes elementos, como si se formaran disposiciones lineales de los mismos.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8478C7-4018-4E1B-8AA2-0B0B49E620D9}"/>
              </a:ext>
            </a:extLst>
          </p:cNvPr>
          <p:cNvSpPr/>
          <p:nvPr/>
        </p:nvSpPr>
        <p:spPr>
          <a:xfrm>
            <a:off x="9478628" y="3906137"/>
            <a:ext cx="326490" cy="732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3B5F4-50F5-4866-8809-94D1259F9444}"/>
              </a:ext>
            </a:extLst>
          </p:cNvPr>
          <p:cNvSpPr txBox="1"/>
          <p:nvPr/>
        </p:nvSpPr>
        <p:spPr>
          <a:xfrm>
            <a:off x="746384" y="2306286"/>
            <a:ext cx="2033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dirty="0">
                <a:solidFill>
                  <a:srgbClr val="FF0000"/>
                </a:solidFill>
              </a:rPr>
              <a:t>Forma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1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7E7D5-95F3-4145-B4AB-DCE914DC221A}"/>
              </a:ext>
            </a:extLst>
          </p:cNvPr>
          <p:cNvSpPr txBox="1"/>
          <p:nvPr/>
        </p:nvSpPr>
        <p:spPr>
          <a:xfrm>
            <a:off x="469877" y="769334"/>
            <a:ext cx="103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015F0-0A1A-4AD8-8764-AEC537E41050}"/>
              </a:ext>
            </a:extLst>
          </p:cNvPr>
          <p:cNvSpPr txBox="1"/>
          <p:nvPr/>
        </p:nvSpPr>
        <p:spPr>
          <a:xfrm>
            <a:off x="469877" y="1445477"/>
            <a:ext cx="1125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¿En cuántas formas distintas se pueden sentar 3 parejas de novios, en torno a una mesa, si cada pareja debe sentarse siempre junta?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3A9369-6056-4F2B-A986-BC367E4C27B4}"/>
              </a:ext>
            </a:extLst>
          </p:cNvPr>
          <p:cNvSpPr/>
          <p:nvPr/>
        </p:nvSpPr>
        <p:spPr>
          <a:xfrm>
            <a:off x="2041871" y="3518803"/>
            <a:ext cx="2319130" cy="212034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79D44C-59F6-4CF8-A18B-09ED8F5CBA15}"/>
                  </a:ext>
                </a:extLst>
              </p:cNvPr>
              <p:cNvSpPr txBox="1"/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79D44C-59F6-4CF8-A18B-09ED8F5CB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E93046-76A9-4BD3-A63B-E523F8788BBB}"/>
                  </a:ext>
                </a:extLst>
              </p:cNvPr>
              <p:cNvSpPr txBox="1"/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E93046-76A9-4BD3-A63B-E523F878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blipFill>
                <a:blip r:embed="rId3"/>
                <a:stretch>
                  <a:fillRect l="-18421" r="-18421" b="-638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87336-37E3-48D5-98CA-AB550CFEB01B}"/>
                  </a:ext>
                </a:extLst>
              </p:cNvPr>
              <p:cNvSpPr txBox="1"/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87336-37E3-48D5-98CA-AB550CFEB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blipFill>
                <a:blip r:embed="rId4"/>
                <a:stretch>
                  <a:fillRect l="-19444" r="-19444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088B23-3DA6-4DB2-99CE-E9EF2DAF1841}"/>
                  </a:ext>
                </a:extLst>
              </p:cNvPr>
              <p:cNvSpPr txBox="1"/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088B23-3DA6-4DB2-99CE-E9EF2DAF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blipFill>
                <a:blip r:embed="rId5"/>
                <a:stretch>
                  <a:fillRect l="-22222" r="-19444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97875A-DC8D-4154-B84D-622E343C2E7B}"/>
                  </a:ext>
                </a:extLst>
              </p:cNvPr>
              <p:cNvSpPr txBox="1"/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97875A-DC8D-4154-B84D-622E343C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blipFill>
                <a:blip r:embed="rId6"/>
                <a:stretch>
                  <a:fillRect l="-20513" r="-15385" b="-625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DF72E8-C345-4F19-9AED-0ACBFA122A26}"/>
                  </a:ext>
                </a:extLst>
              </p:cNvPr>
              <p:cNvSpPr txBox="1"/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DF72E8-C345-4F19-9AED-0ACBFA12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blipFill>
                <a:blip r:embed="rId7"/>
                <a:stretch>
                  <a:fillRect l="-19444" r="-19444" b="-638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D51BFED-DA4C-4FE0-9BF5-ADDA98395B76}"/>
              </a:ext>
            </a:extLst>
          </p:cNvPr>
          <p:cNvSpPr/>
          <p:nvPr/>
        </p:nvSpPr>
        <p:spPr>
          <a:xfrm>
            <a:off x="2963958" y="2810988"/>
            <a:ext cx="2319129" cy="1289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1C33C-E666-4698-814C-CF6DF860177C}"/>
              </a:ext>
            </a:extLst>
          </p:cNvPr>
          <p:cNvSpPr txBox="1"/>
          <p:nvPr/>
        </p:nvSpPr>
        <p:spPr>
          <a:xfrm>
            <a:off x="5332762" y="2319727"/>
            <a:ext cx="382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7896B3-BB7E-43BC-B932-A45745435B76}"/>
              </a:ext>
            </a:extLst>
          </p:cNvPr>
          <p:cNvSpPr/>
          <p:nvPr/>
        </p:nvSpPr>
        <p:spPr>
          <a:xfrm>
            <a:off x="6658482" y="3892166"/>
            <a:ext cx="1119536" cy="97188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FBD8D3-2AB4-44DA-9831-6DDCB0EC7093}"/>
                  </a:ext>
                </a:extLst>
              </p:cNvPr>
              <p:cNvSpPr txBox="1"/>
              <p:nvPr/>
            </p:nvSpPr>
            <p:spPr>
              <a:xfrm>
                <a:off x="7129286" y="3450451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FBD8D3-2AB4-44DA-9831-6DDCB0EC7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286" y="3450451"/>
                <a:ext cx="185948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511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B64ECC-E304-49A1-BA5E-488F1499D03B}"/>
                  </a:ext>
                </a:extLst>
              </p:cNvPr>
              <p:cNvSpPr txBox="1"/>
              <p:nvPr/>
            </p:nvSpPr>
            <p:spPr>
              <a:xfrm>
                <a:off x="7815034" y="4806890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B64ECC-E304-49A1-BA5E-488F1499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34" y="4806890"/>
                <a:ext cx="185948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6383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5021DF-C34C-4ED6-B881-18ACD1A11982}"/>
                  </a:ext>
                </a:extLst>
              </p:cNvPr>
              <p:cNvSpPr txBox="1"/>
              <p:nvPr/>
            </p:nvSpPr>
            <p:spPr>
              <a:xfrm>
                <a:off x="6472272" y="4806890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5021DF-C34C-4ED6-B881-18ACD1A1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272" y="4806890"/>
                <a:ext cx="185948" cy="276999"/>
              </a:xfrm>
              <a:prstGeom prst="rect">
                <a:avLst/>
              </a:prstGeom>
              <a:blipFill>
                <a:blip r:embed="rId10"/>
                <a:stretch>
                  <a:fillRect l="-25000" r="-25000" b="-6383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A2ABA-7EDE-4584-B423-667428F1EBEB}"/>
                  </a:ext>
                </a:extLst>
              </p:cNvPr>
              <p:cNvSpPr txBox="1"/>
              <p:nvPr/>
            </p:nvSpPr>
            <p:spPr>
              <a:xfrm>
                <a:off x="8761402" y="4180276"/>
                <a:ext cx="188994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=2!=2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A2ABA-7EDE-4584-B423-667428F1E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402" y="4180276"/>
                <a:ext cx="1889941" cy="520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60CFF7A-C3B6-4B20-9412-2FB4BD3CC1C5}"/>
              </a:ext>
            </a:extLst>
          </p:cNvPr>
          <p:cNvSpPr/>
          <p:nvPr/>
        </p:nvSpPr>
        <p:spPr>
          <a:xfrm>
            <a:off x="2668772" y="4882730"/>
            <a:ext cx="2532799" cy="16010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8F57B4-8BF0-4918-B709-50589C2A8982}"/>
              </a:ext>
            </a:extLst>
          </p:cNvPr>
          <p:cNvSpPr/>
          <p:nvPr/>
        </p:nvSpPr>
        <p:spPr>
          <a:xfrm>
            <a:off x="1338470" y="3484235"/>
            <a:ext cx="1071867" cy="21549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9A34DD-F98F-4610-A0EB-E4D5F3F9CFF7}"/>
                  </a:ext>
                </a:extLst>
              </p:cNvPr>
              <p:cNvSpPr txBox="1"/>
              <p:nvPr/>
            </p:nvSpPr>
            <p:spPr>
              <a:xfrm>
                <a:off x="4045016" y="2453904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9A34DD-F98F-4610-A0EB-E4D5F3F9C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16" y="2453904"/>
                <a:ext cx="185948" cy="276999"/>
              </a:xfrm>
              <a:prstGeom prst="rect">
                <a:avLst/>
              </a:prstGeom>
              <a:blipFill>
                <a:blip r:embed="rId12"/>
                <a:stretch>
                  <a:fillRect l="-25000" r="-25000" b="-6383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9D6D6A-7638-4E16-9F56-D697FDF6FEAD}"/>
                  </a:ext>
                </a:extLst>
              </p:cNvPr>
              <p:cNvSpPr txBox="1"/>
              <p:nvPr/>
            </p:nvSpPr>
            <p:spPr>
              <a:xfrm>
                <a:off x="5277279" y="5612954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9D6D6A-7638-4E16-9F56-D697FDF6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79" y="5612954"/>
                <a:ext cx="185948" cy="276999"/>
              </a:xfrm>
              <a:prstGeom prst="rect">
                <a:avLst/>
              </a:prstGeom>
              <a:blipFill>
                <a:blip r:embed="rId13"/>
                <a:stretch>
                  <a:fillRect l="-25000" r="-25000" b="-6383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A018D-43E0-4316-911A-88BF7F9B4207}"/>
                  </a:ext>
                </a:extLst>
              </p:cNvPr>
              <p:cNvSpPr txBox="1"/>
              <p:nvPr/>
            </p:nvSpPr>
            <p:spPr>
              <a:xfrm>
                <a:off x="1071203" y="4440476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A018D-43E0-4316-911A-88BF7F9B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03" y="4440476"/>
                <a:ext cx="185948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6250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2FAB1F0-F068-492C-9295-796A4A236B3D}"/>
              </a:ext>
            </a:extLst>
          </p:cNvPr>
          <p:cNvSpPr txBox="1"/>
          <p:nvPr/>
        </p:nvSpPr>
        <p:spPr>
          <a:xfrm>
            <a:off x="5910469" y="2335231"/>
            <a:ext cx="51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 toma cada pareja como un solo elemento</a:t>
            </a:r>
          </a:p>
        </p:txBody>
      </p:sp>
    </p:spTree>
    <p:extLst>
      <p:ext uri="{BB962C8B-B14F-4D97-AF65-F5344CB8AC3E}">
        <p14:creationId xmlns:p14="http://schemas.microsoft.com/office/powerpoint/2010/main" val="18099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7E7D5-95F3-4145-B4AB-DCE914DC221A}"/>
              </a:ext>
            </a:extLst>
          </p:cNvPr>
          <p:cNvSpPr txBox="1"/>
          <p:nvPr/>
        </p:nvSpPr>
        <p:spPr>
          <a:xfrm>
            <a:off x="469877" y="769334"/>
            <a:ext cx="103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No. 4 continuación…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015F0-0A1A-4AD8-8764-AEC537E41050}"/>
              </a:ext>
            </a:extLst>
          </p:cNvPr>
          <p:cNvSpPr txBox="1"/>
          <p:nvPr/>
        </p:nvSpPr>
        <p:spPr>
          <a:xfrm>
            <a:off x="469877" y="1445477"/>
            <a:ext cx="1125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¿En cuántas formas distintas se pueden sentar 3 parejas de novios, en torno a una mesa, si cada pareja debe sentarse siempre junta?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3A9369-6056-4F2B-A986-BC367E4C27B4}"/>
              </a:ext>
            </a:extLst>
          </p:cNvPr>
          <p:cNvSpPr/>
          <p:nvPr/>
        </p:nvSpPr>
        <p:spPr>
          <a:xfrm>
            <a:off x="2041871" y="3518803"/>
            <a:ext cx="2319130" cy="212034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79D44C-59F6-4CF8-A18B-09ED8F5CBA15}"/>
                  </a:ext>
                </a:extLst>
              </p:cNvPr>
              <p:cNvSpPr txBox="1"/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79D44C-59F6-4CF8-A18B-09ED8F5CB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62" y="3115669"/>
                <a:ext cx="205826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E93046-76A9-4BD3-A63B-E523F8788BBB}"/>
                  </a:ext>
                </a:extLst>
              </p:cNvPr>
              <p:cNvSpPr txBox="1"/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E93046-76A9-4BD3-A63B-E523F878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3" y="3655642"/>
                <a:ext cx="216213" cy="276999"/>
              </a:xfrm>
              <a:prstGeom prst="rect">
                <a:avLst/>
              </a:prstGeom>
              <a:blipFill>
                <a:blip r:embed="rId3"/>
                <a:stretch>
                  <a:fillRect l="-18421" r="-18421" b="-638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87336-37E3-48D5-98CA-AB550CFEB01B}"/>
                  </a:ext>
                </a:extLst>
              </p:cNvPr>
              <p:cNvSpPr txBox="1"/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87336-37E3-48D5-98CA-AB550CFEB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640" y="5135524"/>
                <a:ext cx="205826" cy="276999"/>
              </a:xfrm>
              <a:prstGeom prst="rect">
                <a:avLst/>
              </a:prstGeom>
              <a:blipFill>
                <a:blip r:embed="rId4"/>
                <a:stretch>
                  <a:fillRect l="-19444" r="-19444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088B23-3DA6-4DB2-99CE-E9EF2DAF1841}"/>
                  </a:ext>
                </a:extLst>
              </p:cNvPr>
              <p:cNvSpPr txBox="1"/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088B23-3DA6-4DB2-99CE-E9EF2DAF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13" y="5101728"/>
                <a:ext cx="211019" cy="276999"/>
              </a:xfrm>
              <a:prstGeom prst="rect">
                <a:avLst/>
              </a:prstGeom>
              <a:blipFill>
                <a:blip r:embed="rId5"/>
                <a:stretch>
                  <a:fillRect l="-22222" r="-19444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97875A-DC8D-4154-B84D-622E343C2E7B}"/>
                  </a:ext>
                </a:extLst>
              </p:cNvPr>
              <p:cNvSpPr txBox="1"/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97875A-DC8D-4154-B84D-622E343C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65" y="5950166"/>
                <a:ext cx="224742" cy="276999"/>
              </a:xfrm>
              <a:prstGeom prst="rect">
                <a:avLst/>
              </a:prstGeom>
              <a:blipFill>
                <a:blip r:embed="rId6"/>
                <a:stretch>
                  <a:fillRect l="-20513" r="-15385" b="-625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DF72E8-C345-4F19-9AED-0ACBFA122A26}"/>
                  </a:ext>
                </a:extLst>
              </p:cNvPr>
              <p:cNvSpPr txBox="1"/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DF72E8-C345-4F19-9AED-0ACBFA12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27" y="3742283"/>
                <a:ext cx="205826" cy="276999"/>
              </a:xfrm>
              <a:prstGeom prst="rect">
                <a:avLst/>
              </a:prstGeom>
              <a:blipFill>
                <a:blip r:embed="rId7"/>
                <a:stretch>
                  <a:fillRect l="-19444" r="-19444" b="-638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D51BFED-DA4C-4FE0-9BF5-ADDA98395B76}"/>
              </a:ext>
            </a:extLst>
          </p:cNvPr>
          <p:cNvSpPr/>
          <p:nvPr/>
        </p:nvSpPr>
        <p:spPr>
          <a:xfrm>
            <a:off x="2963958" y="2810988"/>
            <a:ext cx="2319129" cy="1289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1C33C-E666-4698-814C-CF6DF860177C}"/>
              </a:ext>
            </a:extLst>
          </p:cNvPr>
          <p:cNvSpPr txBox="1"/>
          <p:nvPr/>
        </p:nvSpPr>
        <p:spPr>
          <a:xfrm>
            <a:off x="5332762" y="2319727"/>
            <a:ext cx="382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FBD8D3-2AB4-44DA-9831-6DDCB0EC7093}"/>
                  </a:ext>
                </a:extLst>
              </p:cNvPr>
              <p:cNvSpPr txBox="1"/>
              <p:nvPr/>
            </p:nvSpPr>
            <p:spPr>
              <a:xfrm>
                <a:off x="7155790" y="3190780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FBD8D3-2AB4-44DA-9831-6DDCB0EC7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90" y="3190780"/>
                <a:ext cx="185948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6250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B64ECC-E304-49A1-BA5E-488F1499D03B}"/>
                  </a:ext>
                </a:extLst>
              </p:cNvPr>
              <p:cNvSpPr txBox="1"/>
              <p:nvPr/>
            </p:nvSpPr>
            <p:spPr>
              <a:xfrm>
                <a:off x="7884069" y="3190779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B64ECC-E304-49A1-BA5E-488F1499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69" y="3190779"/>
                <a:ext cx="185948" cy="276999"/>
              </a:xfrm>
              <a:prstGeom prst="rect">
                <a:avLst/>
              </a:prstGeom>
              <a:blipFill>
                <a:blip r:embed="rId9"/>
                <a:stretch>
                  <a:fillRect l="-21212" r="-24242" b="-6250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5021DF-C34C-4ED6-B881-18ACD1A11982}"/>
                  </a:ext>
                </a:extLst>
              </p:cNvPr>
              <p:cNvSpPr txBox="1"/>
              <p:nvPr/>
            </p:nvSpPr>
            <p:spPr>
              <a:xfrm>
                <a:off x="8612348" y="3209743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5021DF-C34C-4ED6-B881-18ACD1A1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48" y="3209743"/>
                <a:ext cx="185948" cy="276999"/>
              </a:xfrm>
              <a:prstGeom prst="rect">
                <a:avLst/>
              </a:prstGeom>
              <a:blipFill>
                <a:blip r:embed="rId10"/>
                <a:stretch>
                  <a:fillRect l="-25000" r="-25000" b="-6383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A2ABA-7EDE-4584-B423-667428F1EBEB}"/>
                  </a:ext>
                </a:extLst>
              </p:cNvPr>
              <p:cNvSpPr txBox="1"/>
              <p:nvPr/>
            </p:nvSpPr>
            <p:spPr>
              <a:xfrm>
                <a:off x="6422522" y="4612706"/>
                <a:ext cx="3372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A2ABA-7EDE-4584-B423-667428F1E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22" y="4612706"/>
                <a:ext cx="3372655" cy="276999"/>
              </a:xfrm>
              <a:prstGeom prst="rect">
                <a:avLst/>
              </a:prstGeom>
              <a:blipFill>
                <a:blip r:embed="rId11"/>
                <a:stretch>
                  <a:fillRect l="-1266" t="-2222" r="-108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60CFF7A-C3B6-4B20-9412-2FB4BD3CC1C5}"/>
              </a:ext>
            </a:extLst>
          </p:cNvPr>
          <p:cNvSpPr/>
          <p:nvPr/>
        </p:nvSpPr>
        <p:spPr>
          <a:xfrm>
            <a:off x="2668772" y="4882730"/>
            <a:ext cx="2532799" cy="16010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EB1DAD-D934-4B74-BE6C-D64EC8E058A3}"/>
              </a:ext>
            </a:extLst>
          </p:cNvPr>
          <p:cNvSpPr/>
          <p:nvPr/>
        </p:nvSpPr>
        <p:spPr>
          <a:xfrm>
            <a:off x="1338470" y="3484235"/>
            <a:ext cx="1071867" cy="21549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83708A-21DA-4809-9A0B-A5E4D2B6C0D2}"/>
                  </a:ext>
                </a:extLst>
              </p:cNvPr>
              <p:cNvSpPr txBox="1"/>
              <p:nvPr/>
            </p:nvSpPr>
            <p:spPr>
              <a:xfrm>
                <a:off x="4045016" y="2453904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83708A-21DA-4809-9A0B-A5E4D2B6C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16" y="2453904"/>
                <a:ext cx="185948" cy="276999"/>
              </a:xfrm>
              <a:prstGeom prst="rect">
                <a:avLst/>
              </a:prstGeom>
              <a:blipFill>
                <a:blip r:embed="rId12"/>
                <a:stretch>
                  <a:fillRect l="-25000" r="-25000" b="-6383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8DA52F-DC99-4A71-86BB-06544EE64C9D}"/>
                  </a:ext>
                </a:extLst>
              </p:cNvPr>
              <p:cNvSpPr txBox="1"/>
              <p:nvPr/>
            </p:nvSpPr>
            <p:spPr>
              <a:xfrm>
                <a:off x="5277279" y="5612954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8DA52F-DC99-4A71-86BB-06544EE64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79" y="5612954"/>
                <a:ext cx="185948" cy="276999"/>
              </a:xfrm>
              <a:prstGeom prst="rect">
                <a:avLst/>
              </a:prstGeom>
              <a:blipFill>
                <a:blip r:embed="rId13"/>
                <a:stretch>
                  <a:fillRect l="-25000" r="-25000" b="-6383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CB51BC-2E84-4A64-9AEE-EB8A5C42B93E}"/>
                  </a:ext>
                </a:extLst>
              </p:cNvPr>
              <p:cNvSpPr txBox="1"/>
              <p:nvPr/>
            </p:nvSpPr>
            <p:spPr>
              <a:xfrm>
                <a:off x="1071203" y="4440476"/>
                <a:ext cx="185948" cy="276999"/>
              </a:xfrm>
              <a:prstGeom prst="rect">
                <a:avLst/>
              </a:prstGeom>
              <a:noFill/>
              <a:ln>
                <a:solidFill>
                  <a:srgbClr val="0CBC1D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CB51BC-2E84-4A64-9AEE-EB8A5C42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03" y="4440476"/>
                <a:ext cx="185948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6250"/>
                </a:stretch>
              </a:blipFill>
              <a:ln>
                <a:solidFill>
                  <a:srgbClr val="0CBC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A0B0AA3-AF00-4101-A17C-E2C2428BAD48}"/>
              </a:ext>
            </a:extLst>
          </p:cNvPr>
          <p:cNvSpPr txBox="1"/>
          <p:nvPr/>
        </p:nvSpPr>
        <p:spPr>
          <a:xfrm>
            <a:off x="5988417" y="2306286"/>
            <a:ext cx="514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Para cada una de las formas calculadas en el inciso 1, por la regla del producto, se tiene: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BC4CA4-49A6-45AC-849E-DE3ACA7F6358}"/>
                  </a:ext>
                </a:extLst>
              </p:cNvPr>
              <p:cNvSpPr txBox="1"/>
              <p:nvPr/>
            </p:nvSpPr>
            <p:spPr>
              <a:xfrm>
                <a:off x="6932713" y="3570784"/>
                <a:ext cx="503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BC4CA4-49A6-45AC-849E-DE3ACA7F6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13" y="3570784"/>
                <a:ext cx="503866" cy="369332"/>
              </a:xfrm>
              <a:prstGeom prst="rect">
                <a:avLst/>
              </a:prstGeom>
              <a:blipFill>
                <a:blip r:embed="rId15"/>
                <a:stretch>
                  <a:fillRect r="-481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AB154F-F2AA-4CD6-AF51-CAAB00A0EDF4}"/>
                  </a:ext>
                </a:extLst>
              </p:cNvPr>
              <p:cNvSpPr txBox="1"/>
              <p:nvPr/>
            </p:nvSpPr>
            <p:spPr>
              <a:xfrm>
                <a:off x="6990034" y="3985087"/>
                <a:ext cx="5174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AB154F-F2AA-4CD6-AF51-CAAB00A0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34" y="3985087"/>
                <a:ext cx="51745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2B774F-1A38-4F97-9DE1-E330CACE38F9}"/>
                  </a:ext>
                </a:extLst>
              </p:cNvPr>
              <p:cNvSpPr txBox="1"/>
              <p:nvPr/>
            </p:nvSpPr>
            <p:spPr>
              <a:xfrm>
                <a:off x="7687706" y="3570784"/>
                <a:ext cx="503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2B774F-1A38-4F97-9DE1-E330CACE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706" y="3570784"/>
                <a:ext cx="503866" cy="369332"/>
              </a:xfrm>
              <a:prstGeom prst="rect">
                <a:avLst/>
              </a:prstGeom>
              <a:blipFill>
                <a:blip r:embed="rId17"/>
                <a:stretch>
                  <a:fillRect r="-481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996D04-E5CF-459D-B9FC-8B90EA8EB1F9}"/>
                  </a:ext>
                </a:extLst>
              </p:cNvPr>
              <p:cNvSpPr txBox="1"/>
              <p:nvPr/>
            </p:nvSpPr>
            <p:spPr>
              <a:xfrm>
                <a:off x="7745027" y="3985087"/>
                <a:ext cx="5174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996D04-E5CF-459D-B9FC-8B90EA8EB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27" y="3985087"/>
                <a:ext cx="5174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09AFEE-20AB-421F-AE50-763B5B5DAAFA}"/>
                  </a:ext>
                </a:extLst>
              </p:cNvPr>
              <p:cNvSpPr txBox="1"/>
              <p:nvPr/>
            </p:nvSpPr>
            <p:spPr>
              <a:xfrm>
                <a:off x="8399659" y="3570784"/>
                <a:ext cx="503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09AFEE-20AB-421F-AE50-763B5B5DA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9" y="3570784"/>
                <a:ext cx="503866" cy="369332"/>
              </a:xfrm>
              <a:prstGeom prst="rect">
                <a:avLst/>
              </a:prstGeom>
              <a:blipFill>
                <a:blip r:embed="rId19"/>
                <a:stretch>
                  <a:fillRect r="-3614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183C61-27D6-4E99-B48C-425979DE86C8}"/>
                  </a:ext>
                </a:extLst>
              </p:cNvPr>
              <p:cNvSpPr txBox="1"/>
              <p:nvPr/>
            </p:nvSpPr>
            <p:spPr>
              <a:xfrm>
                <a:off x="8456980" y="3985087"/>
                <a:ext cx="5174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183C61-27D6-4E99-B48C-425979DE8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80" y="3985087"/>
                <a:ext cx="51745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455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{FA6F3AA7-DFC6-47C3-8F4F-256DD7692AEF}tf11964407</Template>
  <TotalTime>362</TotalTime>
  <Words>891</Words>
  <Application>Microsoft Office PowerPoint</Application>
  <PresentationFormat>Widescreen</PresentationFormat>
  <Paragraphs>253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Cambria Math</vt:lpstr>
      <vt:lpstr>Franklin Gothic Book</vt:lpstr>
      <vt:lpstr>Franklin Gothic Demi</vt:lpstr>
      <vt:lpstr>Gill Sans MT</vt:lpstr>
      <vt:lpstr>Wingdings 2</vt:lpstr>
      <vt:lpstr>DividendVTI</vt:lpstr>
      <vt:lpstr>Disposiciones no lineales</vt:lpstr>
      <vt:lpstr>Disposiciones no lineales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Disposiciones no lineales</vt:lpstr>
      <vt:lpstr>Disposiciones no lineales</vt:lpstr>
      <vt:lpstr>Disposiciones no lineales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Disposiciones no lineales</dc:title>
  <dc:creator>Mario Gustavo Lopez Hernandez</dc:creator>
  <cp:lastModifiedBy>Mario Gustavo Lopez Hernandez</cp:lastModifiedBy>
  <cp:revision>40</cp:revision>
  <dcterms:created xsi:type="dcterms:W3CDTF">2020-08-12T19:06:28Z</dcterms:created>
  <dcterms:modified xsi:type="dcterms:W3CDTF">2022-08-08T21:11:06Z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