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 Gustavo Lopez Hernandez" initials="MGLH" lastIdx="1" clrIdx="0">
    <p:extLst>
      <p:ext uri="{19B8F6BF-5375-455C-9EA6-DF929625EA0E}">
        <p15:presenceInfo xmlns:p15="http://schemas.microsoft.com/office/powerpoint/2012/main" userId="941eb49de2b3b9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0" d="100"/>
          <a:sy n="120" d="100"/>
        </p:scale>
        <p:origin x="84" y="-2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0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A578-53E7-448A-AC7C-FBFCED904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/>
              <a:t>Teorema del binomio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D79CF-2F45-4BD9-96E6-6D93FBCA82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/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255866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AECA-4600-4BE4-B76C-4067AE46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Teorema del binomio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17152-D05E-4D91-9D89-4290E1F2F7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0597" y="2613787"/>
                <a:ext cx="11029615" cy="89329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17152-D05E-4D91-9D89-4290E1F2F7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0597" y="2613787"/>
                <a:ext cx="11029615" cy="89329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3B3605E-9288-431E-8A28-89140B509CE4}"/>
              </a:ext>
            </a:extLst>
          </p:cNvPr>
          <p:cNvSpPr/>
          <p:nvPr/>
        </p:nvSpPr>
        <p:spPr>
          <a:xfrm>
            <a:off x="4585252" y="2561320"/>
            <a:ext cx="3021496" cy="1013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72AB46-A529-47C3-A7AC-48CF09C0FA0F}"/>
                  </a:ext>
                </a:extLst>
              </p:cNvPr>
              <p:cNvSpPr txBox="1"/>
              <p:nvPr/>
            </p:nvSpPr>
            <p:spPr>
              <a:xfrm>
                <a:off x="2115047" y="5405822"/>
                <a:ext cx="8706678" cy="508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72AB46-A529-47C3-A7AC-48CF09C0F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047" y="5405822"/>
                <a:ext cx="8706678" cy="508216"/>
              </a:xfrm>
              <a:prstGeom prst="rect">
                <a:avLst/>
              </a:prstGeom>
              <a:blipFill>
                <a:blip r:embed="rId3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507C26-7377-4562-AEE0-346331DFB5E3}"/>
                  </a:ext>
                </a:extLst>
              </p:cNvPr>
              <p:cNvSpPr txBox="1"/>
              <p:nvPr/>
            </p:nvSpPr>
            <p:spPr>
              <a:xfrm>
                <a:off x="2409245" y="4236363"/>
                <a:ext cx="8412480" cy="508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507C26-7377-4562-AEE0-346331DFB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245" y="4236363"/>
                <a:ext cx="8412480" cy="508216"/>
              </a:xfrm>
              <a:prstGeom prst="rect">
                <a:avLst/>
              </a:prstGeom>
              <a:blipFill>
                <a:blip r:embed="rId4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73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AE2A-9309-47FB-81F3-7E0F4511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EJEMPLO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1DAB57-1E39-4058-93E4-08A0100D5870}"/>
                  </a:ext>
                </a:extLst>
              </p:cNvPr>
              <p:cNvSpPr txBox="1"/>
              <p:nvPr/>
            </p:nvSpPr>
            <p:spPr>
              <a:xfrm>
                <a:off x="718457" y="2207623"/>
                <a:ext cx="10424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Determinar el coeficiente del término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GT" dirty="0"/>
                  <a:t> de la operación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G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1DAB57-1E39-4058-93E4-08A0100D5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7" y="2207623"/>
                <a:ext cx="10424160" cy="369332"/>
              </a:xfrm>
              <a:prstGeom prst="rect">
                <a:avLst/>
              </a:prstGeom>
              <a:blipFill>
                <a:blip r:embed="rId2"/>
                <a:stretch>
                  <a:fillRect l="-52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7D3899-7C44-4B58-B2A7-014A74F9D8B8}"/>
                  </a:ext>
                </a:extLst>
              </p:cNvPr>
              <p:cNvSpPr txBox="1"/>
              <p:nvPr/>
            </p:nvSpPr>
            <p:spPr>
              <a:xfrm>
                <a:off x="10361061" y="2207623"/>
                <a:ext cx="8428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7D3899-7C44-4B58-B2A7-014A74F9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061" y="2207623"/>
                <a:ext cx="842859" cy="276999"/>
              </a:xfrm>
              <a:prstGeom prst="rect">
                <a:avLst/>
              </a:prstGeom>
              <a:blipFill>
                <a:blip r:embed="rId3"/>
                <a:stretch>
                  <a:fillRect l="-8696" r="-362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850501-49AB-474D-B8A9-77AE421EBAAD}"/>
                  </a:ext>
                </a:extLst>
              </p:cNvPr>
              <p:cNvSpPr txBox="1"/>
              <p:nvPr/>
            </p:nvSpPr>
            <p:spPr>
              <a:xfrm>
                <a:off x="10361059" y="2613905"/>
                <a:ext cx="8428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850501-49AB-474D-B8A9-77AE421EB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059" y="2613905"/>
                <a:ext cx="842859" cy="276999"/>
              </a:xfrm>
              <a:prstGeom prst="rect">
                <a:avLst/>
              </a:prstGeom>
              <a:blipFill>
                <a:blip r:embed="rId4"/>
                <a:stretch>
                  <a:fillRect l="-8696" r="-362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BAC4A0-BE5E-4E55-A744-15330B3BE6E4}"/>
                  </a:ext>
                </a:extLst>
              </p:cNvPr>
              <p:cNvSpPr txBox="1"/>
              <p:nvPr/>
            </p:nvSpPr>
            <p:spPr>
              <a:xfrm>
                <a:off x="10389189" y="3005233"/>
                <a:ext cx="8428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BAC4A0-BE5E-4E55-A744-15330B3BE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9189" y="3005233"/>
                <a:ext cx="842859" cy="276999"/>
              </a:xfrm>
              <a:prstGeom prst="rect">
                <a:avLst/>
              </a:prstGeom>
              <a:blipFill>
                <a:blip r:embed="rId5"/>
                <a:stretch>
                  <a:fillRect l="-8633" r="-287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FF0007-73A2-4259-8DBA-528953C30110}"/>
                  </a:ext>
                </a:extLst>
              </p:cNvPr>
              <p:cNvSpPr txBox="1"/>
              <p:nvPr/>
            </p:nvSpPr>
            <p:spPr>
              <a:xfrm>
                <a:off x="10394487" y="3381886"/>
                <a:ext cx="8428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FF0007-73A2-4259-8DBA-528953C30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487" y="3381886"/>
                <a:ext cx="842859" cy="276999"/>
              </a:xfrm>
              <a:prstGeom prst="rect">
                <a:avLst/>
              </a:prstGeom>
              <a:blipFill>
                <a:blip r:embed="rId6"/>
                <a:stretch>
                  <a:fillRect l="-8696" r="-362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B15BBB-4A3C-4483-9585-082CAF033618}"/>
                  </a:ext>
                </a:extLst>
              </p:cNvPr>
              <p:cNvSpPr txBox="1"/>
              <p:nvPr/>
            </p:nvSpPr>
            <p:spPr>
              <a:xfrm>
                <a:off x="10394485" y="3788168"/>
                <a:ext cx="8428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B15BBB-4A3C-4483-9585-082CAF033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485" y="3788168"/>
                <a:ext cx="842859" cy="276999"/>
              </a:xfrm>
              <a:prstGeom prst="rect">
                <a:avLst/>
              </a:prstGeom>
              <a:blipFill>
                <a:blip r:embed="rId7"/>
                <a:stretch>
                  <a:fillRect l="-8696" r="-362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1512C6-131F-49C0-ABEA-F2A54A8AAA35}"/>
                  </a:ext>
                </a:extLst>
              </p:cNvPr>
              <p:cNvSpPr txBox="1"/>
              <p:nvPr/>
            </p:nvSpPr>
            <p:spPr>
              <a:xfrm>
                <a:off x="10422615" y="4179496"/>
                <a:ext cx="8428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1512C6-131F-49C0-ABEA-F2A54A8AA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2615" y="4179496"/>
                <a:ext cx="842859" cy="276999"/>
              </a:xfrm>
              <a:prstGeom prst="rect">
                <a:avLst/>
              </a:prstGeom>
              <a:blipFill>
                <a:blip r:embed="rId8"/>
                <a:stretch>
                  <a:fillRect l="-8696" t="-2222" r="-362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33A88F-5752-43C1-92BC-D930ED079728}"/>
                  </a:ext>
                </a:extLst>
              </p:cNvPr>
              <p:cNvSpPr txBox="1"/>
              <p:nvPr/>
            </p:nvSpPr>
            <p:spPr>
              <a:xfrm>
                <a:off x="10422615" y="4556149"/>
                <a:ext cx="8428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33A88F-5752-43C1-92BC-D930ED079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2615" y="4556149"/>
                <a:ext cx="842859" cy="276999"/>
              </a:xfrm>
              <a:prstGeom prst="rect">
                <a:avLst/>
              </a:prstGeom>
              <a:blipFill>
                <a:blip r:embed="rId9"/>
                <a:stretch>
                  <a:fillRect l="-8696" r="-362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E70B6D-9E09-439E-8302-07CBAC9BEC04}"/>
              </a:ext>
            </a:extLst>
          </p:cNvPr>
          <p:cNvCxnSpPr/>
          <p:nvPr/>
        </p:nvCxnSpPr>
        <p:spPr>
          <a:xfrm>
            <a:off x="10265311" y="4977106"/>
            <a:ext cx="11798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F8A097-F208-44D9-B6AB-BDFC09F37EEC}"/>
              </a:ext>
            </a:extLst>
          </p:cNvPr>
          <p:cNvCxnSpPr/>
          <p:nvPr/>
        </p:nvCxnSpPr>
        <p:spPr>
          <a:xfrm>
            <a:off x="10184194" y="2262759"/>
            <a:ext cx="0" cy="243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892D5F-94CF-4724-9853-D6BD6CC418EF}"/>
                  </a:ext>
                </a:extLst>
              </p:cNvPr>
              <p:cNvSpPr txBox="1"/>
              <p:nvPr/>
            </p:nvSpPr>
            <p:spPr>
              <a:xfrm>
                <a:off x="9830998" y="3107290"/>
                <a:ext cx="176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892D5F-94CF-4724-9853-D6BD6CC41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998" y="3107290"/>
                <a:ext cx="176330" cy="276999"/>
              </a:xfrm>
              <a:prstGeom prst="rect">
                <a:avLst/>
              </a:prstGeom>
              <a:blipFill>
                <a:blip r:embed="rId10"/>
                <a:stretch>
                  <a:fillRect l="-13793" r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9D0A51E-12D8-45CC-8964-625FE316274B}"/>
              </a:ext>
            </a:extLst>
          </p:cNvPr>
          <p:cNvSpPr txBox="1"/>
          <p:nvPr/>
        </p:nvSpPr>
        <p:spPr>
          <a:xfrm>
            <a:off x="1676400" y="2767882"/>
            <a:ext cx="680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Del teorema del binomio: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6C227B-A24E-4985-8F03-2DC3B6905507}"/>
                  </a:ext>
                </a:extLst>
              </p:cNvPr>
              <p:cNvSpPr txBox="1"/>
              <p:nvPr/>
            </p:nvSpPr>
            <p:spPr>
              <a:xfrm>
                <a:off x="2089578" y="3273818"/>
                <a:ext cx="6096000" cy="84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6C227B-A24E-4985-8F03-2DC3B6905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578" y="3273818"/>
                <a:ext cx="6096000" cy="8487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4F82709-1002-485E-AA96-ABD82FDD7D9B}"/>
              </a:ext>
            </a:extLst>
          </p:cNvPr>
          <p:cNvSpPr txBox="1"/>
          <p:nvPr/>
        </p:nvSpPr>
        <p:spPr>
          <a:xfrm>
            <a:off x="1600200" y="4278090"/>
            <a:ext cx="680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Se tiene para este caso particular que: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AA626C-A3C9-40E7-9746-3D2DD8F730FA}"/>
                  </a:ext>
                </a:extLst>
              </p:cNvPr>
              <p:cNvSpPr txBox="1"/>
              <p:nvPr/>
            </p:nvSpPr>
            <p:spPr>
              <a:xfrm>
                <a:off x="3886200" y="4647422"/>
                <a:ext cx="6307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AA626C-A3C9-40E7-9746-3D2DD8F73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647422"/>
                <a:ext cx="630750" cy="276999"/>
              </a:xfrm>
              <a:prstGeom prst="rect">
                <a:avLst/>
              </a:prstGeom>
              <a:blipFill>
                <a:blip r:embed="rId12"/>
                <a:stretch>
                  <a:fillRect l="-3883" r="-77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48DAF4-D1EE-4359-9553-D3EC6FFA056D}"/>
                  </a:ext>
                </a:extLst>
              </p:cNvPr>
              <p:cNvSpPr txBox="1"/>
              <p:nvPr/>
            </p:nvSpPr>
            <p:spPr>
              <a:xfrm>
                <a:off x="3886200" y="5016754"/>
                <a:ext cx="627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48DAF4-D1EE-4359-9553-D3EC6FFA0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016754"/>
                <a:ext cx="627095" cy="276999"/>
              </a:xfrm>
              <a:prstGeom prst="rect">
                <a:avLst/>
              </a:prstGeom>
              <a:blipFill>
                <a:blip r:embed="rId13"/>
                <a:stretch>
                  <a:fillRect l="-7843" r="-78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B151F8-4F3B-49E4-89E3-FB4316A2CDF6}"/>
                  </a:ext>
                </a:extLst>
              </p:cNvPr>
              <p:cNvSpPr txBox="1"/>
              <p:nvPr/>
            </p:nvSpPr>
            <p:spPr>
              <a:xfrm>
                <a:off x="1600200" y="5575375"/>
                <a:ext cx="513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Por lo que el coeficiente del término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GT" dirty="0"/>
                  <a:t> será: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B151F8-4F3B-49E4-89E3-FB4316A2C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575375"/>
                <a:ext cx="5133975" cy="369332"/>
              </a:xfrm>
              <a:prstGeom prst="rect">
                <a:avLst/>
              </a:prstGeom>
              <a:blipFill>
                <a:blip r:embed="rId14"/>
                <a:stretch>
                  <a:fillRect l="-10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8518CB2-D62F-456E-8079-BE1EDB97A9FD}"/>
                  </a:ext>
                </a:extLst>
              </p:cNvPr>
              <p:cNvSpPr txBox="1"/>
              <p:nvPr/>
            </p:nvSpPr>
            <p:spPr>
              <a:xfrm>
                <a:off x="3886200" y="6122593"/>
                <a:ext cx="3893502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4!3!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7∗6∗5∗4!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4!∗3∗2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8518CB2-D62F-456E-8079-BE1EDB97A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6122593"/>
                <a:ext cx="3893502" cy="52597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11A778B4-EFB8-48D5-AE43-B459C13B131B}"/>
              </a:ext>
            </a:extLst>
          </p:cNvPr>
          <p:cNvSpPr/>
          <p:nvPr/>
        </p:nvSpPr>
        <p:spPr>
          <a:xfrm>
            <a:off x="7465815" y="6139714"/>
            <a:ext cx="310179" cy="525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C4FE4B-C5B8-4EB2-B686-BD1BF96EF750}"/>
                  </a:ext>
                </a:extLst>
              </p:cNvPr>
              <p:cNvSpPr txBox="1"/>
              <p:nvPr/>
            </p:nvSpPr>
            <p:spPr>
              <a:xfrm>
                <a:off x="3886199" y="5350629"/>
                <a:ext cx="1039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C4FE4B-C5B8-4EB2-B686-BD1BF96EF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199" y="5350629"/>
                <a:ext cx="1039835" cy="276999"/>
              </a:xfrm>
              <a:prstGeom prst="rect">
                <a:avLst/>
              </a:prstGeom>
              <a:blipFill>
                <a:blip r:embed="rId16"/>
                <a:stretch>
                  <a:fillRect l="-1754" r="-467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83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AE2A-9309-47FB-81F3-7E0F4511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EJEMPLO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1DAB57-1E39-4058-93E4-08A0100D5870}"/>
                  </a:ext>
                </a:extLst>
              </p:cNvPr>
              <p:cNvSpPr txBox="1"/>
              <p:nvPr/>
            </p:nvSpPr>
            <p:spPr>
              <a:xfrm>
                <a:off x="731856" y="1894796"/>
                <a:ext cx="10424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Determinar el coeficiente del término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GT" dirty="0"/>
                  <a:t> de la operación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G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1DAB57-1E39-4058-93E4-08A0100D5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56" y="1894796"/>
                <a:ext cx="10424160" cy="369332"/>
              </a:xfrm>
              <a:prstGeom prst="rect">
                <a:avLst/>
              </a:prstGeom>
              <a:blipFill>
                <a:blip r:embed="rId2"/>
                <a:stretch>
                  <a:fillRect l="-468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7D3899-7C44-4B58-B2A7-014A74F9D8B8}"/>
                  </a:ext>
                </a:extLst>
              </p:cNvPr>
              <p:cNvSpPr txBox="1"/>
              <p:nvPr/>
            </p:nvSpPr>
            <p:spPr>
              <a:xfrm>
                <a:off x="10361061" y="2207623"/>
                <a:ext cx="10990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7D3899-7C44-4B58-B2A7-014A74F9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061" y="2207623"/>
                <a:ext cx="1099083" cy="276999"/>
              </a:xfrm>
              <a:prstGeom prst="rect">
                <a:avLst/>
              </a:prstGeom>
              <a:blipFill>
                <a:blip r:embed="rId3"/>
                <a:stretch>
                  <a:fillRect l="-6667" r="-27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850501-49AB-474D-B8A9-77AE421EBAAD}"/>
                  </a:ext>
                </a:extLst>
              </p:cNvPr>
              <p:cNvSpPr txBox="1"/>
              <p:nvPr/>
            </p:nvSpPr>
            <p:spPr>
              <a:xfrm>
                <a:off x="10361059" y="2613905"/>
                <a:ext cx="10990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850501-49AB-474D-B8A9-77AE421EB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059" y="2613905"/>
                <a:ext cx="1099083" cy="276999"/>
              </a:xfrm>
              <a:prstGeom prst="rect">
                <a:avLst/>
              </a:prstGeom>
              <a:blipFill>
                <a:blip r:embed="rId4"/>
                <a:stretch>
                  <a:fillRect l="-6667" r="-277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BAC4A0-BE5E-4E55-A744-15330B3BE6E4}"/>
                  </a:ext>
                </a:extLst>
              </p:cNvPr>
              <p:cNvSpPr txBox="1"/>
              <p:nvPr/>
            </p:nvSpPr>
            <p:spPr>
              <a:xfrm>
                <a:off x="10389189" y="3005233"/>
                <a:ext cx="10990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BAC4A0-BE5E-4E55-A744-15330B3BE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9189" y="3005233"/>
                <a:ext cx="1099083" cy="276999"/>
              </a:xfrm>
              <a:prstGeom prst="rect">
                <a:avLst/>
              </a:prstGeom>
              <a:blipFill>
                <a:blip r:embed="rId5"/>
                <a:stretch>
                  <a:fillRect l="-6630" r="-2210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FF0007-73A2-4259-8DBA-528953C30110}"/>
                  </a:ext>
                </a:extLst>
              </p:cNvPr>
              <p:cNvSpPr txBox="1"/>
              <p:nvPr/>
            </p:nvSpPr>
            <p:spPr>
              <a:xfrm>
                <a:off x="10394487" y="3381886"/>
                <a:ext cx="10990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FF0007-73A2-4259-8DBA-528953C30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487" y="3381886"/>
                <a:ext cx="1099083" cy="276999"/>
              </a:xfrm>
              <a:prstGeom prst="rect">
                <a:avLst/>
              </a:prstGeom>
              <a:blipFill>
                <a:blip r:embed="rId6"/>
                <a:stretch>
                  <a:fillRect l="-6667" r="-277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B15BBB-4A3C-4483-9585-082CAF033618}"/>
                  </a:ext>
                </a:extLst>
              </p:cNvPr>
              <p:cNvSpPr txBox="1"/>
              <p:nvPr/>
            </p:nvSpPr>
            <p:spPr>
              <a:xfrm>
                <a:off x="10394485" y="3788168"/>
                <a:ext cx="10990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B15BBB-4A3C-4483-9585-082CAF033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485" y="3788168"/>
                <a:ext cx="1099083" cy="276999"/>
              </a:xfrm>
              <a:prstGeom prst="rect">
                <a:avLst/>
              </a:prstGeom>
              <a:blipFill>
                <a:blip r:embed="rId7"/>
                <a:stretch>
                  <a:fillRect l="-6667" r="-27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1512C6-131F-49C0-ABEA-F2A54A8AAA35}"/>
                  </a:ext>
                </a:extLst>
              </p:cNvPr>
              <p:cNvSpPr txBox="1"/>
              <p:nvPr/>
            </p:nvSpPr>
            <p:spPr>
              <a:xfrm>
                <a:off x="10422615" y="4179496"/>
                <a:ext cx="10990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1512C6-131F-49C0-ABEA-F2A54A8AA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2615" y="4179496"/>
                <a:ext cx="1099083" cy="276999"/>
              </a:xfrm>
              <a:prstGeom prst="rect">
                <a:avLst/>
              </a:prstGeom>
              <a:blipFill>
                <a:blip r:embed="rId8"/>
                <a:stretch>
                  <a:fillRect l="-6667" t="-2222" r="-277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33A88F-5752-43C1-92BC-D930ED079728}"/>
                  </a:ext>
                </a:extLst>
              </p:cNvPr>
              <p:cNvSpPr txBox="1"/>
              <p:nvPr/>
            </p:nvSpPr>
            <p:spPr>
              <a:xfrm>
                <a:off x="10422615" y="4556149"/>
                <a:ext cx="10990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33A88F-5752-43C1-92BC-D930ED079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2615" y="4556149"/>
                <a:ext cx="1099083" cy="276999"/>
              </a:xfrm>
              <a:prstGeom prst="rect">
                <a:avLst/>
              </a:prstGeom>
              <a:blipFill>
                <a:blip r:embed="rId9"/>
                <a:stretch>
                  <a:fillRect l="-6667" r="-27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E70B6D-9E09-439E-8302-07CBAC9BEC04}"/>
              </a:ext>
            </a:extLst>
          </p:cNvPr>
          <p:cNvCxnSpPr/>
          <p:nvPr/>
        </p:nvCxnSpPr>
        <p:spPr>
          <a:xfrm>
            <a:off x="10265311" y="4977106"/>
            <a:ext cx="11798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F8A097-F208-44D9-B6AB-BDFC09F37EEC}"/>
              </a:ext>
            </a:extLst>
          </p:cNvPr>
          <p:cNvCxnSpPr/>
          <p:nvPr/>
        </p:nvCxnSpPr>
        <p:spPr>
          <a:xfrm>
            <a:off x="10184194" y="2262759"/>
            <a:ext cx="0" cy="243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892D5F-94CF-4724-9853-D6BD6CC418EF}"/>
                  </a:ext>
                </a:extLst>
              </p:cNvPr>
              <p:cNvSpPr txBox="1"/>
              <p:nvPr/>
            </p:nvSpPr>
            <p:spPr>
              <a:xfrm>
                <a:off x="9861247" y="3243386"/>
                <a:ext cx="176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892D5F-94CF-4724-9853-D6BD6CC41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47" y="3243386"/>
                <a:ext cx="176330" cy="276999"/>
              </a:xfrm>
              <a:prstGeom prst="rect">
                <a:avLst/>
              </a:prstGeom>
              <a:blipFill>
                <a:blip r:embed="rId10"/>
                <a:stretch>
                  <a:fillRect l="-13793" r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9D0A51E-12D8-45CC-8964-625FE316274B}"/>
              </a:ext>
            </a:extLst>
          </p:cNvPr>
          <p:cNvSpPr txBox="1"/>
          <p:nvPr/>
        </p:nvSpPr>
        <p:spPr>
          <a:xfrm>
            <a:off x="1689799" y="2262546"/>
            <a:ext cx="680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Del teorema del binomio: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6C227B-A24E-4985-8F03-2DC3B6905507}"/>
                  </a:ext>
                </a:extLst>
              </p:cNvPr>
              <p:cNvSpPr txBox="1"/>
              <p:nvPr/>
            </p:nvSpPr>
            <p:spPr>
              <a:xfrm>
                <a:off x="2089578" y="2503783"/>
                <a:ext cx="6096000" cy="84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6C227B-A24E-4985-8F03-2DC3B6905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578" y="2503783"/>
                <a:ext cx="6096000" cy="8487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4F82709-1002-485E-AA96-ABD82FDD7D9B}"/>
              </a:ext>
            </a:extLst>
          </p:cNvPr>
          <p:cNvSpPr txBox="1"/>
          <p:nvPr/>
        </p:nvSpPr>
        <p:spPr>
          <a:xfrm>
            <a:off x="1600200" y="3508055"/>
            <a:ext cx="680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Se tiene para este caso particular que: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AA626C-A3C9-40E7-9746-3D2DD8F730FA}"/>
                  </a:ext>
                </a:extLst>
              </p:cNvPr>
              <p:cNvSpPr txBox="1"/>
              <p:nvPr/>
            </p:nvSpPr>
            <p:spPr>
              <a:xfrm>
                <a:off x="3886200" y="3877387"/>
                <a:ext cx="6307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AA626C-A3C9-40E7-9746-3D2DD8F73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877387"/>
                <a:ext cx="630750" cy="276999"/>
              </a:xfrm>
              <a:prstGeom prst="rect">
                <a:avLst/>
              </a:prstGeom>
              <a:blipFill>
                <a:blip r:embed="rId12"/>
                <a:stretch>
                  <a:fillRect l="-3883" r="-776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48DAF4-D1EE-4359-9553-D3EC6FFA056D}"/>
                  </a:ext>
                </a:extLst>
              </p:cNvPr>
              <p:cNvSpPr txBox="1"/>
              <p:nvPr/>
            </p:nvSpPr>
            <p:spPr>
              <a:xfrm>
                <a:off x="3886200" y="4246719"/>
                <a:ext cx="627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48DAF4-D1EE-4359-9553-D3EC6FFA0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246719"/>
                <a:ext cx="627095" cy="276999"/>
              </a:xfrm>
              <a:prstGeom prst="rect">
                <a:avLst/>
              </a:prstGeom>
              <a:blipFill>
                <a:blip r:embed="rId13"/>
                <a:stretch>
                  <a:fillRect l="-7843" r="-78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B151F8-4F3B-49E4-89E3-FB4316A2CDF6}"/>
                  </a:ext>
                </a:extLst>
              </p:cNvPr>
              <p:cNvSpPr txBox="1"/>
              <p:nvPr/>
            </p:nvSpPr>
            <p:spPr>
              <a:xfrm>
                <a:off x="1600200" y="4805340"/>
                <a:ext cx="513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Por lo que el término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GT" dirty="0"/>
                  <a:t> será: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B151F8-4F3B-49E4-89E3-FB4316A2C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805340"/>
                <a:ext cx="5133975" cy="369332"/>
              </a:xfrm>
              <a:prstGeom prst="rect">
                <a:avLst/>
              </a:prstGeom>
              <a:blipFill>
                <a:blip r:embed="rId14"/>
                <a:stretch>
                  <a:fillRect l="-1069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8518CB2-D62F-456E-8079-BE1EDB97A9FD}"/>
                  </a:ext>
                </a:extLst>
              </p:cNvPr>
              <p:cNvSpPr txBox="1"/>
              <p:nvPr/>
            </p:nvSpPr>
            <p:spPr>
              <a:xfrm>
                <a:off x="130631" y="5286320"/>
                <a:ext cx="11643358" cy="4601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s-GT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(−3)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(−3)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8518CB2-D62F-456E-8079-BE1EDB97A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1" y="5286320"/>
                <a:ext cx="11643358" cy="46012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11A778B4-EFB8-48D5-AE43-B459C13B131B}"/>
              </a:ext>
            </a:extLst>
          </p:cNvPr>
          <p:cNvSpPr/>
          <p:nvPr/>
        </p:nvSpPr>
        <p:spPr>
          <a:xfrm>
            <a:off x="8151048" y="6183759"/>
            <a:ext cx="621477" cy="525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B464C7-53B4-4366-AC18-C2FF519CD51E}"/>
              </a:ext>
            </a:extLst>
          </p:cNvPr>
          <p:cNvCxnSpPr/>
          <p:nvPr/>
        </p:nvCxnSpPr>
        <p:spPr>
          <a:xfrm>
            <a:off x="4719145" y="3877387"/>
            <a:ext cx="0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8D0A63-0FFF-49CC-A91D-5EE01D6B68F6}"/>
                  </a:ext>
                </a:extLst>
              </p:cNvPr>
              <p:cNvSpPr txBox="1"/>
              <p:nvPr/>
            </p:nvSpPr>
            <p:spPr>
              <a:xfrm>
                <a:off x="4882982" y="3842350"/>
                <a:ext cx="7580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8D0A63-0FFF-49CC-A91D-5EE01D6B6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82" y="3842350"/>
                <a:ext cx="758028" cy="276999"/>
              </a:xfrm>
              <a:prstGeom prst="rect">
                <a:avLst/>
              </a:prstGeom>
              <a:blipFill>
                <a:blip r:embed="rId16"/>
                <a:stretch>
                  <a:fillRect l="-3226" r="-645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DE2115-457E-4DF9-A9FE-79AE2F1368C0}"/>
                  </a:ext>
                </a:extLst>
              </p:cNvPr>
              <p:cNvSpPr txBox="1"/>
              <p:nvPr/>
            </p:nvSpPr>
            <p:spPr>
              <a:xfrm>
                <a:off x="4882982" y="4211682"/>
                <a:ext cx="930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DE2115-457E-4DF9-A9FE-79AE2F136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82" y="4211682"/>
                <a:ext cx="930768" cy="276999"/>
              </a:xfrm>
              <a:prstGeom prst="rect">
                <a:avLst/>
              </a:prstGeom>
              <a:blipFill>
                <a:blip r:embed="rId17"/>
                <a:stretch>
                  <a:fillRect l="-5229" r="-4575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C4F7CA-4185-4631-9D7D-029DB00648F5}"/>
                  </a:ext>
                </a:extLst>
              </p:cNvPr>
              <p:cNvSpPr txBox="1"/>
              <p:nvPr/>
            </p:nvSpPr>
            <p:spPr>
              <a:xfrm>
                <a:off x="130631" y="6183759"/>
                <a:ext cx="11643358" cy="525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(−3)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5!2!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∗32∗9=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7∗6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∗32∗9=6048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C4F7CA-4185-4631-9D7D-029DB0064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1" y="6183759"/>
                <a:ext cx="11643358" cy="52597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0F33B1-2F9F-4D3A-967E-9B550AACFF2D}"/>
                  </a:ext>
                </a:extLst>
              </p:cNvPr>
              <p:cNvSpPr txBox="1"/>
              <p:nvPr/>
            </p:nvSpPr>
            <p:spPr>
              <a:xfrm>
                <a:off x="1600199" y="5854268"/>
                <a:ext cx="513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Y el coeficiente del término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GT" dirty="0"/>
                  <a:t> es: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0F33B1-2F9F-4D3A-967E-9B550AACF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199" y="5854268"/>
                <a:ext cx="5133975" cy="369332"/>
              </a:xfrm>
              <a:prstGeom prst="rect">
                <a:avLst/>
              </a:prstGeom>
              <a:blipFill>
                <a:blip r:embed="rId19"/>
                <a:stretch>
                  <a:fillRect l="-949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3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9113-68C0-48CC-88EE-012172C2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Corolario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032BC-80F9-45A9-9888-F27948A17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7"/>
                <a:ext cx="11029615" cy="61083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GT" dirty="0"/>
                  <a:t>Si en el teorema del binomio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GT" dirty="0"/>
                  <a:t> se tiene: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032BC-80F9-45A9-9888-F27948A17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7"/>
                <a:ext cx="11029615" cy="610830"/>
              </a:xfrm>
              <a:blipFill>
                <a:blip r:embed="rId2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3D9B33-F4BF-4745-BD5A-3D1C08C14D50}"/>
                  </a:ext>
                </a:extLst>
              </p:cNvPr>
              <p:cNvSpPr txBox="1"/>
              <p:nvPr/>
            </p:nvSpPr>
            <p:spPr>
              <a:xfrm>
                <a:off x="2505195" y="3001760"/>
                <a:ext cx="7181607" cy="508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3D9B33-F4BF-4745-BD5A-3D1C08C14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195" y="3001760"/>
                <a:ext cx="7181607" cy="508216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0E2721-DD13-403B-A71D-B559CCB3692D}"/>
                  </a:ext>
                </a:extLst>
              </p:cNvPr>
              <p:cNvSpPr txBox="1"/>
              <p:nvPr/>
            </p:nvSpPr>
            <p:spPr>
              <a:xfrm>
                <a:off x="2505195" y="3720409"/>
                <a:ext cx="7181607" cy="508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1∗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0E2721-DD13-403B-A71D-B559CCB36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195" y="3720409"/>
                <a:ext cx="7181607" cy="508216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A5FEF1-4B76-4ED5-B348-53E3A530BDF6}"/>
                  </a:ext>
                </a:extLst>
              </p:cNvPr>
              <p:cNvSpPr txBox="1"/>
              <p:nvPr/>
            </p:nvSpPr>
            <p:spPr>
              <a:xfrm>
                <a:off x="3585411" y="4606735"/>
                <a:ext cx="4126832" cy="50821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A5FEF1-4B76-4ED5-B348-53E3A530B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411" y="4606735"/>
                <a:ext cx="4126832" cy="508216"/>
              </a:xfrm>
              <a:prstGeom prst="rect">
                <a:avLst/>
              </a:prstGeom>
              <a:blipFill>
                <a:blip r:embed="rId5"/>
                <a:stretch>
                  <a:fillRect b="-470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43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6FCB31-0F72-4EC8-9937-E4879B167DAC}"/>
              </a:ext>
            </a:extLst>
          </p:cNvPr>
          <p:cNvSpPr txBox="1"/>
          <p:nvPr/>
        </p:nvSpPr>
        <p:spPr>
          <a:xfrm>
            <a:off x="919119" y="1430360"/>
            <a:ext cx="8959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Burger King ofrece una hamburguesa especial con 8 ingredientes distintos.</a:t>
            </a:r>
          </a:p>
          <a:p>
            <a:r>
              <a:rPr lang="es-GT" dirty="0"/>
              <a:t>Los clientes pueden elegir 0 ingredientes, 1 ingrediente, 2 ingredientes, etc. Pero </a:t>
            </a:r>
            <a:r>
              <a:rPr lang="es-GT" b="1" u="sng" dirty="0"/>
              <a:t>no</a:t>
            </a:r>
            <a:r>
              <a:rPr lang="es-GT" dirty="0"/>
              <a:t> los pueden repetir.</a:t>
            </a:r>
          </a:p>
          <a:p>
            <a:r>
              <a:rPr lang="es-GT" dirty="0"/>
              <a:t>¿Cuántas hamburguesas diferentes pueden ordenar los clientes?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E0D785-8B7E-4EB8-81C6-1E837FD96B46}"/>
              </a:ext>
            </a:extLst>
          </p:cNvPr>
          <p:cNvCxnSpPr>
            <a:cxnSpLocks/>
          </p:cNvCxnSpPr>
          <p:nvPr/>
        </p:nvCxnSpPr>
        <p:spPr>
          <a:xfrm>
            <a:off x="7926089" y="2995697"/>
            <a:ext cx="0" cy="260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85F62D-EC01-465D-B7F7-D42F0EFFCD5A}"/>
              </a:ext>
            </a:extLst>
          </p:cNvPr>
          <p:cNvSpPr txBox="1"/>
          <p:nvPr/>
        </p:nvSpPr>
        <p:spPr>
          <a:xfrm>
            <a:off x="1686621" y="2887403"/>
            <a:ext cx="317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Número de hamburguesas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07E8B-D26A-4125-865A-55B1CF348ED8}"/>
              </a:ext>
            </a:extLst>
          </p:cNvPr>
          <p:cNvSpPr txBox="1"/>
          <p:nvPr/>
        </p:nvSpPr>
        <p:spPr>
          <a:xfrm>
            <a:off x="1007353" y="2870554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7F794B-34DA-4D98-A51E-7221AD0E58DC}"/>
                  </a:ext>
                </a:extLst>
              </p:cNvPr>
              <p:cNvSpPr txBox="1"/>
              <p:nvPr/>
            </p:nvSpPr>
            <p:spPr>
              <a:xfrm>
                <a:off x="1686621" y="3652519"/>
                <a:ext cx="6208431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7F794B-34DA-4D98-A51E-7221AD0E5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621" y="3652519"/>
                <a:ext cx="6208431" cy="461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C885A6-CDF4-44B5-8955-FDC7B82AEC16}"/>
                  </a:ext>
                </a:extLst>
              </p:cNvPr>
              <p:cNvSpPr txBox="1"/>
              <p:nvPr/>
            </p:nvSpPr>
            <p:spPr>
              <a:xfrm>
                <a:off x="1686621" y="4510289"/>
                <a:ext cx="918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C885A6-CDF4-44B5-8955-FDC7B82AE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621" y="4510289"/>
                <a:ext cx="918777" cy="276999"/>
              </a:xfrm>
              <a:prstGeom prst="rect">
                <a:avLst/>
              </a:prstGeom>
              <a:blipFill>
                <a:blip r:embed="rId3"/>
                <a:stretch>
                  <a:fillRect l="-5333" t="-2222" r="-1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E9B579-6526-423F-A696-636F9A9A9E08}"/>
                  </a:ext>
                </a:extLst>
              </p:cNvPr>
              <p:cNvSpPr txBox="1"/>
              <p:nvPr/>
            </p:nvSpPr>
            <p:spPr>
              <a:xfrm>
                <a:off x="1686621" y="5150641"/>
                <a:ext cx="1067921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=256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E9B579-6526-423F-A696-636F9A9A9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621" y="5150641"/>
                <a:ext cx="1067921" cy="276999"/>
              </a:xfrm>
              <a:prstGeom prst="rect">
                <a:avLst/>
              </a:prstGeom>
              <a:blipFill>
                <a:blip r:embed="rId4"/>
                <a:stretch>
                  <a:fillRect l="-3955" r="-4520" b="-851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EF9F2369-020B-47A2-98B7-57B055B43A34}"/>
              </a:ext>
            </a:extLst>
          </p:cNvPr>
          <p:cNvSpPr txBox="1">
            <a:spLocks/>
          </p:cNvSpPr>
          <p:nvPr/>
        </p:nvSpPr>
        <p:spPr>
          <a:xfrm>
            <a:off x="919119" y="745671"/>
            <a:ext cx="10353762" cy="6626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sz="3200" dirty="0">
                <a:solidFill>
                  <a:schemeClr val="tx1"/>
                </a:solidFill>
              </a:rPr>
              <a:t>Ejemplo No.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2A4BBD-85C4-4ED4-A280-A398C7E89C11}"/>
                  </a:ext>
                </a:extLst>
              </p:cNvPr>
              <p:cNvSpPr txBox="1"/>
              <p:nvPr/>
            </p:nvSpPr>
            <p:spPr>
              <a:xfrm>
                <a:off x="9287927" y="3607828"/>
                <a:ext cx="2787623" cy="1013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2A4BBD-85C4-4ED4-A280-A398C7E89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927" y="3607828"/>
                <a:ext cx="2787623" cy="10133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B94D53-6FCB-452B-9393-4B434025AE4A}"/>
                  </a:ext>
                </a:extLst>
              </p:cNvPr>
              <p:cNvSpPr txBox="1"/>
              <p:nvPr/>
            </p:nvSpPr>
            <p:spPr>
              <a:xfrm>
                <a:off x="7926089" y="3562990"/>
                <a:ext cx="16401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GT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Ingredientes </a:t>
                </a:r>
                <a14:m>
                  <m:oMath xmlns:m="http://schemas.openxmlformats.org/officeDocument/2006/math">
                    <m:r>
                      <a:rPr lang="es-GT" sz="160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B94D53-6FCB-452B-9393-4B434025A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089" y="3562990"/>
                <a:ext cx="1640129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B663AF-5120-40A6-9509-53D7D1CB0A2B}"/>
                  </a:ext>
                </a:extLst>
              </p:cNvPr>
              <p:cNvSpPr txBox="1"/>
              <p:nvPr/>
            </p:nvSpPr>
            <p:spPr>
              <a:xfrm>
                <a:off x="7974818" y="3822399"/>
                <a:ext cx="16401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GT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 se pide </a:t>
                </a:r>
                <a14:m>
                  <m:oMath xmlns:m="http://schemas.openxmlformats.org/officeDocument/2006/math">
                    <m:r>
                      <a:rPr lang="es-GT" sz="160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B663AF-5120-40A6-9509-53D7D1CB0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818" y="3822399"/>
                <a:ext cx="1640129" cy="338554"/>
              </a:xfrm>
              <a:prstGeom prst="rect">
                <a:avLst/>
              </a:prstGeom>
              <a:blipFill>
                <a:blip r:embed="rId7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D7BF34-2311-4F8E-8801-4D05A9AC7A80}"/>
                  </a:ext>
                </a:extLst>
              </p:cNvPr>
              <p:cNvSpPr txBox="1"/>
              <p:nvPr/>
            </p:nvSpPr>
            <p:spPr>
              <a:xfrm>
                <a:off x="8036798" y="4088258"/>
                <a:ext cx="16401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GT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 se pide </a:t>
                </a:r>
                <a14:m>
                  <m:oMath xmlns:m="http://schemas.openxmlformats.org/officeDocument/2006/math">
                    <m:r>
                      <a:rPr lang="es-GT" sz="160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D7BF34-2311-4F8E-8801-4D05A9AC7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798" y="4088258"/>
                <a:ext cx="1640129" cy="338554"/>
              </a:xfrm>
              <a:prstGeom prst="rect">
                <a:avLst/>
              </a:prstGeom>
              <a:blipFill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9042D7-58D9-4F3A-A734-2CDCA0A38313}"/>
              </a:ext>
            </a:extLst>
          </p:cNvPr>
          <p:cNvCxnSpPr>
            <a:cxnSpLocks/>
          </p:cNvCxnSpPr>
          <p:nvPr/>
        </p:nvCxnSpPr>
        <p:spPr>
          <a:xfrm>
            <a:off x="8036798" y="3859634"/>
            <a:ext cx="40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0988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176</TotalTime>
  <Words>377</Words>
  <Application>Microsoft Office PowerPoint</Application>
  <PresentationFormat>Panorámica</PresentationFormat>
  <Paragraphs>63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Cambria Math</vt:lpstr>
      <vt:lpstr>Gill Sans MT</vt:lpstr>
      <vt:lpstr>Wingdings 2</vt:lpstr>
      <vt:lpstr>Dividend</vt:lpstr>
      <vt:lpstr>Teorema del binomio</vt:lpstr>
      <vt:lpstr>Teorema del binomio</vt:lpstr>
      <vt:lpstr>EJEMPLO 1</vt:lpstr>
      <vt:lpstr>EJEMPLO 2</vt:lpstr>
      <vt:lpstr>Corolario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Teorema del binomio</dc:title>
  <dc:creator>Mario Gustavo Lopez Hernandez</dc:creator>
  <cp:lastModifiedBy>Mario López</cp:lastModifiedBy>
  <cp:revision>14</cp:revision>
  <dcterms:created xsi:type="dcterms:W3CDTF">2020-08-19T20:56:10Z</dcterms:created>
  <dcterms:modified xsi:type="dcterms:W3CDTF">2023-02-06T21:38:02Z</dcterms:modified>
</cp:coreProperties>
</file>