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72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04/02/2022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04/02/2022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04/02/2022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04/02/2022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04/02/2022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04/02/2022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04/02/2022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04/02/2022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04/02/2022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04/02/2022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s-GT" sz="6000"/>
              <a:t>Combinaciones con repetición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s-GT"/>
              <a:t>Ing. Mario lópez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5DCC-9347-44B8-B696-CE2076AC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Combinaciones con repetición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85CB-0DDE-4A42-A4DE-817189D78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349624"/>
          </a:xfrm>
        </p:spPr>
        <p:txBody>
          <a:bodyPr>
            <a:normAutofit lnSpcReduction="10000"/>
          </a:bodyPr>
          <a:lstStyle/>
          <a:p>
            <a:r>
              <a:rPr lang="es-GT" sz="3200" b="1" dirty="0">
                <a:latin typeface="+mj-lt"/>
              </a:rPr>
              <a:t>Ejemplo No. 1</a:t>
            </a:r>
          </a:p>
          <a:p>
            <a:r>
              <a:rPr lang="es-GT" dirty="0"/>
              <a:t>Un grupo de 7 amigos van a almorzar </a:t>
            </a:r>
            <a:r>
              <a:rPr lang="es-GT"/>
              <a:t>a “LA HACIENDA REAL” </a:t>
            </a:r>
            <a:r>
              <a:rPr lang="es-GT" dirty="0"/>
              <a:t>y pueden elegir entre los siguientes cuatro platos:</a:t>
            </a:r>
          </a:p>
          <a:p>
            <a:r>
              <a:rPr lang="es-GT" dirty="0"/>
              <a:t>1. Carne asada</a:t>
            </a:r>
          </a:p>
          <a:p>
            <a:r>
              <a:rPr lang="es-GT" dirty="0"/>
              <a:t>2. Pasta italiana</a:t>
            </a:r>
          </a:p>
          <a:p>
            <a:r>
              <a:rPr lang="es-GT" dirty="0"/>
              <a:t>3. Queso fundido</a:t>
            </a:r>
          </a:p>
          <a:p>
            <a:r>
              <a:rPr lang="es-GT" dirty="0"/>
              <a:t>4. Sopa de la casa</a:t>
            </a:r>
          </a:p>
        </p:txBody>
      </p:sp>
    </p:spTree>
    <p:extLst>
      <p:ext uri="{BB962C8B-B14F-4D97-AF65-F5344CB8AC3E}">
        <p14:creationId xmlns:p14="http://schemas.microsoft.com/office/powerpoint/2010/main" val="136023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4165FB0-CDE3-470B-8529-958E4A0B1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52854"/>
              </p:ext>
            </p:extLst>
          </p:nvPr>
        </p:nvGraphicFramePr>
        <p:xfrm>
          <a:off x="421566" y="583188"/>
          <a:ext cx="72211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597">
                  <a:extLst>
                    <a:ext uri="{9D8B030D-6E8A-4147-A177-3AD203B41FA5}">
                      <a16:colId xmlns:a16="http://schemas.microsoft.com/office/drawing/2014/main" val="4220713750"/>
                    </a:ext>
                  </a:extLst>
                </a:gridCol>
                <a:gridCol w="1031597">
                  <a:extLst>
                    <a:ext uri="{9D8B030D-6E8A-4147-A177-3AD203B41FA5}">
                      <a16:colId xmlns:a16="http://schemas.microsoft.com/office/drawing/2014/main" val="1404327826"/>
                    </a:ext>
                  </a:extLst>
                </a:gridCol>
                <a:gridCol w="1031597">
                  <a:extLst>
                    <a:ext uri="{9D8B030D-6E8A-4147-A177-3AD203B41FA5}">
                      <a16:colId xmlns:a16="http://schemas.microsoft.com/office/drawing/2014/main" val="1529068578"/>
                    </a:ext>
                  </a:extLst>
                </a:gridCol>
                <a:gridCol w="1031597">
                  <a:extLst>
                    <a:ext uri="{9D8B030D-6E8A-4147-A177-3AD203B41FA5}">
                      <a16:colId xmlns:a16="http://schemas.microsoft.com/office/drawing/2014/main" val="918191879"/>
                    </a:ext>
                  </a:extLst>
                </a:gridCol>
                <a:gridCol w="1031597">
                  <a:extLst>
                    <a:ext uri="{9D8B030D-6E8A-4147-A177-3AD203B41FA5}">
                      <a16:colId xmlns:a16="http://schemas.microsoft.com/office/drawing/2014/main" val="396872472"/>
                    </a:ext>
                  </a:extLst>
                </a:gridCol>
                <a:gridCol w="1031597">
                  <a:extLst>
                    <a:ext uri="{9D8B030D-6E8A-4147-A177-3AD203B41FA5}">
                      <a16:colId xmlns:a16="http://schemas.microsoft.com/office/drawing/2014/main" val="2141765478"/>
                    </a:ext>
                  </a:extLst>
                </a:gridCol>
                <a:gridCol w="1031597">
                  <a:extLst>
                    <a:ext uri="{9D8B030D-6E8A-4147-A177-3AD203B41FA5}">
                      <a16:colId xmlns:a16="http://schemas.microsoft.com/office/drawing/2014/main" val="1395184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Amigo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Amigo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Amigo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Amigo 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Amigo 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Amigo 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Amigo 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20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CA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CA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25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CA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2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91118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BF810F-7E22-41C5-BB81-E9A38D6EBEC2}"/>
              </a:ext>
            </a:extLst>
          </p:cNvPr>
          <p:cNvCxnSpPr>
            <a:cxnSpLocks/>
          </p:cNvCxnSpPr>
          <p:nvPr/>
        </p:nvCxnSpPr>
        <p:spPr>
          <a:xfrm>
            <a:off x="7820167" y="395785"/>
            <a:ext cx="0" cy="576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2EEE5D-48A5-45DE-955E-B0CBFDFDE0E1}"/>
              </a:ext>
            </a:extLst>
          </p:cNvPr>
          <p:cNvSpPr txBox="1"/>
          <p:nvPr/>
        </p:nvSpPr>
        <p:spPr>
          <a:xfrm>
            <a:off x="8734569" y="133300"/>
            <a:ext cx="251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b="1" dirty="0"/>
              <a:t>Modelo</a:t>
            </a:r>
            <a:endParaRPr lang="en-US" sz="24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4775521-F78D-4CC7-887E-2A1FAF842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25972"/>
              </p:ext>
            </p:extLst>
          </p:nvPr>
        </p:nvGraphicFramePr>
        <p:xfrm>
          <a:off x="8317551" y="1879368"/>
          <a:ext cx="334522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05">
                  <a:extLst>
                    <a:ext uri="{9D8B030D-6E8A-4147-A177-3AD203B41FA5}">
                      <a16:colId xmlns:a16="http://schemas.microsoft.com/office/drawing/2014/main" val="597223661"/>
                    </a:ext>
                  </a:extLst>
                </a:gridCol>
                <a:gridCol w="836305">
                  <a:extLst>
                    <a:ext uri="{9D8B030D-6E8A-4147-A177-3AD203B41FA5}">
                      <a16:colId xmlns:a16="http://schemas.microsoft.com/office/drawing/2014/main" val="513351996"/>
                    </a:ext>
                  </a:extLst>
                </a:gridCol>
                <a:gridCol w="836305">
                  <a:extLst>
                    <a:ext uri="{9D8B030D-6E8A-4147-A177-3AD203B41FA5}">
                      <a16:colId xmlns:a16="http://schemas.microsoft.com/office/drawing/2014/main" val="8901727"/>
                    </a:ext>
                  </a:extLst>
                </a:gridCol>
                <a:gridCol w="836305">
                  <a:extLst>
                    <a:ext uri="{9D8B030D-6E8A-4147-A177-3AD203B41FA5}">
                      <a16:colId xmlns:a16="http://schemas.microsoft.com/office/drawing/2014/main" val="1461463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  <a:p>
                      <a:pPr algn="ctr"/>
                      <a:r>
                        <a:rPr lang="es-GT" dirty="0"/>
                        <a:t>x</a:t>
                      </a:r>
                    </a:p>
                    <a:p>
                      <a:pPr algn="ctr"/>
                      <a:r>
                        <a:rPr lang="es-GT" dirty="0"/>
                        <a:t>x</a:t>
                      </a:r>
                    </a:p>
                    <a:p>
                      <a:pPr algn="ctr"/>
                      <a:r>
                        <a:rPr lang="es-GT" dirty="0"/>
                        <a:t>x</a:t>
                      </a:r>
                    </a:p>
                    <a:p>
                      <a:pPr algn="ctr"/>
                      <a:r>
                        <a:rPr lang="es-GT" dirty="0"/>
                        <a:t>x</a:t>
                      </a:r>
                    </a:p>
                    <a:p>
                      <a:pPr algn="ctr"/>
                      <a:r>
                        <a:rPr lang="es-GT" dirty="0"/>
                        <a:t>x </a:t>
                      </a:r>
                    </a:p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34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b="1"/>
                        <a:t>CA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P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Q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2821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34057E-6A1B-4157-AD9E-2A0F69306F78}"/>
              </a:ext>
            </a:extLst>
          </p:cNvPr>
          <p:cNvCxnSpPr>
            <a:cxnSpLocks/>
          </p:cNvCxnSpPr>
          <p:nvPr/>
        </p:nvCxnSpPr>
        <p:spPr>
          <a:xfrm>
            <a:off x="9131871" y="1506143"/>
            <a:ext cx="0" cy="33130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D4C325-E25E-4A05-A882-92906793B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66769"/>
              </p:ext>
            </p:extLst>
          </p:nvPr>
        </p:nvGraphicFramePr>
        <p:xfrm>
          <a:off x="421566" y="2687320"/>
          <a:ext cx="72211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597">
                  <a:extLst>
                    <a:ext uri="{9D8B030D-6E8A-4147-A177-3AD203B41FA5}">
                      <a16:colId xmlns:a16="http://schemas.microsoft.com/office/drawing/2014/main" val="2191299203"/>
                    </a:ext>
                  </a:extLst>
                </a:gridCol>
                <a:gridCol w="1031597">
                  <a:extLst>
                    <a:ext uri="{9D8B030D-6E8A-4147-A177-3AD203B41FA5}">
                      <a16:colId xmlns:a16="http://schemas.microsoft.com/office/drawing/2014/main" val="1422611900"/>
                    </a:ext>
                  </a:extLst>
                </a:gridCol>
                <a:gridCol w="1031597">
                  <a:extLst>
                    <a:ext uri="{9D8B030D-6E8A-4147-A177-3AD203B41FA5}">
                      <a16:colId xmlns:a16="http://schemas.microsoft.com/office/drawing/2014/main" val="1776733137"/>
                    </a:ext>
                  </a:extLst>
                </a:gridCol>
                <a:gridCol w="1031597">
                  <a:extLst>
                    <a:ext uri="{9D8B030D-6E8A-4147-A177-3AD203B41FA5}">
                      <a16:colId xmlns:a16="http://schemas.microsoft.com/office/drawing/2014/main" val="2499987896"/>
                    </a:ext>
                  </a:extLst>
                </a:gridCol>
                <a:gridCol w="1031597">
                  <a:extLst>
                    <a:ext uri="{9D8B030D-6E8A-4147-A177-3AD203B41FA5}">
                      <a16:colId xmlns:a16="http://schemas.microsoft.com/office/drawing/2014/main" val="3987689628"/>
                    </a:ext>
                  </a:extLst>
                </a:gridCol>
                <a:gridCol w="1031597">
                  <a:extLst>
                    <a:ext uri="{9D8B030D-6E8A-4147-A177-3AD203B41FA5}">
                      <a16:colId xmlns:a16="http://schemas.microsoft.com/office/drawing/2014/main" val="1340904672"/>
                    </a:ext>
                  </a:extLst>
                </a:gridCol>
                <a:gridCol w="1031597">
                  <a:extLst>
                    <a:ext uri="{9D8B030D-6E8A-4147-A177-3AD203B41FA5}">
                      <a16:colId xmlns:a16="http://schemas.microsoft.com/office/drawing/2014/main" val="475056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Amigo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Amigo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Amigo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Amigo 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Amigo 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Amigo 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Amigo 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11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62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731427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BB4420-8931-41E4-B457-0C2750B253C3}"/>
              </a:ext>
            </a:extLst>
          </p:cNvPr>
          <p:cNvCxnSpPr/>
          <p:nvPr/>
        </p:nvCxnSpPr>
        <p:spPr>
          <a:xfrm>
            <a:off x="2456597" y="3057098"/>
            <a:ext cx="0" cy="371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743852-62ED-4B3C-8C67-E8B74123C740}"/>
              </a:ext>
            </a:extLst>
          </p:cNvPr>
          <p:cNvCxnSpPr/>
          <p:nvPr/>
        </p:nvCxnSpPr>
        <p:spPr>
          <a:xfrm>
            <a:off x="3496101" y="3040607"/>
            <a:ext cx="0" cy="371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F04454-2729-451E-8B11-B9E56629B08D}"/>
              </a:ext>
            </a:extLst>
          </p:cNvPr>
          <p:cNvCxnSpPr/>
          <p:nvPr/>
        </p:nvCxnSpPr>
        <p:spPr>
          <a:xfrm>
            <a:off x="6607791" y="3057098"/>
            <a:ext cx="0" cy="371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2A360C-2D8A-46F0-9D33-3745E395D0BB}"/>
              </a:ext>
            </a:extLst>
          </p:cNvPr>
          <p:cNvCxnSpPr/>
          <p:nvPr/>
        </p:nvCxnSpPr>
        <p:spPr>
          <a:xfrm>
            <a:off x="1421642" y="3429000"/>
            <a:ext cx="0" cy="371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AD609E-A9A8-4633-B01D-AF4DCF28203D}"/>
              </a:ext>
            </a:extLst>
          </p:cNvPr>
          <p:cNvCxnSpPr/>
          <p:nvPr/>
        </p:nvCxnSpPr>
        <p:spPr>
          <a:xfrm>
            <a:off x="4533332" y="3429000"/>
            <a:ext cx="0" cy="371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D2CCC-61EA-4C9A-9186-3F43FD3B1241}"/>
              </a:ext>
            </a:extLst>
          </p:cNvPr>
          <p:cNvCxnSpPr/>
          <p:nvPr/>
        </p:nvCxnSpPr>
        <p:spPr>
          <a:xfrm>
            <a:off x="5543266" y="3453452"/>
            <a:ext cx="0" cy="371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4501B-76C6-4AF9-A35B-415E71003B03}"/>
              </a:ext>
            </a:extLst>
          </p:cNvPr>
          <p:cNvCxnSpPr/>
          <p:nvPr/>
        </p:nvCxnSpPr>
        <p:spPr>
          <a:xfrm>
            <a:off x="421566" y="3825354"/>
            <a:ext cx="0" cy="371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50B5B8-F870-409A-892E-41F2313227DD}"/>
              </a:ext>
            </a:extLst>
          </p:cNvPr>
          <p:cNvCxnSpPr/>
          <p:nvPr/>
        </p:nvCxnSpPr>
        <p:spPr>
          <a:xfrm>
            <a:off x="4437797" y="3798778"/>
            <a:ext cx="0" cy="371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94FC22-CDB2-426F-8384-D20302B03830}"/>
              </a:ext>
            </a:extLst>
          </p:cNvPr>
          <p:cNvCxnSpPr/>
          <p:nvPr/>
        </p:nvCxnSpPr>
        <p:spPr>
          <a:xfrm>
            <a:off x="4669809" y="3798778"/>
            <a:ext cx="0" cy="371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C52D27-5C43-42E8-BDC2-2F842331F579}"/>
              </a:ext>
            </a:extLst>
          </p:cNvPr>
          <p:cNvCxnSpPr>
            <a:cxnSpLocks/>
          </p:cNvCxnSpPr>
          <p:nvPr/>
        </p:nvCxnSpPr>
        <p:spPr>
          <a:xfrm>
            <a:off x="9970578" y="1506143"/>
            <a:ext cx="0" cy="33130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986249-48DD-4950-9986-96D985C4B668}"/>
              </a:ext>
            </a:extLst>
          </p:cNvPr>
          <p:cNvCxnSpPr>
            <a:cxnSpLocks/>
          </p:cNvCxnSpPr>
          <p:nvPr/>
        </p:nvCxnSpPr>
        <p:spPr>
          <a:xfrm>
            <a:off x="10814853" y="1506143"/>
            <a:ext cx="0" cy="33130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ACDC2C-3DE1-4956-95A9-547E4C9A6817}"/>
                  </a:ext>
                </a:extLst>
              </p:cNvPr>
              <p:cNvSpPr txBox="1"/>
              <p:nvPr/>
            </p:nvSpPr>
            <p:spPr>
              <a:xfrm>
                <a:off x="9226927" y="5085478"/>
                <a:ext cx="2796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𝑝𝑙𝑎𝑡𝑜𝑠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ACDC2C-3DE1-4956-95A9-547E4C9A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927" y="5085478"/>
                <a:ext cx="2796856" cy="276999"/>
              </a:xfrm>
              <a:prstGeom prst="rect">
                <a:avLst/>
              </a:prstGeom>
              <a:blipFill>
                <a:blip r:embed="rId2"/>
                <a:stretch>
                  <a:fillRect l="-437" r="-10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1BFFE9F-E9BC-420C-AE78-E9EC5E1ADCE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73761" y="4687564"/>
            <a:ext cx="480130" cy="1774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0C1639-3474-4747-830E-787D8D2159A1}"/>
                  </a:ext>
                </a:extLst>
              </p:cNvPr>
              <p:cNvSpPr txBox="1"/>
              <p:nvPr/>
            </p:nvSpPr>
            <p:spPr>
              <a:xfrm>
                <a:off x="8134194" y="627032"/>
                <a:ext cx="2890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𝑎𝑚𝑖𝑔𝑜𝑠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0C1639-3474-4747-830E-787D8D215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194" y="627032"/>
                <a:ext cx="2890920" cy="276999"/>
              </a:xfrm>
              <a:prstGeom prst="rect">
                <a:avLst/>
              </a:prstGeom>
              <a:blipFill>
                <a:blip r:embed="rId3"/>
                <a:stretch>
                  <a:fillRect l="-211" r="-105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DEFE143-16F5-4426-9884-510C8984F8E6}"/>
              </a:ext>
            </a:extLst>
          </p:cNvPr>
          <p:cNvCxnSpPr>
            <a:cxnSpLocks/>
          </p:cNvCxnSpPr>
          <p:nvPr/>
        </p:nvCxnSpPr>
        <p:spPr>
          <a:xfrm rot="5400000">
            <a:off x="8431004" y="1280606"/>
            <a:ext cx="884786" cy="1957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85888FA-E489-4758-B1B3-C422EBFEEAA6}"/>
                  </a:ext>
                </a:extLst>
              </p:cNvPr>
              <p:cNvSpPr txBox="1"/>
              <p:nvPr/>
            </p:nvSpPr>
            <p:spPr>
              <a:xfrm>
                <a:off x="10566566" y="1074123"/>
                <a:ext cx="1408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𝐵𝑎𝑟𝑟𝑎𝑠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85888FA-E489-4758-B1B3-C422EBF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566" y="1074123"/>
                <a:ext cx="1408142" cy="276999"/>
              </a:xfrm>
              <a:prstGeom prst="rect">
                <a:avLst/>
              </a:prstGeom>
              <a:blipFill>
                <a:blip r:embed="rId4"/>
                <a:stretch>
                  <a:fillRect l="-1299" r="-30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D85706DD-96C9-40CB-86AE-FF9D80D1B88E}"/>
              </a:ext>
            </a:extLst>
          </p:cNvPr>
          <p:cNvCxnSpPr/>
          <p:nvPr/>
        </p:nvCxnSpPr>
        <p:spPr>
          <a:xfrm rot="10800000" flipV="1">
            <a:off x="10906163" y="1446369"/>
            <a:ext cx="448775" cy="2652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592D33-181F-4205-B829-CF47EA1DD752}"/>
              </a:ext>
            </a:extLst>
          </p:cNvPr>
          <p:cNvSpPr txBox="1"/>
          <p:nvPr/>
        </p:nvSpPr>
        <p:spPr>
          <a:xfrm>
            <a:off x="2320799" y="4311586"/>
            <a:ext cx="33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Entonces el problema se reduce a</a:t>
            </a:r>
          </a:p>
          <a:p>
            <a:r>
              <a:rPr lang="es-GT" b="1" dirty="0"/>
              <a:t>permutar</a:t>
            </a:r>
            <a:r>
              <a:rPr lang="es-GT" dirty="0"/>
              <a:t> 7x y 3 </a:t>
            </a:r>
            <a:r>
              <a:rPr lang="es-GT" b="1" dirty="0"/>
              <a:t>con repetición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0BC939-5C90-4889-A0B8-2005C7E22A48}"/>
              </a:ext>
            </a:extLst>
          </p:cNvPr>
          <p:cNvCxnSpPr/>
          <p:nvPr/>
        </p:nvCxnSpPr>
        <p:spPr>
          <a:xfrm>
            <a:off x="3983590" y="4634751"/>
            <a:ext cx="0" cy="371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7FD9ED-5F36-42DF-B5B0-656DB2E5C798}"/>
                  </a:ext>
                </a:extLst>
              </p:cNvPr>
              <p:cNvSpPr txBox="1"/>
              <p:nvPr/>
            </p:nvSpPr>
            <p:spPr>
              <a:xfrm>
                <a:off x="1566645" y="5329599"/>
                <a:ext cx="3244414" cy="538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𝑜𝑚𝑏𝑖𝑛𝑎𝑐𝑖𝑜𝑛𝑒𝑠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𝑐𝑜𝑛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𝑟𝑒𝑝𝑒𝑡𝑖𝑐𝑖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7!∗3!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7FD9ED-5F36-42DF-B5B0-656DB2E5C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45" y="5329599"/>
                <a:ext cx="3244414" cy="5384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8EDA00-1675-4116-BCC5-7E2905437A3F}"/>
                  </a:ext>
                </a:extLst>
              </p:cNvPr>
              <p:cNvSpPr txBox="1"/>
              <p:nvPr/>
            </p:nvSpPr>
            <p:spPr>
              <a:xfrm>
                <a:off x="8167554" y="5555241"/>
                <a:ext cx="3869897" cy="6064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𝑜𝑚𝑏𝑖𝑛𝑎𝑐𝑖𝑜𝑛𝑒𝑠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𝑐𝑜𝑛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𝑟𝑒𝑝𝑒𝑡𝑖𝑐𝑖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8EDA00-1675-4116-BCC5-7E2905437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554" y="5555241"/>
                <a:ext cx="3869897" cy="6064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79A3083-6676-43D5-805D-6F88314B877A}"/>
              </a:ext>
            </a:extLst>
          </p:cNvPr>
          <p:cNvSpPr/>
          <p:nvPr/>
        </p:nvSpPr>
        <p:spPr>
          <a:xfrm>
            <a:off x="8167554" y="133300"/>
            <a:ext cx="3489180" cy="424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B4DEAB-46A6-410E-A973-322EF246B950}"/>
              </a:ext>
            </a:extLst>
          </p:cNvPr>
          <p:cNvSpPr/>
          <p:nvPr/>
        </p:nvSpPr>
        <p:spPr>
          <a:xfrm>
            <a:off x="4366731" y="5400503"/>
            <a:ext cx="436634" cy="424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939A8B-57C0-44B4-9061-A7239DBF07CF}"/>
              </a:ext>
            </a:extLst>
          </p:cNvPr>
          <p:cNvSpPr txBox="1"/>
          <p:nvPr/>
        </p:nvSpPr>
        <p:spPr>
          <a:xfrm>
            <a:off x="409432" y="933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b="1" dirty="0">
                <a:latin typeface="+mj-lt"/>
              </a:rPr>
              <a:t>An</a:t>
            </a:r>
            <a:r>
              <a:rPr lang="es-GT" b="1" dirty="0">
                <a:latin typeface="+mj-lt"/>
              </a:rPr>
              <a:t>álisis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68111D-8115-4AB9-87D0-A5BE2DC82596}"/>
                  </a:ext>
                </a:extLst>
              </p:cNvPr>
              <p:cNvSpPr txBox="1"/>
              <p:nvPr/>
            </p:nvSpPr>
            <p:spPr>
              <a:xfrm>
                <a:off x="4711347" y="5292611"/>
                <a:ext cx="3244414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68111D-8115-4AB9-87D0-A5BE2DC82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347" y="5292611"/>
                <a:ext cx="3244414" cy="669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8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32" grpId="0"/>
      <p:bldP spid="35" grpId="0"/>
      <p:bldP spid="39" grpId="0"/>
      <p:bldP spid="41" grpId="0"/>
      <p:bldP spid="44" grpId="0" animBg="1"/>
      <p:bldP spid="7" grpId="0" animBg="1"/>
      <p:bldP spid="9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6D49E6B-9FC6-4598-B451-E1101B1DAA24}"/>
              </a:ext>
            </a:extLst>
          </p:cNvPr>
          <p:cNvSpPr txBox="1">
            <a:spLocks/>
          </p:cNvSpPr>
          <p:nvPr/>
        </p:nvSpPr>
        <p:spPr>
          <a:xfrm>
            <a:off x="1066800" y="265752"/>
            <a:ext cx="10058400" cy="18433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3200" b="1" dirty="0">
                <a:latin typeface="+mj-lt"/>
              </a:rPr>
              <a:t>Ejemplo No.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GT" dirty="0"/>
              <a:t>American </a:t>
            </a:r>
            <a:r>
              <a:rPr lang="es-GT" dirty="0" err="1"/>
              <a:t>Doughnuts</a:t>
            </a:r>
            <a:r>
              <a:rPr lang="es-GT" dirty="0"/>
              <a:t> ofrece 20 tipos distintos de donas.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GT" dirty="0"/>
              <a:t>Se debe comprar una docena.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GT" dirty="0"/>
              <a:t>¿En cuántas formas distintas se puede comprar esta docena de donas?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02A7C36-80FD-4C2D-A80C-C48BB66D1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85671"/>
              </p:ext>
            </p:extLst>
          </p:nvPr>
        </p:nvGraphicFramePr>
        <p:xfrm>
          <a:off x="2054579" y="2920073"/>
          <a:ext cx="334522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44">
                  <a:extLst>
                    <a:ext uri="{9D8B030D-6E8A-4147-A177-3AD203B41FA5}">
                      <a16:colId xmlns:a16="http://schemas.microsoft.com/office/drawing/2014/main" val="597223661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513351996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8901727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1461463199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4090556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34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D1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D2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D3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…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D20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2821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B977D3-4EC4-417A-8D8C-BF32EFF4CAC7}"/>
              </a:ext>
            </a:extLst>
          </p:cNvPr>
          <p:cNvCxnSpPr>
            <a:cxnSpLocks/>
          </p:cNvCxnSpPr>
          <p:nvPr/>
        </p:nvCxnSpPr>
        <p:spPr>
          <a:xfrm>
            <a:off x="2708311" y="2752332"/>
            <a:ext cx="0" cy="3460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86ECFD-B1AB-4EAB-9300-89C96EC199E3}"/>
              </a:ext>
            </a:extLst>
          </p:cNvPr>
          <p:cNvCxnSpPr>
            <a:cxnSpLocks/>
          </p:cNvCxnSpPr>
          <p:nvPr/>
        </p:nvCxnSpPr>
        <p:spPr>
          <a:xfrm>
            <a:off x="3373016" y="2752332"/>
            <a:ext cx="0" cy="3433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9662B2-7AFD-4575-A0E4-A1322983DB94}"/>
              </a:ext>
            </a:extLst>
          </p:cNvPr>
          <p:cNvCxnSpPr>
            <a:cxnSpLocks/>
          </p:cNvCxnSpPr>
          <p:nvPr/>
        </p:nvCxnSpPr>
        <p:spPr>
          <a:xfrm>
            <a:off x="4039127" y="2752332"/>
            <a:ext cx="0" cy="3433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9F62D7-4B87-4305-903F-54AEF39C47B6}"/>
                  </a:ext>
                </a:extLst>
              </p:cNvPr>
              <p:cNvSpPr txBox="1"/>
              <p:nvPr/>
            </p:nvSpPr>
            <p:spPr>
              <a:xfrm>
                <a:off x="1376134" y="2166209"/>
                <a:ext cx="515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9F62D7-4B87-4305-903F-54AEF39C4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34" y="2166209"/>
                <a:ext cx="515141" cy="276999"/>
              </a:xfrm>
              <a:prstGeom prst="rect">
                <a:avLst/>
              </a:prstGeom>
              <a:blipFill>
                <a:blip r:embed="rId2"/>
                <a:stretch>
                  <a:fillRect l="-8333" r="-35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5424F0C-AE91-4252-9709-59CA98F2C9A4}"/>
              </a:ext>
            </a:extLst>
          </p:cNvPr>
          <p:cNvCxnSpPr>
            <a:cxnSpLocks/>
          </p:cNvCxnSpPr>
          <p:nvPr/>
        </p:nvCxnSpPr>
        <p:spPr>
          <a:xfrm>
            <a:off x="1954740" y="2358486"/>
            <a:ext cx="432536" cy="5053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22D880-2EB3-4410-AFD6-4C89B2DCD6DA}"/>
                  </a:ext>
                </a:extLst>
              </p:cNvPr>
              <p:cNvSpPr txBox="1"/>
              <p:nvPr/>
            </p:nvSpPr>
            <p:spPr>
              <a:xfrm>
                <a:off x="4682475" y="2051833"/>
                <a:ext cx="1123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𝐵𝑎𝑟𝑟𝑎𝑠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22D880-2EB3-4410-AFD6-4C89B2DCD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475" y="2051833"/>
                <a:ext cx="1123641" cy="276999"/>
              </a:xfrm>
              <a:prstGeom prst="rect">
                <a:avLst/>
              </a:prstGeom>
              <a:blipFill>
                <a:blip r:embed="rId3"/>
                <a:stretch>
                  <a:fillRect l="-3261" r="-380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C2C404D-463C-4A90-B3ED-3BE386037B69}"/>
              </a:ext>
            </a:extLst>
          </p:cNvPr>
          <p:cNvCxnSpPr>
            <a:cxnSpLocks/>
          </p:cNvCxnSpPr>
          <p:nvPr/>
        </p:nvCxnSpPr>
        <p:spPr>
          <a:xfrm rot="5400000">
            <a:off x="4650856" y="2371523"/>
            <a:ext cx="397406" cy="258015"/>
          </a:xfrm>
          <a:prstGeom prst="curvedConnector3">
            <a:avLst>
              <a:gd name="adj1" fmla="val 39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B48AE3-D492-43E5-B9CD-C75485C6212A}"/>
              </a:ext>
            </a:extLst>
          </p:cNvPr>
          <p:cNvCxnSpPr>
            <a:cxnSpLocks/>
          </p:cNvCxnSpPr>
          <p:nvPr/>
        </p:nvCxnSpPr>
        <p:spPr>
          <a:xfrm>
            <a:off x="4709771" y="2752332"/>
            <a:ext cx="0" cy="3433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D843F6-A372-4C14-8A19-4725FFF38C54}"/>
                  </a:ext>
                </a:extLst>
              </p:cNvPr>
              <p:cNvSpPr txBox="1"/>
              <p:nvPr/>
            </p:nvSpPr>
            <p:spPr>
              <a:xfrm>
                <a:off x="6456588" y="4056023"/>
                <a:ext cx="3397790" cy="527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(12+19)!</m:t>
                          </m:r>
                        </m:num>
                        <m:den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141,120,525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D843F6-A372-4C14-8A19-4725FFF38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588" y="4056023"/>
                <a:ext cx="3397790" cy="527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DB2F831-1F6E-42A0-89A2-69E06555F573}"/>
              </a:ext>
            </a:extLst>
          </p:cNvPr>
          <p:cNvSpPr/>
          <p:nvPr/>
        </p:nvSpPr>
        <p:spPr>
          <a:xfrm>
            <a:off x="8407022" y="4012444"/>
            <a:ext cx="1460309" cy="571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2FD9-5732-40E2-B3D8-7C5F42F50245}"/>
              </a:ext>
            </a:extLst>
          </p:cNvPr>
          <p:cNvSpPr txBox="1">
            <a:spLocks/>
          </p:cNvSpPr>
          <p:nvPr/>
        </p:nvSpPr>
        <p:spPr>
          <a:xfrm>
            <a:off x="913795" y="348628"/>
            <a:ext cx="10353762" cy="6626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3200" b="1" dirty="0"/>
              <a:t>Ejemplo No.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CA5AC-90E8-4358-8F02-DAA56AB58FA2}"/>
              </a:ext>
            </a:extLst>
          </p:cNvPr>
          <p:cNvSpPr txBox="1"/>
          <p:nvPr/>
        </p:nvSpPr>
        <p:spPr>
          <a:xfrm>
            <a:off x="913795" y="1033317"/>
            <a:ext cx="8959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Burger King ofrece una hamburguesa especial con 8 ingredientes distintos.</a:t>
            </a:r>
          </a:p>
          <a:p>
            <a:r>
              <a:rPr lang="es-GT" dirty="0"/>
              <a:t>Los clientes pueden elegir 0 ingredientes, 1 ingrediente, 2 ingredientes, etc. </a:t>
            </a:r>
            <a:r>
              <a:rPr lang="es-GT" b="1" u="sng" dirty="0"/>
              <a:t>Con repetición</a:t>
            </a:r>
            <a:r>
              <a:rPr lang="es-GT" dirty="0"/>
              <a:t>, siempre que no se excedan 8 ingredientes.</a:t>
            </a:r>
          </a:p>
          <a:p>
            <a:r>
              <a:rPr lang="es-GT" dirty="0"/>
              <a:t>¿Cuántas hamburguesas diferentes pueden ordenar los clientes?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C3816-B835-4110-91CF-43F7744D1A01}"/>
              </a:ext>
            </a:extLst>
          </p:cNvPr>
          <p:cNvSpPr txBox="1"/>
          <p:nvPr/>
        </p:nvSpPr>
        <p:spPr>
          <a:xfrm>
            <a:off x="1764999" y="2587684"/>
            <a:ext cx="317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Analizando las 9 posibilidades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89F87-9474-4DA0-A52A-FFB750A95130}"/>
              </a:ext>
            </a:extLst>
          </p:cNvPr>
          <p:cNvSpPr txBox="1"/>
          <p:nvPr/>
        </p:nvSpPr>
        <p:spPr>
          <a:xfrm>
            <a:off x="1085731" y="2570835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FEC9A2C0-BE6E-42C6-B85C-E0E28498D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0350"/>
              </p:ext>
            </p:extLst>
          </p:nvPr>
        </p:nvGraphicFramePr>
        <p:xfrm>
          <a:off x="8102352" y="3187927"/>
          <a:ext cx="334522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44">
                  <a:extLst>
                    <a:ext uri="{9D8B030D-6E8A-4147-A177-3AD203B41FA5}">
                      <a16:colId xmlns:a16="http://schemas.microsoft.com/office/drawing/2014/main" val="597223661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513351996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8901727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1461463199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4090556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/>
                        <a:t>x</a:t>
                      </a:r>
                      <a:endParaRPr lang="es-G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34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I1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I2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I3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…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I8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2821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03E18A-AB06-4163-8CD8-24E04628158A}"/>
              </a:ext>
            </a:extLst>
          </p:cNvPr>
          <p:cNvCxnSpPr>
            <a:cxnSpLocks/>
          </p:cNvCxnSpPr>
          <p:nvPr/>
        </p:nvCxnSpPr>
        <p:spPr>
          <a:xfrm>
            <a:off x="8742436" y="2808154"/>
            <a:ext cx="0" cy="2743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DB34B5-CB43-46B1-BBF3-0D4853921D36}"/>
              </a:ext>
            </a:extLst>
          </p:cNvPr>
          <p:cNvCxnSpPr>
            <a:cxnSpLocks/>
          </p:cNvCxnSpPr>
          <p:nvPr/>
        </p:nvCxnSpPr>
        <p:spPr>
          <a:xfrm>
            <a:off x="9420789" y="2808154"/>
            <a:ext cx="0" cy="2743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4682EF-40EE-4FE1-891E-DE9BF50BEB9A}"/>
              </a:ext>
            </a:extLst>
          </p:cNvPr>
          <p:cNvCxnSpPr>
            <a:cxnSpLocks/>
          </p:cNvCxnSpPr>
          <p:nvPr/>
        </p:nvCxnSpPr>
        <p:spPr>
          <a:xfrm>
            <a:off x="10086900" y="2808154"/>
            <a:ext cx="0" cy="2743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118C7B-5904-427F-A18B-A61174C2283F}"/>
                  </a:ext>
                </a:extLst>
              </p:cNvPr>
              <p:cNvSpPr txBox="1"/>
              <p:nvPr/>
            </p:nvSpPr>
            <p:spPr>
              <a:xfrm>
                <a:off x="8370725" y="2125891"/>
                <a:ext cx="830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8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118C7B-5904-427F-A18B-A61174C22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25" y="2125891"/>
                <a:ext cx="830740" cy="276999"/>
              </a:xfrm>
              <a:prstGeom prst="rect">
                <a:avLst/>
              </a:prstGeom>
              <a:blipFill>
                <a:blip r:embed="rId2"/>
                <a:stretch>
                  <a:fillRect l="-4412" r="-147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613DED-0B9E-447A-900B-37A93E43C124}"/>
              </a:ext>
            </a:extLst>
          </p:cNvPr>
          <p:cNvCxnSpPr>
            <a:cxnSpLocks/>
          </p:cNvCxnSpPr>
          <p:nvPr/>
        </p:nvCxnSpPr>
        <p:spPr>
          <a:xfrm rot="5400000">
            <a:off x="8240760" y="2742889"/>
            <a:ext cx="596925" cy="1761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5C177-853E-49DE-B0B4-092044FA356E}"/>
                  </a:ext>
                </a:extLst>
              </p:cNvPr>
              <p:cNvSpPr txBox="1"/>
              <p:nvPr/>
            </p:nvSpPr>
            <p:spPr>
              <a:xfrm>
                <a:off x="10608568" y="2095146"/>
                <a:ext cx="995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𝐵𝑎𝑟𝑟𝑎𝑠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5C177-853E-49DE-B0B4-092044FA3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568" y="2095146"/>
                <a:ext cx="995401" cy="276999"/>
              </a:xfrm>
              <a:prstGeom prst="rect">
                <a:avLst/>
              </a:prstGeom>
              <a:blipFill>
                <a:blip r:embed="rId3"/>
                <a:stretch>
                  <a:fillRect l="-3659" r="-365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91301D3-232F-4A7A-AFA9-198DF9BEC9C8}"/>
              </a:ext>
            </a:extLst>
          </p:cNvPr>
          <p:cNvCxnSpPr>
            <a:cxnSpLocks/>
          </p:cNvCxnSpPr>
          <p:nvPr/>
        </p:nvCxnSpPr>
        <p:spPr>
          <a:xfrm rot="5400000">
            <a:off x="10644955" y="2561056"/>
            <a:ext cx="349997" cy="891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B3B8C5-C054-4949-97F5-8A335105D2E4}"/>
              </a:ext>
            </a:extLst>
          </p:cNvPr>
          <p:cNvCxnSpPr>
            <a:cxnSpLocks/>
          </p:cNvCxnSpPr>
          <p:nvPr/>
        </p:nvCxnSpPr>
        <p:spPr>
          <a:xfrm>
            <a:off x="10757544" y="2808154"/>
            <a:ext cx="0" cy="2743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7DEBDD-4BFE-480A-978E-5F30D48BFDF4}"/>
                  </a:ext>
                </a:extLst>
              </p:cNvPr>
              <p:cNvSpPr txBox="1"/>
              <p:nvPr/>
            </p:nvSpPr>
            <p:spPr>
              <a:xfrm>
                <a:off x="1085731" y="3429000"/>
                <a:ext cx="6194388" cy="537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7!∗0!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7!∗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7!∗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7!∗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7!∗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7DEBDD-4BFE-480A-978E-5F30D48BF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31" y="3429000"/>
                <a:ext cx="6194388" cy="537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525609-9BEB-4233-BFC2-B629BAC2E8FA}"/>
                  </a:ext>
                </a:extLst>
              </p:cNvPr>
              <p:cNvSpPr txBox="1"/>
              <p:nvPr/>
            </p:nvSpPr>
            <p:spPr>
              <a:xfrm>
                <a:off x="3018573" y="4234887"/>
                <a:ext cx="4626395" cy="537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7!∗5!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7!∗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7!∗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7!∗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525609-9BEB-4233-BFC2-B629BAC2E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73" y="4234887"/>
                <a:ext cx="4626395" cy="537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967B2C-9DFE-43E8-A43A-58FF4DA62C3D}"/>
                  </a:ext>
                </a:extLst>
              </p:cNvPr>
              <p:cNvSpPr txBox="1"/>
              <p:nvPr/>
            </p:nvSpPr>
            <p:spPr>
              <a:xfrm>
                <a:off x="1085731" y="5161873"/>
                <a:ext cx="608281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30+792+1716+3432+6435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967B2C-9DFE-43E8-A43A-58FF4DA62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31" y="5161873"/>
                <a:ext cx="6082819" cy="276999"/>
              </a:xfrm>
              <a:prstGeom prst="rect">
                <a:avLst/>
              </a:prstGeom>
              <a:blipFill>
                <a:blip r:embed="rId6"/>
                <a:stretch>
                  <a:fillRect l="-200" r="-301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B42F0F-B2E3-48DE-910E-FDB9873A57D6}"/>
                  </a:ext>
                </a:extLst>
              </p:cNvPr>
              <p:cNvSpPr txBox="1"/>
              <p:nvPr/>
            </p:nvSpPr>
            <p:spPr>
              <a:xfrm>
                <a:off x="1085730" y="5686183"/>
                <a:ext cx="1360372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=12,870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B42F0F-B2E3-48DE-910E-FDB9873A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30" y="5686183"/>
                <a:ext cx="1360372" cy="276999"/>
              </a:xfrm>
              <a:prstGeom prst="rect">
                <a:avLst/>
              </a:prstGeom>
              <a:blipFill>
                <a:blip r:embed="rId7"/>
                <a:stretch>
                  <a:fillRect l="-2222" r="-3111"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553077-FA3A-4287-BC4A-8E9F38230278}"/>
                  </a:ext>
                </a:extLst>
              </p:cNvPr>
              <p:cNvSpPr txBox="1"/>
              <p:nvPr/>
            </p:nvSpPr>
            <p:spPr>
              <a:xfrm>
                <a:off x="849890" y="2996765"/>
                <a:ext cx="995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𝐵𝑎𝑟𝑟𝑎𝑠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553077-FA3A-4287-BC4A-8E9F38230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90" y="2996765"/>
                <a:ext cx="995401" cy="276999"/>
              </a:xfrm>
              <a:prstGeom prst="rect">
                <a:avLst/>
              </a:prstGeom>
              <a:blipFill>
                <a:blip r:embed="rId8"/>
                <a:stretch>
                  <a:fillRect l="-3659" r="-365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9468FA-C6AB-46A2-AA68-6F297D01910F}"/>
                  </a:ext>
                </a:extLst>
              </p:cNvPr>
              <p:cNvSpPr txBox="1"/>
              <p:nvPr/>
            </p:nvSpPr>
            <p:spPr>
              <a:xfrm>
                <a:off x="2416842" y="2925146"/>
                <a:ext cx="335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9468FA-C6AB-46A2-AA68-6F297D019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842" y="2925146"/>
                <a:ext cx="335605" cy="276999"/>
              </a:xfrm>
              <a:prstGeom prst="rect">
                <a:avLst/>
              </a:prstGeom>
              <a:blipFill>
                <a:blip r:embed="rId9"/>
                <a:stretch>
                  <a:fillRect l="-12500" r="-178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E5A738F-C95B-40FD-869C-039F349C31AA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2300338" y="3063646"/>
            <a:ext cx="116505" cy="3158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DD334E03-5E5D-4263-BF4C-ED0C488C3F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03417" y="3217296"/>
            <a:ext cx="227059" cy="1941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778ED9-A7F7-4D2C-9AEB-BF27FE75E25F}"/>
                  </a:ext>
                </a:extLst>
              </p:cNvPr>
              <p:cNvSpPr txBox="1"/>
              <p:nvPr/>
            </p:nvSpPr>
            <p:spPr>
              <a:xfrm>
                <a:off x="3471683" y="2930212"/>
                <a:ext cx="335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778ED9-A7F7-4D2C-9AEB-BF27FE75E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683" y="2930212"/>
                <a:ext cx="335605" cy="276999"/>
              </a:xfrm>
              <a:prstGeom prst="rect">
                <a:avLst/>
              </a:prstGeom>
              <a:blipFill>
                <a:blip r:embed="rId10"/>
                <a:stretch>
                  <a:fillRect l="-14545" r="-363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32A23D3-DF9B-4709-80A5-AB498E9BD9B3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3355183" y="3068712"/>
            <a:ext cx="116501" cy="3158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E4BC97-E326-4589-ADE8-935E0234CC36}"/>
                  </a:ext>
                </a:extLst>
              </p:cNvPr>
              <p:cNvSpPr txBox="1"/>
              <p:nvPr/>
            </p:nvSpPr>
            <p:spPr>
              <a:xfrm>
                <a:off x="4545595" y="2965828"/>
                <a:ext cx="335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E4BC97-E326-4589-ADE8-935E0234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595" y="2965828"/>
                <a:ext cx="335605" cy="276999"/>
              </a:xfrm>
              <a:prstGeom prst="rect">
                <a:avLst/>
              </a:prstGeom>
              <a:blipFill>
                <a:blip r:embed="rId11"/>
                <a:stretch>
                  <a:fillRect l="-14545" r="-363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8D42D4D-6CEC-4FDD-9CA5-1EAA7B834EA9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4429095" y="3104328"/>
            <a:ext cx="116501" cy="3158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CD730-2D52-4523-A4CD-CF598C4878B8}"/>
                  </a:ext>
                </a:extLst>
              </p:cNvPr>
              <p:cNvSpPr txBox="1"/>
              <p:nvPr/>
            </p:nvSpPr>
            <p:spPr>
              <a:xfrm>
                <a:off x="5618568" y="2942693"/>
                <a:ext cx="335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CD730-2D52-4523-A4CD-CF598C487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568" y="2942693"/>
                <a:ext cx="335605" cy="276999"/>
              </a:xfrm>
              <a:prstGeom prst="rect">
                <a:avLst/>
              </a:prstGeom>
              <a:blipFill>
                <a:blip r:embed="rId12"/>
                <a:stretch>
                  <a:fillRect l="-14545" r="-363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09BE7CE-E801-48ED-A4B3-1272FD4A7532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5502072" y="3081193"/>
            <a:ext cx="116497" cy="3158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82F90C-3B98-4EE3-89AC-77C527FB472E}"/>
                  </a:ext>
                </a:extLst>
              </p:cNvPr>
              <p:cNvSpPr txBox="1"/>
              <p:nvPr/>
            </p:nvSpPr>
            <p:spPr>
              <a:xfrm>
                <a:off x="6692480" y="2978309"/>
                <a:ext cx="335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82F90C-3B98-4EE3-89AC-77C527FB4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480" y="2978309"/>
                <a:ext cx="335605" cy="276999"/>
              </a:xfrm>
              <a:prstGeom prst="rect">
                <a:avLst/>
              </a:prstGeom>
              <a:blipFill>
                <a:blip r:embed="rId13"/>
                <a:stretch>
                  <a:fillRect l="-14545" r="-363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2725D09-359E-431B-A596-D2C7FC7B33E4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6575984" y="3116809"/>
            <a:ext cx="116497" cy="3158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4" grpId="0"/>
      <p:bldP spid="16" grpId="0"/>
      <p:bldP spid="24" grpId="0"/>
      <p:bldP spid="26" grpId="0"/>
      <p:bldP spid="28" grpId="0"/>
      <p:bldP spid="30" grpId="0" animBg="1"/>
      <p:bldP spid="32" grpId="0"/>
      <p:bldP spid="33" grpId="0"/>
      <p:bldP spid="25" grpId="0"/>
      <p:bldP spid="29" grpId="0"/>
      <p:bldP spid="35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1B47896-7DF7-4C70-AB0A-8A5F3384C5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24" b="3122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412170-664D-4003-9A14-9A9943A8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Muchas gracias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3BDD6-B10A-49B2-BEA3-C6ADE49DE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4078461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{1415E19A-60B8-4F67-8BD5-7DF50347A1F6}tf11437505_win32</Template>
  <TotalTime>252</TotalTime>
  <Words>367</Words>
  <Application>Microsoft Office PowerPoint</Application>
  <PresentationFormat>Widescreen</PresentationFormat>
  <Paragraphs>145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 Math</vt:lpstr>
      <vt:lpstr>Georgia Pro Cond Light</vt:lpstr>
      <vt:lpstr>Speak Pro</vt:lpstr>
      <vt:lpstr>RetrospectVTI</vt:lpstr>
      <vt:lpstr>Combinaciones con repetición</vt:lpstr>
      <vt:lpstr>Combinaciones con repetición</vt:lpstr>
      <vt:lpstr>PowerPoint Presentation</vt:lpstr>
      <vt:lpstr>PowerPoint Presentation</vt:lpstr>
      <vt:lpstr>PowerPoint Presentation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Combinaciones con repetición</dc:title>
  <dc:creator>Mario Gustavo Lopez Hernandez</dc:creator>
  <cp:lastModifiedBy>Mario Gustavo Lopez Hernandez</cp:lastModifiedBy>
  <cp:revision>32</cp:revision>
  <dcterms:created xsi:type="dcterms:W3CDTF">2020-08-24T20:56:15Z</dcterms:created>
  <dcterms:modified xsi:type="dcterms:W3CDTF">2022-02-04T19:27:41Z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