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06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21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10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2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s-GT" sz="4800" dirty="0">
                <a:solidFill>
                  <a:schemeClr val="tx2"/>
                </a:solidFill>
              </a:rPr>
              <a:t>Aplicaciones del conteo al análisis de algoritmos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9179" y="4655561"/>
            <a:ext cx="2523701" cy="512708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s-GT" sz="2000">
                <a:solidFill>
                  <a:schemeClr val="tx2"/>
                </a:solidFill>
              </a:rPr>
              <a:t>Ing. Mario López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885373"/>
          </a:xfrm>
        </p:spPr>
        <p:txBody>
          <a:bodyPr>
            <a:normAutofit/>
          </a:bodyPr>
          <a:lstStyle/>
          <a:p>
            <a:r>
              <a:rPr lang="es-GT" dirty="0"/>
              <a:t>Ejemplo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17447"/>
            <a:ext cx="10018713" cy="448680"/>
          </a:xfrm>
        </p:spPr>
        <p:txBody>
          <a:bodyPr anchor="t" anchorCtr="0">
            <a:normAutofit/>
          </a:bodyPr>
          <a:lstStyle/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Dado el algoritmo: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A1675-6A72-4BBB-8904-D40564B6718F}"/>
              </a:ext>
            </a:extLst>
          </p:cNvPr>
          <p:cNvSpPr txBox="1">
            <a:spLocks/>
          </p:cNvSpPr>
          <p:nvPr/>
        </p:nvSpPr>
        <p:spPr>
          <a:xfrm>
            <a:off x="3987724" y="2266127"/>
            <a:ext cx="3211102" cy="22363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k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D0381-5F8A-4CE6-8928-1A22E334146D}"/>
              </a:ext>
            </a:extLst>
          </p:cNvPr>
          <p:cNvSpPr txBox="1">
            <a:spLocks/>
          </p:cNvSpPr>
          <p:nvPr/>
        </p:nvSpPr>
        <p:spPr>
          <a:xfrm>
            <a:off x="1086643" y="4502434"/>
            <a:ext cx="10018713" cy="8116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tx1"/>
                </a:solidFill>
              </a:rPr>
              <a:t>Determinar las veces que se ejecuta la instrucción </a:t>
            </a:r>
            <a:r>
              <a:rPr lang="es-GT" sz="2000" dirty="0" err="1">
                <a:solidFill>
                  <a:schemeClr val="tx1"/>
                </a:solidFill>
              </a:rPr>
              <a:t>Writeln</a:t>
            </a:r>
            <a:r>
              <a:rPr lang="es-GT" sz="2000" dirty="0">
                <a:solidFill>
                  <a:schemeClr val="tx1"/>
                </a:solidFill>
              </a:rPr>
              <a:t> de dos formas distintas.</a:t>
            </a:r>
          </a:p>
        </p:txBody>
      </p:sp>
    </p:spTree>
    <p:extLst>
      <p:ext uri="{BB962C8B-B14F-4D97-AF65-F5344CB8AC3E}">
        <p14:creationId xmlns:p14="http://schemas.microsoft.com/office/powerpoint/2010/main" val="40277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44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Aplicando el modelo de conteo al algoritmo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38E355F-D20D-46AC-81F0-71F07334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97450"/>
              </p:ext>
            </p:extLst>
          </p:nvPr>
        </p:nvGraphicFramePr>
        <p:xfrm>
          <a:off x="2059360" y="3201179"/>
          <a:ext cx="334522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7339-66FB-4857-AAA6-17A425B8AC42}"/>
              </a:ext>
            </a:extLst>
          </p:cNvPr>
          <p:cNvCxnSpPr>
            <a:cxnSpLocks/>
          </p:cNvCxnSpPr>
          <p:nvPr/>
        </p:nvCxnSpPr>
        <p:spPr>
          <a:xfrm>
            <a:off x="2721638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1B608-1E48-4CCA-9110-4F2BC8F406A9}"/>
              </a:ext>
            </a:extLst>
          </p:cNvPr>
          <p:cNvCxnSpPr>
            <a:cxnSpLocks/>
          </p:cNvCxnSpPr>
          <p:nvPr/>
        </p:nvCxnSpPr>
        <p:spPr>
          <a:xfrm>
            <a:off x="3381241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FA4AA-73E8-44AD-88EA-C4E2E283788C}"/>
              </a:ext>
            </a:extLst>
          </p:cNvPr>
          <p:cNvCxnSpPr>
            <a:cxnSpLocks/>
          </p:cNvCxnSpPr>
          <p:nvPr/>
        </p:nvCxnSpPr>
        <p:spPr>
          <a:xfrm>
            <a:off x="4050796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/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blipFill>
                <a:blip r:embed="rId2"/>
                <a:stretch>
                  <a:fillRect l="-147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134166-6C12-46CF-9F70-5F133BC9CDE6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19415" y="2656670"/>
            <a:ext cx="764666" cy="20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/>
              <p:nvPr/>
            </p:nvSpPr>
            <p:spPr>
              <a:xfrm>
                <a:off x="4516421" y="2166068"/>
                <a:ext cx="16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1" y="2166068"/>
                <a:ext cx="1624612" cy="276999"/>
              </a:xfrm>
              <a:prstGeom prst="rect">
                <a:avLst/>
              </a:prstGeom>
              <a:blipFill>
                <a:blip r:embed="rId3"/>
                <a:stretch>
                  <a:fillRect l="-4511" r="-263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27442BD-2A53-4EE4-9F7F-66E49C61EB2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856006" y="2338816"/>
            <a:ext cx="368470" cy="57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DD6BCC-8FF1-4DEA-AD84-EB1B8138C38E}"/>
              </a:ext>
            </a:extLst>
          </p:cNvPr>
          <p:cNvCxnSpPr>
            <a:cxnSpLocks/>
          </p:cNvCxnSpPr>
          <p:nvPr/>
        </p:nvCxnSpPr>
        <p:spPr>
          <a:xfrm>
            <a:off x="4721440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/>
              <p:nvPr/>
            </p:nvSpPr>
            <p:spPr>
              <a:xfrm>
                <a:off x="6148149" y="3709849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𝐿𝑖𝑠𝑡𝑎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49" y="3709849"/>
                <a:ext cx="2909323" cy="276999"/>
              </a:xfrm>
              <a:prstGeom prst="rect">
                <a:avLst/>
              </a:prstGeom>
              <a:blipFill>
                <a:blip r:embed="rId4"/>
                <a:stretch>
                  <a:fillRect l="-1468" r="-10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65EE1D7-6531-47F3-9E4D-0E5C36A4E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4580" y="3848349"/>
            <a:ext cx="716171" cy="114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/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𝑎𝑛𝑖𝑑𝑎𝑑𝑜𝑠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blipFill>
                <a:blip r:embed="rId5"/>
                <a:stretch>
                  <a:fillRect l="-1066" r="-12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/>
              <p:nvPr/>
            </p:nvSpPr>
            <p:spPr>
              <a:xfrm>
                <a:off x="1367435" y="5414070"/>
                <a:ext cx="8781128" cy="576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!∗3!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35" y="5414070"/>
                <a:ext cx="8781128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C840FA-D38A-47E2-B48A-1E511BCADADB}"/>
              </a:ext>
            </a:extLst>
          </p:cNvPr>
          <p:cNvSpPr/>
          <p:nvPr/>
        </p:nvSpPr>
        <p:spPr>
          <a:xfrm>
            <a:off x="8372475" y="5309956"/>
            <a:ext cx="1857375" cy="768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6CAED6-EAED-4AAD-A0EA-55E4DEBD99C2}"/>
              </a:ext>
            </a:extLst>
          </p:cNvPr>
          <p:cNvCxnSpPr/>
          <p:nvPr/>
        </p:nvCxnSpPr>
        <p:spPr>
          <a:xfrm flipV="1">
            <a:off x="7602810" y="5368228"/>
            <a:ext cx="404037" cy="3485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C1335C-C98B-489F-A05E-36EF75C66BD8}"/>
              </a:ext>
            </a:extLst>
          </p:cNvPr>
          <p:cNvCxnSpPr/>
          <p:nvPr/>
        </p:nvCxnSpPr>
        <p:spPr>
          <a:xfrm flipV="1">
            <a:off x="6357915" y="5729953"/>
            <a:ext cx="404037" cy="3485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/>
              <p:nvPr/>
            </p:nvSpPr>
            <p:spPr>
              <a:xfrm>
                <a:off x="10514191" y="5578241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191" y="5578241"/>
                <a:ext cx="352661" cy="276999"/>
              </a:xfrm>
              <a:prstGeom prst="rect">
                <a:avLst/>
              </a:prstGeom>
              <a:blipFill>
                <a:blip r:embed="rId7"/>
                <a:stretch>
                  <a:fillRect l="-24138" r="-2069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1033703-E9DC-4E25-883F-8AFA08320255}"/>
              </a:ext>
            </a:extLst>
          </p:cNvPr>
          <p:cNvSpPr txBox="1">
            <a:spLocks/>
          </p:cNvSpPr>
          <p:nvPr/>
        </p:nvSpPr>
        <p:spPr>
          <a:xfrm>
            <a:off x="8549876" y="1256284"/>
            <a:ext cx="2523838" cy="17355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k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291234" y="610846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Tabla de ejecuciones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11966" y="593997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6">
                <a:extLst>
                  <a:ext uri="{FF2B5EF4-FFF2-40B4-BE49-F238E27FC236}">
                    <a16:creationId xmlns:a16="http://schemas.microsoft.com/office/drawing/2014/main" id="{E5A90534-6704-4EBE-AB57-89293CE7E7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748771"/>
                  </p:ext>
                </p:extLst>
              </p:nvPr>
            </p:nvGraphicFramePr>
            <p:xfrm>
              <a:off x="1291234" y="1007749"/>
              <a:ext cx="6023966" cy="5768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907">
                      <a:extLst>
                        <a:ext uri="{9D8B030D-6E8A-4147-A177-3AD203B41FA5}">
                          <a16:colId xmlns:a16="http://schemas.microsoft.com/office/drawing/2014/main" val="533257565"/>
                        </a:ext>
                      </a:extLst>
                    </a:gridCol>
                    <a:gridCol w="947770">
                      <a:extLst>
                        <a:ext uri="{9D8B030D-6E8A-4147-A177-3AD203B41FA5}">
                          <a16:colId xmlns:a16="http://schemas.microsoft.com/office/drawing/2014/main" val="3873416739"/>
                        </a:ext>
                      </a:extLst>
                    </a:gridCol>
                    <a:gridCol w="1279104">
                      <a:extLst>
                        <a:ext uri="{9D8B030D-6E8A-4147-A177-3AD203B41FA5}">
                          <a16:colId xmlns:a16="http://schemas.microsoft.com/office/drawing/2014/main" val="3488918189"/>
                        </a:ext>
                      </a:extLst>
                    </a:gridCol>
                    <a:gridCol w="1279104">
                      <a:extLst>
                        <a:ext uri="{9D8B030D-6E8A-4147-A177-3AD203B41FA5}">
                          <a16:colId xmlns:a16="http://schemas.microsoft.com/office/drawing/2014/main" val="3982237566"/>
                        </a:ext>
                      </a:extLst>
                    </a:gridCol>
                    <a:gridCol w="1613081">
                      <a:extLst>
                        <a:ext uri="{9D8B030D-6E8A-4147-A177-3AD203B41FA5}">
                          <a16:colId xmlns:a16="http://schemas.microsoft.com/office/drawing/2014/main" val="955860424"/>
                        </a:ext>
                      </a:extLst>
                    </a:gridCol>
                  </a:tblGrid>
                  <a:tr h="484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i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j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Ejecuciones del </a:t>
                          </a:r>
                          <a:r>
                            <a:rPr lang="es-GT" sz="1400" dirty="0" err="1"/>
                            <a:t>Writeln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Sub total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65072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4524327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63854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46582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1+2 = 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8301002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452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97448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282546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637128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52999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1+2+3 = 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6588662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1335078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371983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56673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 a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+2+3+4+…+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7328823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s-GT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9262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6">
                <a:extLst>
                  <a:ext uri="{FF2B5EF4-FFF2-40B4-BE49-F238E27FC236}">
                    <a16:creationId xmlns:a16="http://schemas.microsoft.com/office/drawing/2014/main" id="{E5A90534-6704-4EBE-AB57-89293CE7E7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748771"/>
                  </p:ext>
                </p:extLst>
              </p:nvPr>
            </p:nvGraphicFramePr>
            <p:xfrm>
              <a:off x="1291234" y="1007749"/>
              <a:ext cx="6023966" cy="5768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907">
                      <a:extLst>
                        <a:ext uri="{9D8B030D-6E8A-4147-A177-3AD203B41FA5}">
                          <a16:colId xmlns:a16="http://schemas.microsoft.com/office/drawing/2014/main" val="533257565"/>
                        </a:ext>
                      </a:extLst>
                    </a:gridCol>
                    <a:gridCol w="947770">
                      <a:extLst>
                        <a:ext uri="{9D8B030D-6E8A-4147-A177-3AD203B41FA5}">
                          <a16:colId xmlns:a16="http://schemas.microsoft.com/office/drawing/2014/main" val="3873416739"/>
                        </a:ext>
                      </a:extLst>
                    </a:gridCol>
                    <a:gridCol w="1279104">
                      <a:extLst>
                        <a:ext uri="{9D8B030D-6E8A-4147-A177-3AD203B41FA5}">
                          <a16:colId xmlns:a16="http://schemas.microsoft.com/office/drawing/2014/main" val="3488918189"/>
                        </a:ext>
                      </a:extLst>
                    </a:gridCol>
                    <a:gridCol w="1279104">
                      <a:extLst>
                        <a:ext uri="{9D8B030D-6E8A-4147-A177-3AD203B41FA5}">
                          <a16:colId xmlns:a16="http://schemas.microsoft.com/office/drawing/2014/main" val="3982237566"/>
                        </a:ext>
                      </a:extLst>
                    </a:gridCol>
                    <a:gridCol w="1613081">
                      <a:extLst>
                        <a:ext uri="{9D8B030D-6E8A-4147-A177-3AD203B41FA5}">
                          <a16:colId xmlns:a16="http://schemas.microsoft.com/office/drawing/2014/main" val="955860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i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j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Ejecuciones del </a:t>
                          </a:r>
                          <a:r>
                            <a:rPr lang="es-GT" sz="1400" dirty="0" err="1"/>
                            <a:t>Writeln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Sub total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6507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4524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638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4658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1+2 = 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8301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4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974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282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63712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5299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1+2+3 = 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65886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1" t="-1149020" r="-567114" b="-9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774" t="-1149020" r="-445161" b="-9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5238" t="-1149020" r="-128571" b="-9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585" t="-1149020" r="-1887" b="-9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3350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37198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774" t="-1374000" r="-445161" b="-7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5238" t="-1374000" r="-128571" b="-7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5667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 a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585" t="-867059" r="-1887" b="-3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28823"/>
                      </a:ext>
                    </a:extLst>
                  </a:tr>
                  <a:tr h="7695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5238" t="-652381" r="-128571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585" t="-652381" r="-1887" b="-1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2621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B450C8-EF3E-4AAD-925F-D28D2802EB53}"/>
              </a:ext>
            </a:extLst>
          </p:cNvPr>
          <p:cNvCxnSpPr/>
          <p:nvPr/>
        </p:nvCxnSpPr>
        <p:spPr>
          <a:xfrm>
            <a:off x="930917" y="1832531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24818A-5A83-4678-8F04-E915818565B6}"/>
              </a:ext>
            </a:extLst>
          </p:cNvPr>
          <p:cNvCxnSpPr/>
          <p:nvPr/>
        </p:nvCxnSpPr>
        <p:spPr>
          <a:xfrm>
            <a:off x="930917" y="2757471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DFBBA2-3791-4005-8594-77A41A4B8431}"/>
              </a:ext>
            </a:extLst>
          </p:cNvPr>
          <p:cNvCxnSpPr/>
          <p:nvPr/>
        </p:nvCxnSpPr>
        <p:spPr>
          <a:xfrm>
            <a:off x="960309" y="4594781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DAF9C-798F-40B4-82FD-DA59C9399E75}"/>
              </a:ext>
            </a:extLst>
          </p:cNvPr>
          <p:cNvCxnSpPr/>
          <p:nvPr/>
        </p:nvCxnSpPr>
        <p:spPr>
          <a:xfrm>
            <a:off x="930917" y="6014006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BA60D9-2203-4C96-BA36-B029C82174BD}"/>
                  </a:ext>
                </a:extLst>
              </p:cNvPr>
              <p:cNvSpPr txBox="1"/>
              <p:nvPr/>
            </p:nvSpPr>
            <p:spPr>
              <a:xfrm>
                <a:off x="8873653" y="4786698"/>
                <a:ext cx="1876283" cy="11573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BA60D9-2203-4C96-BA36-B029C821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53" y="4786698"/>
                <a:ext cx="1876283" cy="115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2E2BC22-2282-4C99-9F6A-B623902F0493}"/>
              </a:ext>
            </a:extLst>
          </p:cNvPr>
          <p:cNvSpPr txBox="1"/>
          <p:nvPr/>
        </p:nvSpPr>
        <p:spPr>
          <a:xfrm>
            <a:off x="8181754" y="3667125"/>
            <a:ext cx="3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/>
              <a:t>Número de ejecuciones de la instrucción Writeln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2D608-0384-4736-9A28-F17EDB46EF43}"/>
                  </a:ext>
                </a:extLst>
              </p:cNvPr>
              <p:cNvSpPr txBox="1"/>
              <p:nvPr/>
            </p:nvSpPr>
            <p:spPr>
              <a:xfrm>
                <a:off x="11089176" y="5226882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2D608-0384-4736-9A28-F17EDB46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76" y="5226882"/>
                <a:ext cx="352661" cy="276999"/>
              </a:xfrm>
              <a:prstGeom prst="rect">
                <a:avLst/>
              </a:prstGeom>
              <a:blipFill>
                <a:blip r:embed="rId4"/>
                <a:stretch>
                  <a:fillRect l="-22414" r="-22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8690BBF-B529-472C-AC13-4919A3BE6DDC}"/>
              </a:ext>
            </a:extLst>
          </p:cNvPr>
          <p:cNvSpPr txBox="1">
            <a:spLocks/>
          </p:cNvSpPr>
          <p:nvPr/>
        </p:nvSpPr>
        <p:spPr>
          <a:xfrm>
            <a:off x="8549876" y="1256284"/>
            <a:ext cx="2523838" cy="17355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k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3C34AE-83A4-4BAA-BAD9-C444D457585A}"/>
              </a:ext>
            </a:extLst>
          </p:cNvPr>
          <p:cNvCxnSpPr/>
          <p:nvPr/>
        </p:nvCxnSpPr>
        <p:spPr>
          <a:xfrm>
            <a:off x="960309" y="4871006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44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Igualando ecuaciones [1] y [2]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/>
              <p:nvPr/>
            </p:nvSpPr>
            <p:spPr>
              <a:xfrm>
                <a:off x="7728780" y="2459638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780" y="2459638"/>
                <a:ext cx="352661" cy="276999"/>
              </a:xfrm>
              <a:prstGeom prst="rect">
                <a:avLst/>
              </a:prstGeom>
              <a:blipFill>
                <a:blip r:embed="rId2"/>
                <a:stretch>
                  <a:fillRect l="-24138" r="-2069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D720C-5B72-4E82-89F7-FE6579BAB8CC}"/>
                  </a:ext>
                </a:extLst>
              </p:cNvPr>
              <p:cNvSpPr txBox="1"/>
              <p:nvPr/>
            </p:nvSpPr>
            <p:spPr>
              <a:xfrm>
                <a:off x="3975007" y="2019454"/>
                <a:ext cx="3296608" cy="11573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D720C-5B72-4E82-89F7-FE6579BA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07" y="2019454"/>
                <a:ext cx="3296608" cy="115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25ED-ECD0-4237-BA20-F901E8FEC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FD72A-8F89-4756-86A0-BBB3D881E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Mario López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885373"/>
          </a:xfrm>
        </p:spPr>
        <p:txBody>
          <a:bodyPr>
            <a:normAutofit/>
          </a:bodyPr>
          <a:lstStyle/>
          <a:p>
            <a:r>
              <a:rPr lang="es-GT" dirty="0"/>
              <a:t>Aplicaciones del conteo al análisis de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268016"/>
            <a:ext cx="10018713" cy="448680"/>
          </a:xfrm>
        </p:spPr>
        <p:txBody>
          <a:bodyPr anchor="t" anchorCtr="0">
            <a:normAutofit/>
          </a:bodyPr>
          <a:lstStyle/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Dado el algoritmo: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A1675-6A72-4BBB-8904-D40564B6718F}"/>
              </a:ext>
            </a:extLst>
          </p:cNvPr>
          <p:cNvSpPr txBox="1">
            <a:spLocks/>
          </p:cNvSpPr>
          <p:nvPr/>
        </p:nvSpPr>
        <p:spPr>
          <a:xfrm>
            <a:off x="2743265" y="2834309"/>
            <a:ext cx="7354892" cy="30993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20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For k 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m  = 1 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to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k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D0381-5F8A-4CE6-8928-1A22E334146D}"/>
              </a:ext>
            </a:extLst>
          </p:cNvPr>
          <p:cNvSpPr txBox="1">
            <a:spLocks/>
          </p:cNvSpPr>
          <p:nvPr/>
        </p:nvSpPr>
        <p:spPr>
          <a:xfrm>
            <a:off x="1086643" y="5933659"/>
            <a:ext cx="10018713" cy="448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tx1"/>
                </a:solidFill>
              </a:rPr>
              <a:t>Determinar las veces que se ejecuta la instrucción </a:t>
            </a:r>
            <a:r>
              <a:rPr lang="es-GT" sz="2000" dirty="0" err="1">
                <a:solidFill>
                  <a:schemeClr val="tx1"/>
                </a:solidFill>
              </a:rPr>
              <a:t>Writeln</a:t>
            </a:r>
            <a:r>
              <a:rPr lang="es-G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F3CA-64FB-4B71-B2B3-13CB6A5E3E6F}"/>
              </a:ext>
            </a:extLst>
          </p:cNvPr>
          <p:cNvSpPr txBox="1">
            <a:spLocks/>
          </p:cNvSpPr>
          <p:nvPr/>
        </p:nvSpPr>
        <p:spPr>
          <a:xfrm>
            <a:off x="8543402" y="951417"/>
            <a:ext cx="3178476" cy="237545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20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For k 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m  = 1 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to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k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Modelo a aplicar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38E355F-D20D-46AC-81F0-71F07334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72230"/>
              </p:ext>
            </p:extLst>
          </p:nvPr>
        </p:nvGraphicFramePr>
        <p:xfrm>
          <a:off x="2059360" y="3201179"/>
          <a:ext cx="334522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7339-66FB-4857-AAA6-17A425B8AC42}"/>
              </a:ext>
            </a:extLst>
          </p:cNvPr>
          <p:cNvCxnSpPr>
            <a:cxnSpLocks/>
          </p:cNvCxnSpPr>
          <p:nvPr/>
        </p:nvCxnSpPr>
        <p:spPr>
          <a:xfrm>
            <a:off x="2721638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1B608-1E48-4CCA-9110-4F2BC8F406A9}"/>
              </a:ext>
            </a:extLst>
          </p:cNvPr>
          <p:cNvCxnSpPr>
            <a:cxnSpLocks/>
          </p:cNvCxnSpPr>
          <p:nvPr/>
        </p:nvCxnSpPr>
        <p:spPr>
          <a:xfrm>
            <a:off x="3381241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FA4AA-73E8-44AD-88EA-C4E2E283788C}"/>
              </a:ext>
            </a:extLst>
          </p:cNvPr>
          <p:cNvCxnSpPr>
            <a:cxnSpLocks/>
          </p:cNvCxnSpPr>
          <p:nvPr/>
        </p:nvCxnSpPr>
        <p:spPr>
          <a:xfrm>
            <a:off x="4050796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/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blipFill>
                <a:blip r:embed="rId2"/>
                <a:stretch>
                  <a:fillRect l="-147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134166-6C12-46CF-9F70-5F133BC9CDE6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19415" y="2656670"/>
            <a:ext cx="764666" cy="20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/>
              <p:nvPr/>
            </p:nvSpPr>
            <p:spPr>
              <a:xfrm>
                <a:off x="4516421" y="2166068"/>
                <a:ext cx="1110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1" y="2166068"/>
                <a:ext cx="1110817" cy="276999"/>
              </a:xfrm>
              <a:prstGeom prst="rect">
                <a:avLst/>
              </a:prstGeom>
              <a:blipFill>
                <a:blip r:embed="rId3"/>
                <a:stretch>
                  <a:fillRect l="-4396" r="-384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27442BD-2A53-4EE4-9F7F-66E49C61EB2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727551" y="2467258"/>
            <a:ext cx="368471" cy="320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DD6BCC-8FF1-4DEA-AD84-EB1B8138C38E}"/>
              </a:ext>
            </a:extLst>
          </p:cNvPr>
          <p:cNvCxnSpPr>
            <a:cxnSpLocks/>
          </p:cNvCxnSpPr>
          <p:nvPr/>
        </p:nvCxnSpPr>
        <p:spPr>
          <a:xfrm>
            <a:off x="4721440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/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𝐿𝑖𝑠𝑡𝑎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blipFill>
                <a:blip r:embed="rId4"/>
                <a:stretch>
                  <a:fillRect l="-1468" r="-104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65EE1D7-6531-47F3-9E4D-0E5C36A4E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1979" y="4187409"/>
            <a:ext cx="716171" cy="114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/>
              <p:nvPr/>
            </p:nvSpPr>
            <p:spPr>
              <a:xfrm>
                <a:off x="1133635" y="1804126"/>
                <a:ext cx="515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𝑎𝑛𝑖𝑑𝑎𝑑𝑜𝑠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𝑝𝑟𝑖𝑛𝑐𝑖𝑝𝑎𝑙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5" y="1804126"/>
                <a:ext cx="5159874" cy="276999"/>
              </a:xfrm>
              <a:prstGeom prst="rect">
                <a:avLst/>
              </a:prstGeom>
              <a:blipFill>
                <a:blip r:embed="rId5"/>
                <a:stretch>
                  <a:fillRect l="-591" r="-106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/>
              <p:nvPr/>
            </p:nvSpPr>
            <p:spPr>
              <a:xfrm>
                <a:off x="2097195" y="5414070"/>
                <a:ext cx="3744871" cy="537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19+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8,85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95" y="5414070"/>
                <a:ext cx="3744871" cy="53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C840FA-D38A-47E2-B48A-1E511BCADADB}"/>
              </a:ext>
            </a:extLst>
          </p:cNvPr>
          <p:cNvSpPr/>
          <p:nvPr/>
        </p:nvSpPr>
        <p:spPr>
          <a:xfrm>
            <a:off x="5118741" y="5499652"/>
            <a:ext cx="789690" cy="43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F3CA-64FB-4B71-B2B3-13CB6A5E3E6F}"/>
              </a:ext>
            </a:extLst>
          </p:cNvPr>
          <p:cNvSpPr txBox="1">
            <a:spLocks/>
          </p:cNvSpPr>
          <p:nvPr/>
        </p:nvSpPr>
        <p:spPr>
          <a:xfrm>
            <a:off x="8543402" y="951417"/>
            <a:ext cx="3178476" cy="237545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30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For k 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m  = 1 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to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k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Modelo a aplicar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38E355F-D20D-46AC-81F0-71F07334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79607"/>
              </p:ext>
            </p:extLst>
          </p:nvPr>
        </p:nvGraphicFramePr>
        <p:xfrm>
          <a:off x="2059360" y="3201179"/>
          <a:ext cx="334522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7339-66FB-4857-AAA6-17A425B8AC42}"/>
              </a:ext>
            </a:extLst>
          </p:cNvPr>
          <p:cNvCxnSpPr>
            <a:cxnSpLocks/>
          </p:cNvCxnSpPr>
          <p:nvPr/>
        </p:nvCxnSpPr>
        <p:spPr>
          <a:xfrm>
            <a:off x="2721638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1B608-1E48-4CCA-9110-4F2BC8F406A9}"/>
              </a:ext>
            </a:extLst>
          </p:cNvPr>
          <p:cNvCxnSpPr>
            <a:cxnSpLocks/>
          </p:cNvCxnSpPr>
          <p:nvPr/>
        </p:nvCxnSpPr>
        <p:spPr>
          <a:xfrm>
            <a:off x="3381241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FA4AA-73E8-44AD-88EA-C4E2E283788C}"/>
              </a:ext>
            </a:extLst>
          </p:cNvPr>
          <p:cNvCxnSpPr>
            <a:cxnSpLocks/>
          </p:cNvCxnSpPr>
          <p:nvPr/>
        </p:nvCxnSpPr>
        <p:spPr>
          <a:xfrm>
            <a:off x="4050796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/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blipFill>
                <a:blip r:embed="rId2"/>
                <a:stretch>
                  <a:fillRect l="-147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134166-6C12-46CF-9F70-5F133BC9CDE6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19415" y="2656670"/>
            <a:ext cx="764666" cy="20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/>
              <p:nvPr/>
            </p:nvSpPr>
            <p:spPr>
              <a:xfrm>
                <a:off x="4516421" y="2166068"/>
                <a:ext cx="1110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1" y="2166068"/>
                <a:ext cx="1110817" cy="276999"/>
              </a:xfrm>
              <a:prstGeom prst="rect">
                <a:avLst/>
              </a:prstGeom>
              <a:blipFill>
                <a:blip r:embed="rId3"/>
                <a:stretch>
                  <a:fillRect l="-4396" r="-384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27442BD-2A53-4EE4-9F7F-66E49C61EB2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727553" y="2467260"/>
            <a:ext cx="368471" cy="3200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DD6BCC-8FF1-4DEA-AD84-EB1B8138C38E}"/>
              </a:ext>
            </a:extLst>
          </p:cNvPr>
          <p:cNvCxnSpPr>
            <a:cxnSpLocks/>
          </p:cNvCxnSpPr>
          <p:nvPr/>
        </p:nvCxnSpPr>
        <p:spPr>
          <a:xfrm>
            <a:off x="4721440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/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𝐿𝑖𝑠𝑡𝑎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blipFill>
                <a:blip r:embed="rId4"/>
                <a:stretch>
                  <a:fillRect l="-1468" r="-104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65EE1D7-6531-47F3-9E4D-0E5C36A4E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1979" y="4187409"/>
            <a:ext cx="716171" cy="114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/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𝑎𝑛𝑖𝑑𝑎𝑑𝑜𝑠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blipFill>
                <a:blip r:embed="rId5"/>
                <a:stretch>
                  <a:fillRect l="-1066" r="-12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/>
              <p:nvPr/>
            </p:nvSpPr>
            <p:spPr>
              <a:xfrm>
                <a:off x="2097195" y="5414070"/>
                <a:ext cx="3821815" cy="537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29+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=40,920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95" y="5414070"/>
                <a:ext cx="3821815" cy="53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C840FA-D38A-47E2-B48A-1E511BCADADB}"/>
              </a:ext>
            </a:extLst>
          </p:cNvPr>
          <p:cNvSpPr/>
          <p:nvPr/>
        </p:nvSpPr>
        <p:spPr>
          <a:xfrm>
            <a:off x="5132808" y="5499652"/>
            <a:ext cx="800269" cy="43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F3CA-64FB-4B71-B2B3-13CB6A5E3E6F}"/>
              </a:ext>
            </a:extLst>
          </p:cNvPr>
          <p:cNvSpPr txBox="1">
            <a:spLocks/>
          </p:cNvSpPr>
          <p:nvPr/>
        </p:nvSpPr>
        <p:spPr>
          <a:xfrm>
            <a:off x="8543402" y="951417"/>
            <a:ext cx="3178476" cy="237545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5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For k = 1 to j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m  = 1 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to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k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Modelo a aplicar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38E355F-D20D-46AC-81F0-71F07334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473"/>
              </p:ext>
            </p:extLst>
          </p:nvPr>
        </p:nvGraphicFramePr>
        <p:xfrm>
          <a:off x="2059360" y="3201179"/>
          <a:ext cx="334522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7339-66FB-4857-AAA6-17A425B8AC42}"/>
              </a:ext>
            </a:extLst>
          </p:cNvPr>
          <p:cNvCxnSpPr>
            <a:cxnSpLocks/>
          </p:cNvCxnSpPr>
          <p:nvPr/>
        </p:nvCxnSpPr>
        <p:spPr>
          <a:xfrm>
            <a:off x="2721638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1B608-1E48-4CCA-9110-4F2BC8F406A9}"/>
              </a:ext>
            </a:extLst>
          </p:cNvPr>
          <p:cNvCxnSpPr>
            <a:cxnSpLocks/>
          </p:cNvCxnSpPr>
          <p:nvPr/>
        </p:nvCxnSpPr>
        <p:spPr>
          <a:xfrm>
            <a:off x="3381241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FA4AA-73E8-44AD-88EA-C4E2E283788C}"/>
              </a:ext>
            </a:extLst>
          </p:cNvPr>
          <p:cNvCxnSpPr>
            <a:cxnSpLocks/>
          </p:cNvCxnSpPr>
          <p:nvPr/>
        </p:nvCxnSpPr>
        <p:spPr>
          <a:xfrm>
            <a:off x="4050796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/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blipFill>
                <a:blip r:embed="rId2"/>
                <a:stretch>
                  <a:fillRect l="-147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134166-6C12-46CF-9F70-5F133BC9CDE6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19415" y="2656670"/>
            <a:ext cx="764666" cy="20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/>
              <p:nvPr/>
            </p:nvSpPr>
            <p:spPr>
              <a:xfrm>
                <a:off x="4516421" y="2166068"/>
                <a:ext cx="9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1" y="2166068"/>
                <a:ext cx="982577" cy="276999"/>
              </a:xfrm>
              <a:prstGeom prst="rect">
                <a:avLst/>
              </a:prstGeom>
              <a:blipFill>
                <a:blip r:embed="rId3"/>
                <a:stretch>
                  <a:fillRect l="-4969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27442BD-2A53-4EE4-9F7F-66E49C61EB2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695495" y="2499322"/>
            <a:ext cx="368470" cy="255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DD6BCC-8FF1-4DEA-AD84-EB1B8138C38E}"/>
              </a:ext>
            </a:extLst>
          </p:cNvPr>
          <p:cNvCxnSpPr>
            <a:cxnSpLocks/>
          </p:cNvCxnSpPr>
          <p:nvPr/>
        </p:nvCxnSpPr>
        <p:spPr>
          <a:xfrm>
            <a:off x="4721440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/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𝐿𝑖𝑠𝑡𝑎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48" y="4048909"/>
                <a:ext cx="2909323" cy="276999"/>
              </a:xfrm>
              <a:prstGeom prst="rect">
                <a:avLst/>
              </a:prstGeom>
              <a:blipFill>
                <a:blip r:embed="rId4"/>
                <a:stretch>
                  <a:fillRect l="-1468" r="-104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65EE1D7-6531-47F3-9E4D-0E5C36A4E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1979" y="4187409"/>
            <a:ext cx="716171" cy="114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/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𝑎𝑛𝑖𝑑𝑎𝑑𝑜𝑠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blipFill>
                <a:blip r:embed="rId5"/>
                <a:stretch>
                  <a:fillRect l="-1066" r="-12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/>
              <p:nvPr/>
            </p:nvSpPr>
            <p:spPr>
              <a:xfrm>
                <a:off x="2097195" y="5414070"/>
                <a:ext cx="3132524" cy="535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4!∗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95" y="5414070"/>
                <a:ext cx="3132524" cy="535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C840FA-D38A-47E2-B48A-1E511BCADADB}"/>
              </a:ext>
            </a:extLst>
          </p:cNvPr>
          <p:cNvSpPr/>
          <p:nvPr/>
        </p:nvSpPr>
        <p:spPr>
          <a:xfrm>
            <a:off x="4866405" y="5499652"/>
            <a:ext cx="377381" cy="43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885373"/>
          </a:xfrm>
        </p:spPr>
        <p:txBody>
          <a:bodyPr>
            <a:normAutofit/>
          </a:bodyPr>
          <a:lstStyle/>
          <a:p>
            <a:r>
              <a:rPr lang="es-GT" dirty="0"/>
              <a:t>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17447"/>
            <a:ext cx="10018713" cy="448680"/>
          </a:xfrm>
        </p:spPr>
        <p:txBody>
          <a:bodyPr anchor="t" anchorCtr="0">
            <a:normAutofit/>
          </a:bodyPr>
          <a:lstStyle/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Dado el algoritmo: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2A1675-6A72-4BBB-8904-D40564B6718F}"/>
              </a:ext>
            </a:extLst>
          </p:cNvPr>
          <p:cNvSpPr txBox="1">
            <a:spLocks/>
          </p:cNvSpPr>
          <p:nvPr/>
        </p:nvSpPr>
        <p:spPr>
          <a:xfrm>
            <a:off x="3987724" y="2266127"/>
            <a:ext cx="3211102" cy="22363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D0381-5F8A-4CE6-8928-1A22E334146D}"/>
              </a:ext>
            </a:extLst>
          </p:cNvPr>
          <p:cNvSpPr txBox="1">
            <a:spLocks/>
          </p:cNvSpPr>
          <p:nvPr/>
        </p:nvSpPr>
        <p:spPr>
          <a:xfrm>
            <a:off x="1086643" y="4502434"/>
            <a:ext cx="10018713" cy="8116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2000" dirty="0">
                <a:solidFill>
                  <a:schemeClr val="tx1"/>
                </a:solidFill>
              </a:rPr>
              <a:t>Determinar las veces que se ejecuta la instrucción </a:t>
            </a:r>
            <a:r>
              <a:rPr lang="es-GT" sz="2000" dirty="0" err="1">
                <a:solidFill>
                  <a:schemeClr val="tx1"/>
                </a:solidFill>
              </a:rPr>
              <a:t>Writeln</a:t>
            </a:r>
            <a:r>
              <a:rPr lang="es-GT" sz="2000" dirty="0">
                <a:solidFill>
                  <a:schemeClr val="tx1"/>
                </a:solidFill>
              </a:rPr>
              <a:t> de dos formas distintas para demostrar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7C7F0-E81A-403F-B9C9-ABB983FBCC65}"/>
                  </a:ext>
                </a:extLst>
              </p:cNvPr>
              <p:cNvSpPr txBox="1"/>
              <p:nvPr/>
            </p:nvSpPr>
            <p:spPr>
              <a:xfrm>
                <a:off x="3987724" y="5453985"/>
                <a:ext cx="2375837" cy="8712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7C7F0-E81A-403F-B9C9-ABB983FB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24" y="5453985"/>
                <a:ext cx="2375837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291234" y="796374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Tabla de ejecuciones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11966" y="77952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6">
                <a:extLst>
                  <a:ext uri="{FF2B5EF4-FFF2-40B4-BE49-F238E27FC236}">
                    <a16:creationId xmlns:a16="http://schemas.microsoft.com/office/drawing/2014/main" id="{E5A90534-6704-4EBE-AB57-89293CE7E7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254451"/>
                  </p:ext>
                </p:extLst>
              </p:nvPr>
            </p:nvGraphicFramePr>
            <p:xfrm>
              <a:off x="1291234" y="1312545"/>
              <a:ext cx="6023965" cy="5393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849">
                      <a:extLst>
                        <a:ext uri="{9D8B030D-6E8A-4147-A177-3AD203B41FA5}">
                          <a16:colId xmlns:a16="http://schemas.microsoft.com/office/drawing/2014/main" val="533257565"/>
                        </a:ext>
                      </a:extLst>
                    </a:gridCol>
                    <a:gridCol w="1203266">
                      <a:extLst>
                        <a:ext uri="{9D8B030D-6E8A-4147-A177-3AD203B41FA5}">
                          <a16:colId xmlns:a16="http://schemas.microsoft.com/office/drawing/2014/main" val="3873416739"/>
                        </a:ext>
                      </a:extLst>
                    </a:gridCol>
                    <a:gridCol w="1623920">
                      <a:extLst>
                        <a:ext uri="{9D8B030D-6E8A-4147-A177-3AD203B41FA5}">
                          <a16:colId xmlns:a16="http://schemas.microsoft.com/office/drawing/2014/main" val="3982237566"/>
                        </a:ext>
                      </a:extLst>
                    </a:gridCol>
                    <a:gridCol w="2047930">
                      <a:extLst>
                        <a:ext uri="{9D8B030D-6E8A-4147-A177-3AD203B41FA5}">
                          <a16:colId xmlns:a16="http://schemas.microsoft.com/office/drawing/2014/main" val="955860424"/>
                        </a:ext>
                      </a:extLst>
                    </a:gridCol>
                  </a:tblGrid>
                  <a:tr h="484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i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j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Ejecuciones del </a:t>
                          </a:r>
                          <a:r>
                            <a:rPr lang="es-GT" sz="1400" dirty="0" err="1"/>
                            <a:t>Writeln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Sub total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65072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4524327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63854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46582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452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97448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282546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637128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529995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6588662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9605509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1335078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371983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566730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7328823"/>
                      </a:ext>
                    </a:extLst>
                  </a:tr>
                  <a:tr h="2972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s-GT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+2+3+4+…+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9262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6">
                <a:extLst>
                  <a:ext uri="{FF2B5EF4-FFF2-40B4-BE49-F238E27FC236}">
                    <a16:creationId xmlns:a16="http://schemas.microsoft.com/office/drawing/2014/main" id="{E5A90534-6704-4EBE-AB57-89293CE7E7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254451"/>
                  </p:ext>
                </p:extLst>
              </p:nvPr>
            </p:nvGraphicFramePr>
            <p:xfrm>
              <a:off x="1291234" y="1312545"/>
              <a:ext cx="6023965" cy="5393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849">
                      <a:extLst>
                        <a:ext uri="{9D8B030D-6E8A-4147-A177-3AD203B41FA5}">
                          <a16:colId xmlns:a16="http://schemas.microsoft.com/office/drawing/2014/main" val="533257565"/>
                        </a:ext>
                      </a:extLst>
                    </a:gridCol>
                    <a:gridCol w="1203266">
                      <a:extLst>
                        <a:ext uri="{9D8B030D-6E8A-4147-A177-3AD203B41FA5}">
                          <a16:colId xmlns:a16="http://schemas.microsoft.com/office/drawing/2014/main" val="3873416739"/>
                        </a:ext>
                      </a:extLst>
                    </a:gridCol>
                    <a:gridCol w="1623920">
                      <a:extLst>
                        <a:ext uri="{9D8B030D-6E8A-4147-A177-3AD203B41FA5}">
                          <a16:colId xmlns:a16="http://schemas.microsoft.com/office/drawing/2014/main" val="3982237566"/>
                        </a:ext>
                      </a:extLst>
                    </a:gridCol>
                    <a:gridCol w="2047930">
                      <a:extLst>
                        <a:ext uri="{9D8B030D-6E8A-4147-A177-3AD203B41FA5}">
                          <a16:colId xmlns:a16="http://schemas.microsoft.com/office/drawing/2014/main" val="955860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i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j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Ejecuciones del </a:t>
                          </a:r>
                          <a:r>
                            <a:rPr lang="es-GT" sz="1400" dirty="0" err="1"/>
                            <a:t>Writeln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Sub total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06507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4524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638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34658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4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974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282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63712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5299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65886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4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96055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" t="-1174000" r="-425926" b="-8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47" t="-1174000" r="-308629" b="-8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944" t="-1174000" r="-127715" b="-8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643" t="-1174000" r="-1488" b="-8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3350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37198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47" t="-1374000" r="-308629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944" t="-1374000" r="-127715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5667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400" dirty="0"/>
                            <a:t>N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7328823"/>
                      </a:ext>
                    </a:extLst>
                  </a:tr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944" t="-787000" r="-127715" b="-1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643" t="-787000" r="-1488" b="-1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2621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B450C8-EF3E-4AAD-925F-D28D2802EB53}"/>
              </a:ext>
            </a:extLst>
          </p:cNvPr>
          <p:cNvCxnSpPr/>
          <p:nvPr/>
        </p:nvCxnSpPr>
        <p:spPr>
          <a:xfrm>
            <a:off x="930917" y="2124075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24818A-5A83-4678-8F04-E915818565B6}"/>
              </a:ext>
            </a:extLst>
          </p:cNvPr>
          <p:cNvCxnSpPr/>
          <p:nvPr/>
        </p:nvCxnSpPr>
        <p:spPr>
          <a:xfrm>
            <a:off x="930917" y="2743200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4611D6-71E2-4820-8626-A461E9731A8E}"/>
              </a:ext>
            </a:extLst>
          </p:cNvPr>
          <p:cNvCxnSpPr/>
          <p:nvPr/>
        </p:nvCxnSpPr>
        <p:spPr>
          <a:xfrm>
            <a:off x="960309" y="3667125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6C7649-1108-4438-83E5-D1AE8ACD8B95}"/>
              </a:ext>
            </a:extLst>
          </p:cNvPr>
          <p:cNvCxnSpPr/>
          <p:nvPr/>
        </p:nvCxnSpPr>
        <p:spPr>
          <a:xfrm>
            <a:off x="960309" y="5172075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DFBBA2-3791-4005-8594-77A41A4B8431}"/>
              </a:ext>
            </a:extLst>
          </p:cNvPr>
          <p:cNvCxnSpPr/>
          <p:nvPr/>
        </p:nvCxnSpPr>
        <p:spPr>
          <a:xfrm>
            <a:off x="960309" y="4886325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DAF9C-798F-40B4-82FD-DA59C9399E75}"/>
              </a:ext>
            </a:extLst>
          </p:cNvPr>
          <p:cNvCxnSpPr/>
          <p:nvPr/>
        </p:nvCxnSpPr>
        <p:spPr>
          <a:xfrm>
            <a:off x="960309" y="6115050"/>
            <a:ext cx="6527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BA60D9-2203-4C96-BA36-B029C82174BD}"/>
                  </a:ext>
                </a:extLst>
              </p:cNvPr>
              <p:cNvSpPr txBox="1"/>
              <p:nvPr/>
            </p:nvSpPr>
            <p:spPr>
              <a:xfrm>
                <a:off x="8298131" y="4525228"/>
                <a:ext cx="3114314" cy="10558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+2+3+4+…+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BA60D9-2203-4C96-BA36-B029C821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31" y="4525228"/>
                <a:ext cx="3114314" cy="1055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2E2BC22-2282-4C99-9F6A-B623902F0493}"/>
              </a:ext>
            </a:extLst>
          </p:cNvPr>
          <p:cNvSpPr txBox="1"/>
          <p:nvPr/>
        </p:nvSpPr>
        <p:spPr>
          <a:xfrm>
            <a:off x="8181754" y="3667125"/>
            <a:ext cx="3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/>
              <a:t>Número de ejecuciones de la instrucción Writeln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2D608-0384-4736-9A28-F17EDB46EF43}"/>
                  </a:ext>
                </a:extLst>
              </p:cNvPr>
              <p:cNvSpPr txBox="1"/>
              <p:nvPr/>
            </p:nvSpPr>
            <p:spPr>
              <a:xfrm>
                <a:off x="11441837" y="4804975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2D608-0384-4736-9A28-F17EDB46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837" y="4804975"/>
                <a:ext cx="352661" cy="276999"/>
              </a:xfrm>
              <a:prstGeom prst="rect">
                <a:avLst/>
              </a:prstGeom>
              <a:blipFill>
                <a:blip r:embed="rId4"/>
                <a:stretch>
                  <a:fillRect l="-24138" r="-2069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8690BBF-B529-472C-AC13-4919A3BE6DDC}"/>
              </a:ext>
            </a:extLst>
          </p:cNvPr>
          <p:cNvSpPr txBox="1">
            <a:spLocks/>
          </p:cNvSpPr>
          <p:nvPr/>
        </p:nvSpPr>
        <p:spPr>
          <a:xfrm>
            <a:off x="8549876" y="1256284"/>
            <a:ext cx="2523838" cy="17355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2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44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Aplicando el modelo de conteo al algoritmo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38E355F-D20D-46AC-81F0-71F07334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04138"/>
              </p:ext>
            </p:extLst>
          </p:nvPr>
        </p:nvGraphicFramePr>
        <p:xfrm>
          <a:off x="2059360" y="3201179"/>
          <a:ext cx="334522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44">
                  <a:extLst>
                    <a:ext uri="{9D8B030D-6E8A-4147-A177-3AD203B41FA5}">
                      <a16:colId xmlns:a16="http://schemas.microsoft.com/office/drawing/2014/main" val="597223661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513351996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8901727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1461463199"/>
                    </a:ext>
                  </a:extLst>
                </a:gridCol>
                <a:gridCol w="669044">
                  <a:extLst>
                    <a:ext uri="{9D8B030D-6E8A-4147-A177-3AD203B41FA5}">
                      <a16:colId xmlns:a16="http://schemas.microsoft.com/office/drawing/2014/main" val="409055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400" dirty="0"/>
                        <a:t>x</a:t>
                      </a:r>
                    </a:p>
                    <a:p>
                      <a:pPr algn="ctr"/>
                      <a:r>
                        <a:rPr lang="es-GT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…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2821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F7339-66FB-4857-AAA6-17A425B8AC42}"/>
              </a:ext>
            </a:extLst>
          </p:cNvPr>
          <p:cNvCxnSpPr>
            <a:cxnSpLocks/>
          </p:cNvCxnSpPr>
          <p:nvPr/>
        </p:nvCxnSpPr>
        <p:spPr>
          <a:xfrm>
            <a:off x="2721638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1B608-1E48-4CCA-9110-4F2BC8F406A9}"/>
              </a:ext>
            </a:extLst>
          </p:cNvPr>
          <p:cNvCxnSpPr>
            <a:cxnSpLocks/>
          </p:cNvCxnSpPr>
          <p:nvPr/>
        </p:nvCxnSpPr>
        <p:spPr>
          <a:xfrm>
            <a:off x="3381241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FA4AA-73E8-44AD-88EA-C4E2E283788C}"/>
              </a:ext>
            </a:extLst>
          </p:cNvPr>
          <p:cNvCxnSpPr>
            <a:cxnSpLocks/>
          </p:cNvCxnSpPr>
          <p:nvPr/>
        </p:nvCxnSpPr>
        <p:spPr>
          <a:xfrm>
            <a:off x="4050796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/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27372-BEB2-4C62-9C41-4E642382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02" y="2101031"/>
                <a:ext cx="374077" cy="276999"/>
              </a:xfrm>
              <a:prstGeom prst="rect">
                <a:avLst/>
              </a:prstGeom>
              <a:blipFill>
                <a:blip r:embed="rId2"/>
                <a:stretch>
                  <a:fillRect l="-147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134166-6C12-46CF-9F70-5F133BC9CDE6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19415" y="2656670"/>
            <a:ext cx="764666" cy="20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/>
              <p:nvPr/>
            </p:nvSpPr>
            <p:spPr>
              <a:xfrm>
                <a:off x="4516421" y="2166068"/>
                <a:ext cx="162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𝐵𝑎𝑟𝑟𝑎𝑠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5F7CDC-3BB6-43E0-80E6-7CDE5D22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1" y="2166068"/>
                <a:ext cx="1624612" cy="276999"/>
              </a:xfrm>
              <a:prstGeom prst="rect">
                <a:avLst/>
              </a:prstGeom>
              <a:blipFill>
                <a:blip r:embed="rId3"/>
                <a:stretch>
                  <a:fillRect l="-4511" r="-263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27442BD-2A53-4EE4-9F7F-66E49C61EB2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856006" y="2338816"/>
            <a:ext cx="368470" cy="57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DD6BCC-8FF1-4DEA-AD84-EB1B8138C38E}"/>
              </a:ext>
            </a:extLst>
          </p:cNvPr>
          <p:cNvCxnSpPr>
            <a:cxnSpLocks/>
          </p:cNvCxnSpPr>
          <p:nvPr/>
        </p:nvCxnSpPr>
        <p:spPr>
          <a:xfrm>
            <a:off x="4721440" y="2821406"/>
            <a:ext cx="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/>
              <p:nvPr/>
            </p:nvSpPr>
            <p:spPr>
              <a:xfrm>
                <a:off x="6148149" y="3709849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𝐿𝑖𝑠𝑡𝑎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8A6A3-E963-4679-913E-679B31C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49" y="3709849"/>
                <a:ext cx="2909323" cy="276999"/>
              </a:xfrm>
              <a:prstGeom prst="rect">
                <a:avLst/>
              </a:prstGeom>
              <a:blipFill>
                <a:blip r:embed="rId4"/>
                <a:stretch>
                  <a:fillRect l="-1468" r="-10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65EE1D7-6531-47F3-9E4D-0E5C36A4E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4580" y="3848349"/>
            <a:ext cx="716171" cy="114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/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𝑐𝑖𝑐𝑙𝑜𝑠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𝑎𝑛𝑖𝑑𝑎𝑑𝑜𝑠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DA9BA8-43CA-4606-B618-1D033F91A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5" y="1804126"/>
                <a:ext cx="3434915" cy="276999"/>
              </a:xfrm>
              <a:prstGeom prst="rect">
                <a:avLst/>
              </a:prstGeom>
              <a:blipFill>
                <a:blip r:embed="rId5"/>
                <a:stretch>
                  <a:fillRect l="-1066" r="-12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/>
              <p:nvPr/>
            </p:nvSpPr>
            <p:spPr>
              <a:xfrm>
                <a:off x="2097195" y="5414070"/>
                <a:ext cx="7542001" cy="576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!∗2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A45455-FB28-4D91-9BB1-F1A4FEDE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95" y="5414070"/>
                <a:ext cx="754200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3C840FA-D38A-47E2-B48A-1E511BCADADB}"/>
              </a:ext>
            </a:extLst>
          </p:cNvPr>
          <p:cNvSpPr/>
          <p:nvPr/>
        </p:nvSpPr>
        <p:spPr>
          <a:xfrm>
            <a:off x="8470902" y="5309956"/>
            <a:ext cx="1168294" cy="768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6CAED6-EAED-4AAD-A0EA-55E4DEBD99C2}"/>
              </a:ext>
            </a:extLst>
          </p:cNvPr>
          <p:cNvCxnSpPr/>
          <p:nvPr/>
        </p:nvCxnSpPr>
        <p:spPr>
          <a:xfrm flipV="1">
            <a:off x="7400791" y="5326435"/>
            <a:ext cx="404037" cy="3485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C1335C-C98B-489F-A05E-36EF75C66BD8}"/>
              </a:ext>
            </a:extLst>
          </p:cNvPr>
          <p:cNvCxnSpPr/>
          <p:nvPr/>
        </p:nvCxnSpPr>
        <p:spPr>
          <a:xfrm flipV="1">
            <a:off x="6777015" y="5729953"/>
            <a:ext cx="404037" cy="3485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/>
              <p:nvPr/>
            </p:nvSpPr>
            <p:spPr>
              <a:xfrm>
                <a:off x="9795902" y="5500691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902" y="5500691"/>
                <a:ext cx="352661" cy="276999"/>
              </a:xfrm>
              <a:prstGeom prst="rect">
                <a:avLst/>
              </a:prstGeom>
              <a:blipFill>
                <a:blip r:embed="rId7"/>
                <a:stretch>
                  <a:fillRect l="-24138" r="-2069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1033703-E9DC-4E25-883F-8AFA08320255}"/>
              </a:ext>
            </a:extLst>
          </p:cNvPr>
          <p:cNvSpPr txBox="1">
            <a:spLocks/>
          </p:cNvSpPr>
          <p:nvPr/>
        </p:nvSpPr>
        <p:spPr>
          <a:xfrm>
            <a:off x="8549876" y="1256284"/>
            <a:ext cx="2523838" cy="17355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N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j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= 1 to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Writeln</a:t>
            </a: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(i*j)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GT" sz="14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Endfor</a:t>
            </a:r>
            <a:endParaRPr lang="es-GT" sz="1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44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Igualando ecuaciones [1] y [2]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/>
              <p:nvPr/>
            </p:nvSpPr>
            <p:spPr>
              <a:xfrm>
                <a:off x="8470902" y="2321139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040C99-2BDD-4AEF-B6E9-026A195A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02" y="2321139"/>
                <a:ext cx="352661" cy="276999"/>
              </a:xfrm>
              <a:prstGeom prst="rect">
                <a:avLst/>
              </a:prstGeom>
              <a:blipFill>
                <a:blip r:embed="rId2"/>
                <a:stretch>
                  <a:fillRect l="-24561" t="-2222" r="-2280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F359F5-33FE-43DF-B9A4-B707B8A8E65E}"/>
                  </a:ext>
                </a:extLst>
              </p:cNvPr>
              <p:cNvSpPr txBox="1"/>
              <p:nvPr/>
            </p:nvSpPr>
            <p:spPr>
              <a:xfrm>
                <a:off x="3296093" y="2024039"/>
                <a:ext cx="4781916" cy="8712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+2+3+4+…+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F359F5-33FE-43DF-B9A4-B707B8A8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2024039"/>
                <a:ext cx="4781916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782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890</Words>
  <Application>Microsoft Office PowerPoint</Application>
  <PresentationFormat>Widescreen</PresentationFormat>
  <Paragraphs>288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Rounded MT Bold</vt:lpstr>
      <vt:lpstr>Cambria Math</vt:lpstr>
      <vt:lpstr>Gill Sans MT</vt:lpstr>
      <vt:lpstr>Wingdings 2</vt:lpstr>
      <vt:lpstr>Dividend</vt:lpstr>
      <vt:lpstr>Aplicaciones del conteo al análisis de algoritmos</vt:lpstr>
      <vt:lpstr>Aplicaciones del conteo al análisis de algoritmos</vt:lpstr>
      <vt:lpstr>PowerPoint Presentation</vt:lpstr>
      <vt:lpstr>PowerPoint Presentation</vt:lpstr>
      <vt:lpstr>PowerPoint Presentation</vt:lpstr>
      <vt:lpstr>Ejemplo 2</vt:lpstr>
      <vt:lpstr>PowerPoint Presentation</vt:lpstr>
      <vt:lpstr>PowerPoint Presentation</vt:lpstr>
      <vt:lpstr>PowerPoint Presentation</vt:lpstr>
      <vt:lpstr>Ejemplo 3</vt:lpstr>
      <vt:lpstr>PowerPoint Presentation</vt:lpstr>
      <vt:lpstr>PowerPoint Presentation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DE ENFRIAMIETO Y CALENTAMIENTO DE NEWTON</dc:title>
  <dc:creator>Fam Lopez Montepeque</dc:creator>
  <cp:lastModifiedBy>Mario Gustavo Lopez Hernandez</cp:lastModifiedBy>
  <cp:revision>59</cp:revision>
  <dcterms:created xsi:type="dcterms:W3CDTF">2019-08-30T17:09:57Z</dcterms:created>
  <dcterms:modified xsi:type="dcterms:W3CDTF">2022-02-11T21:04:38Z</dcterms:modified>
</cp:coreProperties>
</file>