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4" r:id="rId5"/>
    <p:sldId id="259" r:id="rId6"/>
    <p:sldId id="260" r:id="rId7"/>
    <p:sldId id="261" r:id="rId8"/>
    <p:sldId id="265" r:id="rId9"/>
    <p:sldId id="263" r:id="rId10"/>
    <p:sldId id="266" r:id="rId11"/>
    <p:sldId id="267" r:id="rId12"/>
    <p:sldId id="275" r:id="rId13"/>
    <p:sldId id="268" r:id="rId14"/>
    <p:sldId id="274" r:id="rId15"/>
    <p:sldId id="269" r:id="rId16"/>
    <p:sldId id="270" r:id="rId17"/>
    <p:sldId id="271" r:id="rId18"/>
    <p:sldId id="276" r:id="rId19"/>
    <p:sldId id="272" r:id="rId20"/>
    <p:sldId id="273" r:id="rId21"/>
    <p:sldId id="277" r:id="rId22"/>
    <p:sldId id="278" r:id="rId2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2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9/3/2024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427183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163255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9/3/2024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‹Nº›</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43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427540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9/3/2024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09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‹Nº›</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37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‹Nº›</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21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‹Nº›</a:t>
            </a:fld>
            <a:endParaRPr lang="en-US" dirty="0"/>
          </a:p>
        </p:txBody>
      </p:sp>
    </p:spTree>
    <p:extLst>
      <p:ext uri="{BB962C8B-B14F-4D97-AF65-F5344CB8AC3E}">
        <p14:creationId xmlns:p14="http://schemas.microsoft.com/office/powerpoint/2010/main" val="390888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9/3/2024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207493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9/3/2024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427664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9/3/2024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‹Nº›</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8255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9/3/2024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‹Nº›</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75696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FD7FF1-D7A1-8205-91EF-1DB1298EF695}"/>
              </a:ext>
            </a:extLst>
          </p:cNvPr>
          <p:cNvPicPr>
            <a:picLocks noChangeAspect="1"/>
          </p:cNvPicPr>
          <p:nvPr/>
        </p:nvPicPr>
        <p:blipFill>
          <a:blip r:embed="rId2"/>
          <a:srcRect r="17469" b="2"/>
          <a:stretch/>
        </p:blipFill>
        <p:spPr>
          <a:xfrm>
            <a:off x="20" y="1074544"/>
            <a:ext cx="7573364"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EE19EE-156F-CBBE-0421-416C2B155D63}"/>
              </a:ext>
            </a:extLst>
          </p:cNvPr>
          <p:cNvSpPr>
            <a:spLocks noGrp="1"/>
          </p:cNvSpPr>
          <p:nvPr>
            <p:ph type="ctrTitle"/>
          </p:nvPr>
        </p:nvSpPr>
        <p:spPr>
          <a:xfrm>
            <a:off x="7973503" y="1709530"/>
            <a:ext cx="3754671" cy="2528515"/>
          </a:xfrm>
        </p:spPr>
        <p:txBody>
          <a:bodyPr anchor="b">
            <a:normAutofit/>
          </a:bodyPr>
          <a:lstStyle/>
          <a:p>
            <a:pPr>
              <a:lnSpc>
                <a:spcPct val="115000"/>
              </a:lnSpc>
            </a:pPr>
            <a:r>
              <a:rPr lang="es-GT" sz="3300" b="1" i="0" dirty="0">
                <a:solidFill>
                  <a:schemeClr val="bg1"/>
                </a:solidFill>
                <a:effectLst/>
                <a:latin typeface="Open Sans" panose="020B0606030504020204" pitchFamily="34" charset="0"/>
              </a:rPr>
              <a:t>Python como una calculadora</a:t>
            </a:r>
            <a:br>
              <a:rPr lang="es-GT" sz="3300" b="1" i="0" dirty="0">
                <a:solidFill>
                  <a:schemeClr val="bg1"/>
                </a:solidFill>
                <a:effectLst/>
                <a:latin typeface="Open Sans" panose="020B0606030504020204" pitchFamily="34" charset="0"/>
              </a:rPr>
            </a:br>
            <a:endParaRPr lang="es-GT" sz="3300" dirty="0">
              <a:solidFill>
                <a:schemeClr val="bg1"/>
              </a:solidFill>
            </a:endParaRP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76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2DF7D10E-1A2E-D980-FDEB-7461AA078380}"/>
              </a:ext>
            </a:extLst>
          </p:cNvPr>
          <p:cNvSpPr txBox="1"/>
          <p:nvPr/>
        </p:nvSpPr>
        <p:spPr>
          <a:xfrm>
            <a:off x="-27517" y="822254"/>
            <a:ext cx="4658480" cy="5009379"/>
          </a:xfrm>
          <a:prstGeom prst="rect">
            <a:avLst/>
          </a:prstGeom>
        </p:spPr>
        <p:txBody>
          <a:bodyPr vert="horz" lIns="109728" tIns="109728" rIns="109728" bIns="91440" rtlCol="0" anchor="t">
            <a:normAutofit fontScale="85000" lnSpcReduction="10000"/>
          </a:bodyPr>
          <a:lstStyle/>
          <a:p>
            <a:pPr>
              <a:lnSpc>
                <a:spcPct val="130000"/>
              </a:lnSpc>
              <a:spcBef>
                <a:spcPts val="930"/>
              </a:spcBef>
              <a:buFont typeface="Corbel" panose="020B0503020204020204" pitchFamily="34" charset="0"/>
            </a:pPr>
            <a:r>
              <a:rPr lang="en-US" b="0" i="0" spc="150" dirty="0" err="1">
                <a:solidFill>
                  <a:schemeClr val="tx1">
                    <a:lumMod val="75000"/>
                    <a:lumOff val="25000"/>
                  </a:schemeClr>
                </a:solidFill>
                <a:effectLst/>
              </a:rPr>
              <a:t>Observa</a:t>
            </a:r>
            <a:r>
              <a:rPr lang="en-US" b="0" i="0" spc="150" dirty="0">
                <a:solidFill>
                  <a:schemeClr val="tx1">
                    <a:lumMod val="75000"/>
                    <a:lumOff val="25000"/>
                  </a:schemeClr>
                </a:solidFill>
                <a:effectLst/>
              </a:rPr>
              <a:t> los </a:t>
            </a:r>
            <a:r>
              <a:rPr lang="en-US" b="0" i="0" spc="150" dirty="0" err="1">
                <a:solidFill>
                  <a:schemeClr val="tx1">
                    <a:lumMod val="75000"/>
                    <a:lumOff val="25000"/>
                  </a:schemeClr>
                </a:solidFill>
                <a:effectLst/>
              </a:rPr>
              <a:t>ejemplos</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en</a:t>
            </a:r>
            <a:r>
              <a:rPr lang="en-US" b="0" i="0" spc="150" dirty="0">
                <a:solidFill>
                  <a:schemeClr val="tx1">
                    <a:lumMod val="75000"/>
                    <a:lumOff val="25000"/>
                  </a:schemeClr>
                </a:solidFill>
                <a:effectLst/>
              </a:rPr>
              <a:t> la </a:t>
            </a:r>
            <a:r>
              <a:rPr lang="en-US" b="0" i="0" spc="150" dirty="0" err="1">
                <a:solidFill>
                  <a:schemeClr val="tx1">
                    <a:lumMod val="75000"/>
                    <a:lumOff val="25000"/>
                  </a:schemeClr>
                </a:solidFill>
                <a:effectLst/>
              </a:rPr>
              <a:t>ventana</a:t>
            </a:r>
            <a:r>
              <a:rPr lang="en-US" b="0" i="0" spc="150" dirty="0">
                <a:solidFill>
                  <a:schemeClr val="tx1">
                    <a:lumMod val="75000"/>
                    <a:lumOff val="25000"/>
                  </a:schemeClr>
                </a:solidFill>
                <a:effectLst/>
              </a:rPr>
              <a:t> del editor.</a:t>
            </a:r>
          </a:p>
          <a:p>
            <a:pPr>
              <a:lnSpc>
                <a:spcPct val="130000"/>
              </a:lnSpc>
              <a:spcBef>
                <a:spcPts val="930"/>
              </a:spcBef>
              <a:buFont typeface="Corbel" panose="020B0503020204020204" pitchFamily="34" charset="0"/>
            </a:pPr>
            <a:br>
              <a:rPr lang="en-US" spc="150" dirty="0">
                <a:solidFill>
                  <a:schemeClr val="tx1">
                    <a:lumMod val="75000"/>
                    <a:lumOff val="25000"/>
                  </a:schemeClr>
                </a:solidFill>
              </a:rPr>
            </a:br>
            <a:r>
              <a:rPr lang="en-US" b="0" i="0" spc="150" dirty="0">
                <a:solidFill>
                  <a:schemeClr val="tx1">
                    <a:lumMod val="75000"/>
                    <a:lumOff val="25000"/>
                  </a:schemeClr>
                </a:solidFill>
                <a:effectLst/>
              </a:rPr>
              <a:t>Nota: En los </a:t>
            </a:r>
            <a:r>
              <a:rPr lang="en-US" b="0" i="0" spc="150" dirty="0" err="1">
                <a:solidFill>
                  <a:schemeClr val="tx1">
                    <a:lumMod val="75000"/>
                    <a:lumOff val="25000"/>
                  </a:schemeClr>
                </a:solidFill>
                <a:effectLst/>
              </a:rPr>
              <a:t>ejemplos</a:t>
            </a:r>
            <a:r>
              <a:rPr lang="en-US" b="0" i="0" spc="150" dirty="0">
                <a:solidFill>
                  <a:schemeClr val="tx1">
                    <a:lumMod val="75000"/>
                    <a:lumOff val="25000"/>
                  </a:schemeClr>
                </a:solidFill>
                <a:effectLst/>
              </a:rPr>
              <a:t>, los </a:t>
            </a:r>
            <a:r>
              <a:rPr lang="en-US" b="0" i="0" spc="150" dirty="0" err="1">
                <a:solidFill>
                  <a:schemeClr val="tx1">
                    <a:lumMod val="75000"/>
                    <a:lumOff val="25000"/>
                  </a:schemeClr>
                </a:solidFill>
                <a:effectLst/>
              </a:rPr>
              <a:t>dobles</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asteriscos</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están</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rodeados</a:t>
            </a:r>
            <a:r>
              <a:rPr lang="en-US" b="0" i="0" spc="150" dirty="0">
                <a:solidFill>
                  <a:schemeClr val="tx1">
                    <a:lumMod val="75000"/>
                    <a:lumOff val="25000"/>
                  </a:schemeClr>
                </a:solidFill>
                <a:effectLst/>
              </a:rPr>
              <a:t> de </a:t>
            </a:r>
            <a:r>
              <a:rPr lang="en-US" b="0" i="0" spc="150" dirty="0" err="1">
                <a:solidFill>
                  <a:schemeClr val="tx1">
                    <a:lumMod val="75000"/>
                    <a:lumOff val="25000"/>
                  </a:schemeClr>
                </a:solidFill>
                <a:effectLst/>
              </a:rPr>
              <a:t>espacios</a:t>
            </a:r>
            <a:r>
              <a:rPr lang="en-US" b="0" i="0" spc="150" dirty="0">
                <a:solidFill>
                  <a:schemeClr val="tx1">
                    <a:lumMod val="75000"/>
                    <a:lumOff val="25000"/>
                  </a:schemeClr>
                </a:solidFill>
                <a:effectLst/>
              </a:rPr>
              <a:t>, no es </a:t>
            </a:r>
            <a:r>
              <a:rPr lang="en-US" b="0" i="0" spc="150" dirty="0" err="1">
                <a:solidFill>
                  <a:schemeClr val="tx1">
                    <a:lumMod val="75000"/>
                    <a:lumOff val="25000"/>
                  </a:schemeClr>
                </a:solidFill>
                <a:effectLst/>
              </a:rPr>
              <a:t>obligatorio</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hacerlo</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pero</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hace</a:t>
            </a:r>
            <a:r>
              <a:rPr lang="en-US" b="0" i="0" spc="150" dirty="0">
                <a:solidFill>
                  <a:schemeClr val="tx1">
                    <a:lumMod val="75000"/>
                    <a:lumOff val="25000"/>
                  </a:schemeClr>
                </a:solidFill>
                <a:effectLst/>
              </a:rPr>
              <a:t> que </a:t>
            </a:r>
            <a:r>
              <a:rPr lang="en-US" b="0" i="0" spc="150" dirty="0" err="1">
                <a:solidFill>
                  <a:schemeClr val="tx1">
                    <a:lumMod val="75000"/>
                    <a:lumOff val="25000"/>
                  </a:schemeClr>
                </a:solidFill>
                <a:effectLst/>
              </a:rPr>
              <a:t>el</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código</a:t>
            </a:r>
            <a:r>
              <a:rPr lang="en-US" b="0" i="0" spc="150" dirty="0">
                <a:solidFill>
                  <a:schemeClr val="tx1">
                    <a:lumMod val="75000"/>
                    <a:lumOff val="25000"/>
                  </a:schemeClr>
                </a:solidFill>
                <a:effectLst/>
              </a:rPr>
              <a:t> sea mas </a:t>
            </a:r>
            <a:r>
              <a:rPr lang="en-US" b="1" i="0" spc="150" dirty="0">
                <a:solidFill>
                  <a:schemeClr val="tx1">
                    <a:lumMod val="75000"/>
                    <a:lumOff val="25000"/>
                  </a:schemeClr>
                </a:solidFill>
                <a:effectLst/>
              </a:rPr>
              <a:t>legible</a:t>
            </a:r>
            <a:r>
              <a:rPr lang="en-US" b="0" i="0" spc="150" dirty="0">
                <a:solidFill>
                  <a:schemeClr val="tx1">
                    <a:lumMod val="75000"/>
                    <a:lumOff val="25000"/>
                  </a:schemeClr>
                </a:solidFill>
                <a:effectLst/>
              </a:rPr>
              <a:t>.</a:t>
            </a:r>
          </a:p>
          <a:p>
            <a:pPr>
              <a:lnSpc>
                <a:spcPct val="130000"/>
              </a:lnSpc>
              <a:spcBef>
                <a:spcPts val="930"/>
              </a:spcBef>
              <a:buFont typeface="Corbel" panose="020B0503020204020204" pitchFamily="34" charset="0"/>
            </a:pPr>
            <a:r>
              <a:rPr lang="en-US" b="0" i="0" spc="150" dirty="0">
                <a:solidFill>
                  <a:schemeClr val="tx1">
                    <a:lumMod val="75000"/>
                    <a:lumOff val="25000"/>
                  </a:schemeClr>
                </a:solidFill>
                <a:effectLst/>
              </a:rPr>
              <a:t>Los </a:t>
            </a:r>
            <a:r>
              <a:rPr lang="en-US" b="0" i="0" spc="150" dirty="0" err="1">
                <a:solidFill>
                  <a:schemeClr val="tx1">
                    <a:lumMod val="75000"/>
                    <a:lumOff val="25000"/>
                  </a:schemeClr>
                </a:solidFill>
                <a:effectLst/>
              </a:rPr>
              <a:t>ejemplos</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muestran</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una</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característica</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importante</a:t>
            </a:r>
            <a:r>
              <a:rPr lang="en-US" b="0" i="0" spc="150" dirty="0">
                <a:solidFill>
                  <a:schemeClr val="tx1">
                    <a:lumMod val="75000"/>
                    <a:lumOff val="25000"/>
                  </a:schemeClr>
                </a:solidFill>
                <a:effectLst/>
              </a:rPr>
              <a:t> de los </a:t>
            </a:r>
            <a:r>
              <a:rPr lang="en-US" b="1" i="0" spc="150" dirty="0" err="1">
                <a:solidFill>
                  <a:schemeClr val="tx1">
                    <a:lumMod val="75000"/>
                    <a:lumOff val="25000"/>
                  </a:schemeClr>
                </a:solidFill>
                <a:effectLst/>
              </a:rPr>
              <a:t>operadores</a:t>
            </a:r>
            <a:r>
              <a:rPr lang="en-US" b="1" i="0" spc="150" dirty="0">
                <a:solidFill>
                  <a:schemeClr val="tx1">
                    <a:lumMod val="75000"/>
                    <a:lumOff val="25000"/>
                  </a:schemeClr>
                </a:solidFill>
                <a:effectLst/>
              </a:rPr>
              <a:t> </a:t>
            </a:r>
            <a:r>
              <a:rPr lang="en-US" b="1" i="0" spc="150" dirty="0" err="1">
                <a:solidFill>
                  <a:schemeClr val="tx1">
                    <a:lumMod val="75000"/>
                    <a:lumOff val="25000"/>
                  </a:schemeClr>
                </a:solidFill>
                <a:effectLst/>
              </a:rPr>
              <a:t>numéricos</a:t>
            </a:r>
            <a:r>
              <a:rPr lang="en-US" b="0" i="0" spc="150" dirty="0">
                <a:solidFill>
                  <a:schemeClr val="tx1">
                    <a:lumMod val="75000"/>
                    <a:lumOff val="25000"/>
                  </a:schemeClr>
                </a:solidFill>
                <a:effectLst/>
              </a:rPr>
              <a:t> de Python.</a:t>
            </a:r>
          </a:p>
          <a:p>
            <a:pPr>
              <a:lnSpc>
                <a:spcPct val="130000"/>
              </a:lnSpc>
              <a:spcBef>
                <a:spcPts val="930"/>
              </a:spcBef>
              <a:buFont typeface="Corbel" panose="020B0503020204020204" pitchFamily="34" charset="0"/>
            </a:pPr>
            <a:r>
              <a:rPr lang="en-US" b="0" i="0" spc="150" dirty="0" err="1">
                <a:solidFill>
                  <a:schemeClr val="tx1">
                    <a:lumMod val="75000"/>
                    <a:lumOff val="25000"/>
                  </a:schemeClr>
                </a:solidFill>
                <a:effectLst/>
              </a:rPr>
              <a:t>Ejecuta</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el</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código</a:t>
            </a:r>
            <a:r>
              <a:rPr lang="en-US" b="0" i="0" spc="150" dirty="0">
                <a:solidFill>
                  <a:schemeClr val="tx1">
                    <a:lumMod val="75000"/>
                    <a:lumOff val="25000"/>
                  </a:schemeClr>
                </a:solidFill>
                <a:effectLst/>
              </a:rPr>
              <a:t> y </a:t>
            </a:r>
            <a:r>
              <a:rPr lang="en-US" b="0" i="0" spc="150" dirty="0" err="1">
                <a:solidFill>
                  <a:schemeClr val="tx1">
                    <a:lumMod val="75000"/>
                    <a:lumOff val="25000"/>
                  </a:schemeClr>
                </a:solidFill>
                <a:effectLst/>
              </a:rPr>
              <a:t>observa</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cuidadosamente</a:t>
            </a:r>
            <a:r>
              <a:rPr lang="en-US" b="0" i="0" spc="150" dirty="0">
                <a:solidFill>
                  <a:schemeClr val="tx1">
                    <a:lumMod val="75000"/>
                    <a:lumOff val="25000"/>
                  </a:schemeClr>
                </a:solidFill>
                <a:effectLst/>
              </a:rPr>
              <a:t> los </a:t>
            </a:r>
            <a:r>
              <a:rPr lang="en-US" b="0" i="0" spc="150" dirty="0" err="1">
                <a:solidFill>
                  <a:schemeClr val="tx1">
                    <a:lumMod val="75000"/>
                    <a:lumOff val="25000"/>
                  </a:schemeClr>
                </a:solidFill>
                <a:effectLst/>
              </a:rPr>
              <a:t>resultados</a:t>
            </a:r>
            <a:r>
              <a:rPr lang="en-US" b="0" i="0" spc="150" dirty="0">
                <a:solidFill>
                  <a:schemeClr val="tx1">
                    <a:lumMod val="75000"/>
                    <a:lumOff val="25000"/>
                  </a:schemeClr>
                </a:solidFill>
                <a:effectLst/>
              </a:rPr>
              <a:t> que </a:t>
            </a:r>
            <a:r>
              <a:rPr lang="en-US" b="0" i="0" spc="150" dirty="0" err="1">
                <a:solidFill>
                  <a:schemeClr val="tx1">
                    <a:lumMod val="75000"/>
                    <a:lumOff val="25000"/>
                  </a:schemeClr>
                </a:solidFill>
                <a:effectLst/>
              </a:rPr>
              <a:t>arroja</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Puedes</a:t>
            </a:r>
            <a:r>
              <a:rPr lang="en-US" b="0" i="0" spc="150" dirty="0">
                <a:solidFill>
                  <a:schemeClr val="tx1">
                    <a:lumMod val="75000"/>
                    <a:lumOff val="25000"/>
                  </a:schemeClr>
                </a:solidFill>
                <a:effectLst/>
              </a:rPr>
              <a:t> </a:t>
            </a:r>
            <a:r>
              <a:rPr lang="en-US" b="0" i="0" spc="150" dirty="0" err="1">
                <a:solidFill>
                  <a:schemeClr val="tx1">
                    <a:lumMod val="75000"/>
                    <a:lumOff val="25000"/>
                  </a:schemeClr>
                </a:solidFill>
                <a:effectLst/>
              </a:rPr>
              <a:t>observar</a:t>
            </a:r>
            <a:r>
              <a:rPr lang="en-US" b="0" i="0" spc="150" dirty="0">
                <a:solidFill>
                  <a:schemeClr val="tx1">
                    <a:lumMod val="75000"/>
                    <a:lumOff val="25000"/>
                  </a:schemeClr>
                </a:solidFill>
                <a:effectLst/>
              </a:rPr>
              <a:t> algo?</a:t>
            </a:r>
          </a:p>
          <a:p>
            <a:pPr>
              <a:lnSpc>
                <a:spcPct val="130000"/>
              </a:lnSpc>
              <a:spcBef>
                <a:spcPts val="930"/>
              </a:spcBef>
              <a:buFont typeface="Corbel" panose="020B0503020204020204" pitchFamily="34" charset="0"/>
            </a:pPr>
            <a:br>
              <a:rPr lang="en-US" sz="700" spc="150" dirty="0">
                <a:solidFill>
                  <a:schemeClr val="tx1">
                    <a:lumMod val="75000"/>
                    <a:lumOff val="25000"/>
                  </a:schemeClr>
                </a:solidFill>
              </a:rPr>
            </a:br>
            <a:endParaRPr lang="en-US" sz="700" spc="150" dirty="0">
              <a:solidFill>
                <a:schemeClr val="tx1">
                  <a:lumMod val="75000"/>
                  <a:lumOff val="25000"/>
                </a:schemeClr>
              </a:solidFill>
            </a:endParaRPr>
          </a:p>
        </p:txBody>
      </p:sp>
      <p:pic>
        <p:nvPicPr>
          <p:cNvPr id="7" name="Imagen 6">
            <a:extLst>
              <a:ext uri="{FF2B5EF4-FFF2-40B4-BE49-F238E27FC236}">
                <a16:creationId xmlns:a16="http://schemas.microsoft.com/office/drawing/2014/main" id="{C5F58BED-DC7C-A4EE-EA15-84A63B2988C5}"/>
              </a:ext>
            </a:extLst>
          </p:cNvPr>
          <p:cNvPicPr>
            <a:picLocks noChangeAspect="1"/>
          </p:cNvPicPr>
          <p:nvPr/>
        </p:nvPicPr>
        <p:blipFill>
          <a:blip r:embed="rId2"/>
          <a:srcRect l="9844" r="34425" b="1"/>
          <a:stretch/>
        </p:blipFill>
        <p:spPr>
          <a:xfrm>
            <a:off x="4746122" y="116602"/>
            <a:ext cx="4738244" cy="4266076"/>
          </a:xfrm>
          <a:prstGeom prst="rect">
            <a:avLst/>
          </a:prstGeom>
        </p:spPr>
      </p:pic>
      <p:sp>
        <p:nvSpPr>
          <p:cNvPr id="74" name="Rectangle 73">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2CF615C2-F06F-9C96-2F26-4ED3A2260CBA}"/>
              </a:ext>
            </a:extLst>
          </p:cNvPr>
          <p:cNvPicPr>
            <a:picLocks noChangeAspect="1"/>
          </p:cNvPicPr>
          <p:nvPr/>
        </p:nvPicPr>
        <p:blipFill>
          <a:blip r:embed="rId3"/>
          <a:stretch>
            <a:fillRect/>
          </a:stretch>
        </p:blipFill>
        <p:spPr>
          <a:xfrm>
            <a:off x="8565186" y="4596967"/>
            <a:ext cx="3078274" cy="2261033"/>
          </a:xfrm>
          <a:prstGeom prst="rect">
            <a:avLst/>
          </a:prstGeom>
        </p:spPr>
      </p:pic>
    </p:spTree>
    <p:extLst>
      <p:ext uri="{BB962C8B-B14F-4D97-AF65-F5344CB8AC3E}">
        <p14:creationId xmlns:p14="http://schemas.microsoft.com/office/powerpoint/2010/main" val="71731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8" name="Rectangle 4107">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099" name="Picture 3" descr="Recuerda">
            <a:extLst>
              <a:ext uri="{FF2B5EF4-FFF2-40B4-BE49-F238E27FC236}">
                <a16:creationId xmlns:a16="http://schemas.microsoft.com/office/drawing/2014/main" id="{20CA1589-4564-E425-F6F8-B26AD05A61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584" y="1987483"/>
            <a:ext cx="3691130" cy="1315556"/>
          </a:xfrm>
          <a:prstGeom prst="rect">
            <a:avLst/>
          </a:prstGeom>
          <a:noFill/>
          <a:extLst>
            <a:ext uri="{909E8E84-426E-40DD-AFC4-6F175D3DCCD1}">
              <a14:hiddenFill xmlns:a14="http://schemas.microsoft.com/office/drawing/2010/main">
                <a:solidFill>
                  <a:srgbClr val="FFFFFF"/>
                </a:solidFill>
              </a14:hiddenFill>
            </a:ext>
          </a:extLst>
        </p:spPr>
      </p:pic>
      <p:sp>
        <p:nvSpPr>
          <p:cNvPr id="4110" name="Rectangle 4109">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4" name="Rectangle 4113">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1AD5BA9-7336-7E48-8453-045300BAA211}"/>
              </a:ext>
            </a:extLst>
          </p:cNvPr>
          <p:cNvSpPr>
            <a:spLocks noChangeArrowheads="1"/>
          </p:cNvSpPr>
          <p:nvPr/>
        </p:nvSpPr>
        <p:spPr bwMode="auto">
          <a:xfrm>
            <a:off x="5376670" y="1940119"/>
            <a:ext cx="6172413" cy="30294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500" b="1" i="0" u="none" strike="noStrike" cap="none" spc="150" normalizeH="0" dirty="0" err="1">
                <a:ln>
                  <a:noFill/>
                </a:ln>
                <a:solidFill>
                  <a:schemeClr val="tx1">
                    <a:lumMod val="75000"/>
                    <a:lumOff val="25000"/>
                  </a:schemeClr>
                </a:solidFill>
                <a:effectLst/>
                <a:latin typeface="+mn-lt"/>
              </a:rPr>
              <a:t>Recuerda</a:t>
            </a:r>
            <a:r>
              <a:rPr kumimoji="0" lang="en-US" altLang="es-GT" sz="1500" b="0" i="0" u="none" strike="noStrike" cap="none" spc="150" normalizeH="0" dirty="0">
                <a:ln>
                  <a:noFill/>
                </a:ln>
                <a:solidFill>
                  <a:schemeClr val="tx1">
                    <a:lumMod val="75000"/>
                    <a:lumOff val="25000"/>
                  </a:schemeClr>
                </a:solidFill>
                <a:effectLst/>
                <a:latin typeface="+mn-lt"/>
              </a:rPr>
              <a:t>: Es </a:t>
            </a:r>
            <a:r>
              <a:rPr kumimoji="0" lang="en-US" altLang="es-GT" sz="1500" b="0" i="0" u="none" strike="noStrike" cap="none" spc="150" normalizeH="0" dirty="0" err="1">
                <a:ln>
                  <a:noFill/>
                </a:ln>
                <a:solidFill>
                  <a:schemeClr val="tx1">
                    <a:lumMod val="75000"/>
                    <a:lumOff val="25000"/>
                  </a:schemeClr>
                </a:solidFill>
                <a:effectLst/>
                <a:latin typeface="+mn-lt"/>
              </a:rPr>
              <a:t>posible</a:t>
            </a:r>
            <a:r>
              <a:rPr kumimoji="0" lang="en-US" altLang="es-GT" sz="1500" b="0" i="0" u="none" strike="noStrike" cap="none" spc="150" normalizeH="0" dirty="0">
                <a:ln>
                  <a:noFill/>
                </a:ln>
                <a:solidFill>
                  <a:schemeClr val="tx1">
                    <a:lumMod val="75000"/>
                    <a:lumOff val="25000"/>
                  </a:schemeClr>
                </a:solidFill>
                <a:effectLst/>
                <a:latin typeface="+mn-lt"/>
              </a:rPr>
              <a:t> formular las </a:t>
            </a:r>
            <a:r>
              <a:rPr kumimoji="0" lang="en-US" altLang="es-GT" sz="1500" b="0" i="0" u="none" strike="noStrike" cap="none" spc="150" normalizeH="0" dirty="0" err="1">
                <a:ln>
                  <a:noFill/>
                </a:ln>
                <a:solidFill>
                  <a:schemeClr val="tx1">
                    <a:lumMod val="75000"/>
                    <a:lumOff val="25000"/>
                  </a:schemeClr>
                </a:solidFill>
                <a:effectLst/>
                <a:latin typeface="+mn-lt"/>
              </a:rPr>
              <a:t>siguientes</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reglas</a:t>
            </a:r>
            <a:r>
              <a:rPr kumimoji="0" lang="en-US" altLang="es-GT" sz="1500" b="0" i="0" u="none" strike="noStrike" cap="none" spc="150" normalizeH="0" dirty="0">
                <a:ln>
                  <a:noFill/>
                </a:ln>
                <a:solidFill>
                  <a:schemeClr val="tx1">
                    <a:lumMod val="75000"/>
                    <a:lumOff val="25000"/>
                  </a:schemeClr>
                </a:solidFill>
                <a:effectLst/>
                <a:latin typeface="+mn-lt"/>
              </a:rPr>
              <a:t> con base </a:t>
            </a:r>
            <a:r>
              <a:rPr kumimoji="0" lang="en-US" altLang="es-GT" sz="1500" b="0" i="0" u="none" strike="noStrike" cap="none" spc="150" normalizeH="0" dirty="0" err="1">
                <a:ln>
                  <a:noFill/>
                </a:ln>
                <a:solidFill>
                  <a:schemeClr val="tx1">
                    <a:lumMod val="75000"/>
                    <a:lumOff val="25000"/>
                  </a:schemeClr>
                </a:solidFill>
                <a:effectLst/>
                <a:latin typeface="+mn-lt"/>
              </a:rPr>
              <a:t>en</a:t>
            </a:r>
            <a:r>
              <a:rPr kumimoji="0" lang="en-US" altLang="es-GT" sz="1500" b="0" i="0" u="none" strike="noStrike" cap="none" spc="150" normalizeH="0" dirty="0">
                <a:ln>
                  <a:noFill/>
                </a:ln>
                <a:solidFill>
                  <a:schemeClr val="tx1">
                    <a:lumMod val="75000"/>
                    <a:lumOff val="25000"/>
                  </a:schemeClr>
                </a:solidFill>
                <a:effectLst/>
                <a:latin typeface="+mn-lt"/>
              </a:rPr>
              <a:t> los </a:t>
            </a:r>
            <a:r>
              <a:rPr kumimoji="0" lang="en-US" altLang="es-GT" sz="1500" b="0" i="0" u="none" strike="noStrike" cap="none" spc="150" normalizeH="0" dirty="0" err="1">
                <a:ln>
                  <a:noFill/>
                </a:ln>
                <a:solidFill>
                  <a:schemeClr val="tx1">
                    <a:lumMod val="75000"/>
                    <a:lumOff val="25000"/>
                  </a:schemeClr>
                </a:solidFill>
                <a:effectLst/>
                <a:latin typeface="+mn-lt"/>
              </a:rPr>
              <a:t>resultados</a:t>
            </a:r>
            <a:r>
              <a:rPr kumimoji="0" lang="en-US" altLang="es-GT" sz="1500" b="0" i="0" u="none" strike="noStrike" cap="none" spc="150" normalizeH="0" dirty="0">
                <a:ln>
                  <a:noFill/>
                </a:ln>
                <a:solidFill>
                  <a:schemeClr val="tx1">
                    <a:lumMod val="75000"/>
                    <a:lumOff val="25000"/>
                  </a:schemeClr>
                </a:solidFill>
                <a:effectLst/>
                <a:latin typeface="+mn-lt"/>
              </a:rPr>
              <a:t>:</a:t>
            </a:r>
          </a:p>
          <a:p>
            <a:pPr marR="0" lvl="0" indent="0" eaLnBrk="1" fontAlgn="base" hangingPunct="1">
              <a:lnSpc>
                <a:spcPct val="130000"/>
              </a:lnSpc>
              <a:spcBef>
                <a:spcPts val="930"/>
              </a:spcBef>
              <a:spcAft>
                <a:spcPct val="0"/>
              </a:spcAft>
              <a:buClrTx/>
              <a:buSzTx/>
              <a:buFont typeface="Corbel" panose="020B0503020204020204" pitchFamily="34" charset="0"/>
              <a:buChar char="•"/>
              <a:tabLst/>
            </a:pPr>
            <a:r>
              <a:rPr kumimoji="0" lang="en-US" altLang="es-GT" sz="1500" b="0" i="0" u="none" strike="noStrike" cap="none" spc="150" normalizeH="0" dirty="0" err="1">
                <a:ln>
                  <a:noFill/>
                </a:ln>
                <a:solidFill>
                  <a:schemeClr val="tx1">
                    <a:lumMod val="75000"/>
                    <a:lumOff val="25000"/>
                  </a:schemeClr>
                </a:solidFill>
                <a:effectLst/>
                <a:latin typeface="+mn-lt"/>
              </a:rPr>
              <a:t>Cuando</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1" i="0" u="none" strike="noStrike" cap="none" spc="150" normalizeH="0" dirty="0">
                <a:ln>
                  <a:noFill/>
                </a:ln>
                <a:solidFill>
                  <a:schemeClr val="tx1">
                    <a:lumMod val="75000"/>
                    <a:lumOff val="25000"/>
                  </a:schemeClr>
                </a:solidFill>
                <a:effectLst/>
                <a:latin typeface="+mn-lt"/>
              </a:rPr>
              <a:t>ambos </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argumentos</a:t>
            </a:r>
            <a:r>
              <a:rPr kumimoji="0" lang="en-US" altLang="es-GT" sz="1500" b="0" i="0" u="none" strike="noStrike" cap="none" spc="150" normalizeH="0" dirty="0">
                <a:ln>
                  <a:noFill/>
                </a:ln>
                <a:solidFill>
                  <a:schemeClr val="tx1">
                    <a:lumMod val="75000"/>
                    <a:lumOff val="25000"/>
                  </a:schemeClr>
                </a:solidFill>
                <a:effectLst/>
                <a:latin typeface="+mn-lt"/>
              </a:rPr>
              <a:t> son </a:t>
            </a:r>
            <a:r>
              <a:rPr kumimoji="0" lang="en-US" altLang="es-GT" sz="1500" b="0" i="0" u="none" strike="noStrike" cap="none" spc="150" normalizeH="0" dirty="0" err="1">
                <a:ln>
                  <a:noFill/>
                </a:ln>
                <a:solidFill>
                  <a:schemeClr val="tx1">
                    <a:lumMod val="75000"/>
                    <a:lumOff val="25000"/>
                  </a:schemeClr>
                </a:solidFill>
                <a:effectLst/>
                <a:latin typeface="+mn-lt"/>
              </a:rPr>
              <a:t>enteros</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el</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resultado</a:t>
            </a:r>
            <a:r>
              <a:rPr kumimoji="0" lang="en-US" altLang="es-GT" sz="1500" b="0" i="0" u="none" strike="noStrike" cap="none" spc="150" normalizeH="0" dirty="0">
                <a:ln>
                  <a:noFill/>
                </a:ln>
                <a:solidFill>
                  <a:schemeClr val="tx1">
                    <a:lumMod val="75000"/>
                    <a:lumOff val="25000"/>
                  </a:schemeClr>
                </a:solidFill>
                <a:effectLst/>
                <a:latin typeface="+mn-lt"/>
              </a:rPr>
              <a:t> es </a:t>
            </a:r>
            <a:r>
              <a:rPr kumimoji="0" lang="en-US" altLang="es-GT" sz="1500" b="0" i="0" u="none" strike="noStrike" cap="none" spc="150" normalizeH="0" dirty="0" err="1">
                <a:ln>
                  <a:noFill/>
                </a:ln>
                <a:solidFill>
                  <a:schemeClr val="tx1">
                    <a:lumMod val="75000"/>
                    <a:lumOff val="25000"/>
                  </a:schemeClr>
                </a:solidFill>
                <a:effectLst/>
                <a:latin typeface="+mn-lt"/>
              </a:rPr>
              <a:t>entero</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también</a:t>
            </a:r>
            <a:r>
              <a:rPr kumimoji="0" lang="en-US" altLang="es-GT" sz="1500" b="0" i="0" u="none" strike="noStrike" cap="none" spc="150" normalizeH="0" dirty="0">
                <a:ln>
                  <a:noFill/>
                </a:ln>
                <a:solidFill>
                  <a:schemeClr val="tx1">
                    <a:lumMod val="75000"/>
                    <a:lumOff val="25000"/>
                  </a:schemeClr>
                </a:solidFill>
                <a:effectLst/>
                <a:latin typeface="+mn-lt"/>
              </a:rPr>
              <a:t>.</a:t>
            </a:r>
          </a:p>
          <a:p>
            <a:pPr marR="0" lvl="0" indent="0" eaLnBrk="1" fontAlgn="base" hangingPunct="1">
              <a:lnSpc>
                <a:spcPct val="130000"/>
              </a:lnSpc>
              <a:spcBef>
                <a:spcPts val="930"/>
              </a:spcBef>
              <a:spcAft>
                <a:spcPct val="0"/>
              </a:spcAft>
              <a:buClrTx/>
              <a:buSzTx/>
              <a:buFont typeface="Corbel" panose="020B0503020204020204" pitchFamily="34" charset="0"/>
              <a:buChar char="•"/>
              <a:tabLst/>
            </a:pPr>
            <a:r>
              <a:rPr kumimoji="0" lang="en-US" altLang="es-GT" sz="1500" b="0" i="0" u="none" strike="noStrike" cap="none" spc="150" normalizeH="0" dirty="0" err="1">
                <a:ln>
                  <a:noFill/>
                </a:ln>
                <a:solidFill>
                  <a:schemeClr val="tx1">
                    <a:lumMod val="75000"/>
                    <a:lumOff val="25000"/>
                  </a:schemeClr>
                </a:solidFill>
                <a:effectLst/>
                <a:latin typeface="+mn-lt"/>
              </a:rPr>
              <a:t>Cuando</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1" i="0" u="none" strike="noStrike" cap="none" spc="150" normalizeH="0" dirty="0">
                <a:ln>
                  <a:noFill/>
                </a:ln>
                <a:solidFill>
                  <a:schemeClr val="tx1">
                    <a:lumMod val="75000"/>
                    <a:lumOff val="25000"/>
                  </a:schemeClr>
                </a:solidFill>
                <a:effectLst/>
                <a:latin typeface="+mn-lt"/>
              </a:rPr>
              <a:t>al </a:t>
            </a:r>
            <a:r>
              <a:rPr kumimoji="0" lang="en-US" altLang="es-GT" sz="1500" b="1" i="0" u="none" strike="noStrike" cap="none" spc="150" normalizeH="0" dirty="0" err="1">
                <a:ln>
                  <a:noFill/>
                </a:ln>
                <a:solidFill>
                  <a:schemeClr val="tx1">
                    <a:lumMod val="75000"/>
                    <a:lumOff val="25000"/>
                  </a:schemeClr>
                </a:solidFill>
                <a:effectLst/>
                <a:latin typeface="+mn-lt"/>
              </a:rPr>
              <a:t>menos</a:t>
            </a:r>
            <a:r>
              <a:rPr kumimoji="0" lang="en-US" altLang="es-GT" sz="1500" b="1" i="0" u="none" strike="noStrike" cap="none" spc="150" normalizeH="0" dirty="0">
                <a:ln>
                  <a:noFill/>
                </a:ln>
                <a:solidFill>
                  <a:schemeClr val="tx1">
                    <a:lumMod val="75000"/>
                    <a:lumOff val="25000"/>
                  </a:schemeClr>
                </a:solidFill>
                <a:effectLst/>
                <a:latin typeface="+mn-lt"/>
              </a:rPr>
              <a:t> un </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argumento</a:t>
            </a:r>
            <a:r>
              <a:rPr kumimoji="0" lang="en-US" altLang="es-GT" sz="1500" b="0" i="0" u="none" strike="noStrike" cap="none" spc="150" normalizeH="0" dirty="0">
                <a:ln>
                  <a:noFill/>
                </a:ln>
                <a:solidFill>
                  <a:schemeClr val="tx1">
                    <a:lumMod val="75000"/>
                    <a:lumOff val="25000"/>
                  </a:schemeClr>
                </a:solidFill>
                <a:effectLst/>
                <a:latin typeface="+mn-lt"/>
              </a:rPr>
              <a:t> es </a:t>
            </a:r>
            <a:r>
              <a:rPr kumimoji="0" lang="en-US" altLang="es-GT" sz="1500" b="0" i="0" u="none" strike="noStrike" cap="none" spc="150" normalizeH="0" dirty="0" err="1">
                <a:ln>
                  <a:noFill/>
                </a:ln>
                <a:solidFill>
                  <a:schemeClr val="tx1">
                    <a:lumMod val="75000"/>
                    <a:lumOff val="25000"/>
                  </a:schemeClr>
                </a:solidFill>
                <a:effectLst/>
                <a:latin typeface="+mn-lt"/>
              </a:rPr>
              <a:t>flotante</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el</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resultado</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también</a:t>
            </a:r>
            <a:r>
              <a:rPr kumimoji="0" lang="en-US" altLang="es-GT" sz="1500" b="0" i="0" u="none" strike="noStrike" cap="none" spc="150" normalizeH="0" dirty="0">
                <a:ln>
                  <a:noFill/>
                </a:ln>
                <a:solidFill>
                  <a:schemeClr val="tx1">
                    <a:lumMod val="75000"/>
                    <a:lumOff val="25000"/>
                  </a:schemeClr>
                </a:solidFill>
                <a:effectLst/>
                <a:latin typeface="+mn-lt"/>
              </a:rPr>
              <a:t> es </a:t>
            </a:r>
            <a:r>
              <a:rPr kumimoji="0" lang="en-US" altLang="es-GT" sz="1500" b="0" i="0" u="none" strike="noStrike" cap="none" spc="150" normalizeH="0" dirty="0" err="1">
                <a:ln>
                  <a:noFill/>
                </a:ln>
                <a:solidFill>
                  <a:schemeClr val="tx1">
                    <a:lumMod val="75000"/>
                    <a:lumOff val="25000"/>
                  </a:schemeClr>
                </a:solidFill>
                <a:effectLst/>
                <a:latin typeface="+mn-lt"/>
              </a:rPr>
              <a:t>flotante</a:t>
            </a:r>
            <a:r>
              <a:rPr kumimoji="0" lang="en-US" altLang="es-GT" sz="1500" b="0" i="0" u="none" strike="noStrike" cap="none" spc="150" normalizeH="0" dirty="0">
                <a:ln>
                  <a:noFill/>
                </a:ln>
                <a:solidFill>
                  <a:schemeClr val="tx1">
                    <a:lumMod val="75000"/>
                    <a:lumOff val="25000"/>
                  </a:schemeClr>
                </a:solidFill>
                <a:effectLst/>
                <a:latin typeface="+mn-lt"/>
              </a:rPr>
              <a:t>.</a:t>
            </a:r>
          </a:p>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500" b="0" i="0" u="none" strike="noStrike" cap="none" spc="150" normalizeH="0" dirty="0">
                <a:ln>
                  <a:noFill/>
                </a:ln>
                <a:solidFill>
                  <a:schemeClr val="tx1">
                    <a:lumMod val="75000"/>
                    <a:lumOff val="25000"/>
                  </a:schemeClr>
                </a:solidFill>
                <a:effectLst/>
                <a:latin typeface="+mn-lt"/>
              </a:rPr>
              <a:t>Esta es </a:t>
            </a:r>
            <a:r>
              <a:rPr kumimoji="0" lang="en-US" altLang="es-GT" sz="1500" b="0" i="0" u="none" strike="noStrike" cap="none" spc="150" normalizeH="0" dirty="0" err="1">
                <a:ln>
                  <a:noFill/>
                </a:ln>
                <a:solidFill>
                  <a:schemeClr val="tx1">
                    <a:lumMod val="75000"/>
                    <a:lumOff val="25000"/>
                  </a:schemeClr>
                </a:solidFill>
                <a:effectLst/>
                <a:latin typeface="+mn-lt"/>
              </a:rPr>
              <a:t>una</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distinción</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importante</a:t>
            </a:r>
            <a:r>
              <a:rPr kumimoji="0" lang="en-US" altLang="es-GT" sz="1500" b="0" i="0" u="none" strike="noStrike" cap="none" spc="150" normalizeH="0" dirty="0">
                <a:ln>
                  <a:noFill/>
                </a:ln>
                <a:solidFill>
                  <a:schemeClr val="tx1">
                    <a:lumMod val="75000"/>
                    <a:lumOff val="25000"/>
                  </a:schemeClr>
                </a:solidFill>
                <a:effectLst/>
                <a:latin typeface="+mn-lt"/>
              </a:rPr>
              <a:t> que se </a:t>
            </a:r>
            <a:r>
              <a:rPr kumimoji="0" lang="en-US" altLang="es-GT" sz="1500" b="0" i="0" u="none" strike="noStrike" cap="none" spc="150" normalizeH="0" dirty="0" err="1">
                <a:ln>
                  <a:noFill/>
                </a:ln>
                <a:solidFill>
                  <a:schemeClr val="tx1">
                    <a:lumMod val="75000"/>
                    <a:lumOff val="25000"/>
                  </a:schemeClr>
                </a:solidFill>
                <a:effectLst/>
                <a:latin typeface="+mn-lt"/>
              </a:rPr>
              <a:t>debe</a:t>
            </a:r>
            <a:r>
              <a:rPr kumimoji="0" lang="en-US" altLang="es-GT" sz="1500" b="0" i="0" u="none" strike="noStrike" cap="none" spc="150" normalizeH="0" dirty="0">
                <a:ln>
                  <a:noFill/>
                </a:ln>
                <a:solidFill>
                  <a:schemeClr val="tx1">
                    <a:lumMod val="75000"/>
                    <a:lumOff val="25000"/>
                  </a:schemeClr>
                </a:solidFill>
                <a:effectLst/>
                <a:latin typeface="+mn-lt"/>
              </a:rPr>
              <a:t> </a:t>
            </a:r>
            <a:r>
              <a:rPr kumimoji="0" lang="en-US" altLang="es-GT" sz="1500" b="0" i="0" u="none" strike="noStrike" cap="none" spc="150" normalizeH="0" dirty="0" err="1">
                <a:ln>
                  <a:noFill/>
                </a:ln>
                <a:solidFill>
                  <a:schemeClr val="tx1">
                    <a:lumMod val="75000"/>
                    <a:lumOff val="25000"/>
                  </a:schemeClr>
                </a:solidFill>
                <a:effectLst/>
                <a:latin typeface="+mn-lt"/>
              </a:rPr>
              <a:t>recordar</a:t>
            </a:r>
            <a:r>
              <a:rPr kumimoji="0" lang="en-US" altLang="es-GT" sz="1500" b="0" i="0" u="none" strike="noStrike" cap="none" spc="150" normalizeH="0" dirty="0">
                <a:ln>
                  <a:noFill/>
                </a:ln>
                <a:solidFill>
                  <a:schemeClr val="tx1">
                    <a:lumMod val="75000"/>
                    <a:lumOff val="25000"/>
                  </a:schemeClr>
                </a:solidFill>
                <a:effectLst/>
                <a:latin typeface="+mn-lt"/>
              </a:rPr>
              <a:t>.</a:t>
            </a:r>
          </a:p>
        </p:txBody>
      </p:sp>
      <p:sp>
        <p:nvSpPr>
          <p:cNvPr id="4118" name="Rectangle 4117">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341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FD7FF1-D7A1-8205-91EF-1DB1298EF695}"/>
              </a:ext>
            </a:extLst>
          </p:cNvPr>
          <p:cNvPicPr>
            <a:picLocks noChangeAspect="1"/>
          </p:cNvPicPr>
          <p:nvPr/>
        </p:nvPicPr>
        <p:blipFill>
          <a:blip r:embed="rId2"/>
          <a:srcRect r="17469" b="2"/>
          <a:stretch/>
        </p:blipFill>
        <p:spPr>
          <a:xfrm>
            <a:off x="20" y="1074544"/>
            <a:ext cx="7573364" cy="5069861"/>
          </a:xfrm>
          <a:prstGeom prst="rect">
            <a:avLst/>
          </a:prstGeom>
        </p:spPr>
      </p:pic>
      <p:sp>
        <p:nvSpPr>
          <p:cNvPr id="2" name="Título 1">
            <a:extLst>
              <a:ext uri="{FF2B5EF4-FFF2-40B4-BE49-F238E27FC236}">
                <a16:creationId xmlns:a16="http://schemas.microsoft.com/office/drawing/2014/main" id="{3FEE19EE-156F-CBBE-0421-416C2B155D63}"/>
              </a:ext>
            </a:extLst>
          </p:cNvPr>
          <p:cNvSpPr>
            <a:spLocks noGrp="1"/>
          </p:cNvSpPr>
          <p:nvPr>
            <p:ph type="ctrTitle"/>
          </p:nvPr>
        </p:nvSpPr>
        <p:spPr>
          <a:xfrm>
            <a:off x="7973503" y="1709530"/>
            <a:ext cx="3754671" cy="2528515"/>
          </a:xfrm>
        </p:spPr>
        <p:txBody>
          <a:bodyPr anchor="b">
            <a:normAutofit/>
          </a:bodyPr>
          <a:lstStyle/>
          <a:p>
            <a:pPr>
              <a:lnSpc>
                <a:spcPct val="115000"/>
              </a:lnSpc>
            </a:pPr>
            <a:r>
              <a:rPr lang="es-GT" sz="2400" b="1" i="0" dirty="0">
                <a:solidFill>
                  <a:srgbClr val="264166"/>
                </a:solidFill>
                <a:effectLst/>
                <a:latin typeface="Open Sans" panose="020B0606030504020204" pitchFamily="34" charset="0"/>
              </a:rPr>
              <a:t>Operadores Aritméticos: Multiplicación</a:t>
            </a:r>
            <a:br>
              <a:rPr lang="es-GT" sz="3300" b="1" i="0" dirty="0">
                <a:solidFill>
                  <a:schemeClr val="bg1"/>
                </a:solidFill>
                <a:effectLst/>
                <a:latin typeface="Open Sans" panose="020B0606030504020204" pitchFamily="34" charset="0"/>
              </a:rPr>
            </a:br>
            <a:endParaRPr lang="es-GT" sz="3300" dirty="0">
              <a:solidFill>
                <a:schemeClr val="bg1"/>
              </a:solidFill>
            </a:endParaRPr>
          </a:p>
        </p:txBody>
      </p:sp>
    </p:spTree>
    <p:extLst>
      <p:ext uri="{BB962C8B-B14F-4D97-AF65-F5344CB8AC3E}">
        <p14:creationId xmlns:p14="http://schemas.microsoft.com/office/powerpoint/2010/main" val="397542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5DA7678-242B-692C-A380-A4041A1E07DF}"/>
              </a:ext>
            </a:extLst>
          </p:cNvPr>
          <p:cNvSpPr>
            <a:spLocks noChangeArrowheads="1"/>
          </p:cNvSpPr>
          <p:nvPr/>
        </p:nvSpPr>
        <p:spPr bwMode="auto">
          <a:xfrm>
            <a:off x="1535371" y="2702257"/>
            <a:ext cx="9935571" cy="342615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40000"/>
              </a:lnSpc>
              <a:spcBef>
                <a:spcPts val="930"/>
              </a:spcBef>
              <a:spcAft>
                <a:spcPct val="0"/>
              </a:spcAft>
              <a:buClrTx/>
              <a:buSzTx/>
              <a:buFont typeface="Corbel" panose="020B0503020204020204" pitchFamily="34" charset="0"/>
              <a:buNone/>
              <a:tabLst/>
            </a:pPr>
            <a:r>
              <a:rPr kumimoji="0" lang="en-US" altLang="es-GT" b="0" i="0" u="none" strike="noStrike" cap="none" spc="150" normalizeH="0">
                <a:ln>
                  <a:noFill/>
                </a:ln>
                <a:solidFill>
                  <a:schemeClr val="tx1">
                    <a:lumMod val="75000"/>
                    <a:lumOff val="25000"/>
                  </a:schemeClr>
                </a:solidFill>
                <a:effectLst/>
                <a:latin typeface="+mn-lt"/>
              </a:rPr>
              <a:t>Un símbolo de * (asterisco) es un operador de </a:t>
            </a:r>
            <a:r>
              <a:rPr kumimoji="0" lang="en-US" altLang="es-GT" b="1" i="0" u="none" strike="noStrike" cap="none" spc="150" normalizeH="0">
                <a:ln>
                  <a:noFill/>
                </a:ln>
                <a:solidFill>
                  <a:schemeClr val="tx1">
                    <a:lumMod val="75000"/>
                    <a:lumOff val="25000"/>
                  </a:schemeClr>
                </a:solidFill>
                <a:effectLst/>
                <a:latin typeface="+mn-lt"/>
              </a:rPr>
              <a:t>multiplicación</a:t>
            </a:r>
            <a:r>
              <a:rPr kumimoji="0" lang="en-US" altLang="es-GT" b="0" i="0" u="none" strike="noStrike" cap="none" spc="150" normalizeH="0">
                <a:ln>
                  <a:noFill/>
                </a:ln>
                <a:solidFill>
                  <a:schemeClr val="tx1">
                    <a:lumMod val="75000"/>
                    <a:lumOff val="25000"/>
                  </a:schemeClr>
                </a:solidFill>
                <a:effectLst/>
                <a:latin typeface="+mn-lt"/>
              </a:rPr>
              <a:t>.</a:t>
            </a:r>
          </a:p>
          <a:p>
            <a:pPr marR="0" lvl="0" indent="0" eaLnBrk="1" fontAlgn="base" hangingPunct="1">
              <a:lnSpc>
                <a:spcPct val="140000"/>
              </a:lnSpc>
              <a:spcBef>
                <a:spcPts val="930"/>
              </a:spcBef>
              <a:spcAft>
                <a:spcPct val="0"/>
              </a:spcAft>
              <a:buClrTx/>
              <a:buSzTx/>
              <a:buFont typeface="Corbel" panose="020B0503020204020204" pitchFamily="34" charset="0"/>
              <a:buNone/>
              <a:tabLst/>
            </a:pPr>
            <a:r>
              <a:rPr kumimoji="0" lang="en-US" altLang="es-GT" b="0" i="0" u="none" strike="noStrike" cap="none" spc="150" normalizeH="0">
                <a:ln>
                  <a:noFill/>
                </a:ln>
                <a:solidFill>
                  <a:schemeClr val="tx1">
                    <a:lumMod val="75000"/>
                    <a:lumOff val="25000"/>
                  </a:schemeClr>
                </a:solidFill>
                <a:effectLst/>
                <a:latin typeface="+mn-lt"/>
              </a:rPr>
              <a:t>Ejecuta el código y revisa si la regla de </a:t>
            </a:r>
            <a:r>
              <a:rPr kumimoji="0" lang="en-US" altLang="es-GT" b="0" i="1" u="none" strike="noStrike" cap="none" spc="150" normalizeH="0">
                <a:ln>
                  <a:noFill/>
                </a:ln>
                <a:solidFill>
                  <a:schemeClr val="tx1">
                    <a:lumMod val="75000"/>
                    <a:lumOff val="25000"/>
                  </a:schemeClr>
                </a:solidFill>
                <a:effectLst/>
                <a:latin typeface="+mn-lt"/>
              </a:rPr>
              <a:t>entero frente a flotante</a:t>
            </a:r>
            <a:r>
              <a:rPr kumimoji="0" lang="en-US" altLang="es-GT" b="0" i="0" u="none" strike="noStrike" cap="none" spc="150" normalizeH="0">
                <a:ln>
                  <a:noFill/>
                </a:ln>
                <a:solidFill>
                  <a:schemeClr val="tx1">
                    <a:lumMod val="75000"/>
                    <a:lumOff val="25000"/>
                  </a:schemeClr>
                </a:solidFill>
                <a:effectLst/>
                <a:latin typeface="+mn-lt"/>
              </a:rPr>
              <a:t> aún funciona.</a:t>
            </a:r>
          </a:p>
        </p:txBody>
      </p:sp>
      <p:pic>
        <p:nvPicPr>
          <p:cNvPr id="4" name="Imagen 3">
            <a:extLst>
              <a:ext uri="{FF2B5EF4-FFF2-40B4-BE49-F238E27FC236}">
                <a16:creationId xmlns:a16="http://schemas.microsoft.com/office/drawing/2014/main" id="{29159F4D-D6DD-BAA6-9A8B-ABDE144DE0FF}"/>
              </a:ext>
            </a:extLst>
          </p:cNvPr>
          <p:cNvPicPr>
            <a:picLocks noChangeAspect="1"/>
          </p:cNvPicPr>
          <p:nvPr/>
        </p:nvPicPr>
        <p:blipFill>
          <a:blip r:embed="rId2"/>
          <a:stretch>
            <a:fillRect/>
          </a:stretch>
        </p:blipFill>
        <p:spPr>
          <a:xfrm>
            <a:off x="1286030" y="4099308"/>
            <a:ext cx="4536272" cy="2516214"/>
          </a:xfrm>
          <a:prstGeom prst="rect">
            <a:avLst/>
          </a:prstGeom>
        </p:spPr>
      </p:pic>
      <p:pic>
        <p:nvPicPr>
          <p:cNvPr id="6" name="Imagen 5">
            <a:extLst>
              <a:ext uri="{FF2B5EF4-FFF2-40B4-BE49-F238E27FC236}">
                <a16:creationId xmlns:a16="http://schemas.microsoft.com/office/drawing/2014/main" id="{94E994B8-EB9B-7CFE-C8CC-D2CFD4C5C4B7}"/>
              </a:ext>
            </a:extLst>
          </p:cNvPr>
          <p:cNvPicPr>
            <a:picLocks noChangeAspect="1"/>
          </p:cNvPicPr>
          <p:nvPr/>
        </p:nvPicPr>
        <p:blipFill>
          <a:blip r:embed="rId3"/>
          <a:stretch>
            <a:fillRect/>
          </a:stretch>
        </p:blipFill>
        <p:spPr>
          <a:xfrm>
            <a:off x="7366958" y="4099308"/>
            <a:ext cx="2627105" cy="2511629"/>
          </a:xfrm>
          <a:prstGeom prst="rect">
            <a:avLst/>
          </a:prstGeom>
        </p:spPr>
      </p:pic>
      <p:cxnSp>
        <p:nvCxnSpPr>
          <p:cNvPr id="10" name="Conector recto de flecha 9">
            <a:extLst>
              <a:ext uri="{FF2B5EF4-FFF2-40B4-BE49-F238E27FC236}">
                <a16:creationId xmlns:a16="http://schemas.microsoft.com/office/drawing/2014/main" id="{F1D8238D-7B6A-DF3D-2A20-D94F9B881382}"/>
              </a:ext>
            </a:extLst>
          </p:cNvPr>
          <p:cNvCxnSpPr>
            <a:cxnSpLocks/>
            <a:stCxn id="4" idx="3"/>
            <a:endCxn id="6" idx="1"/>
          </p:cNvCxnSpPr>
          <p:nvPr/>
        </p:nvCxnSpPr>
        <p:spPr>
          <a:xfrm flipV="1">
            <a:off x="5822302" y="5355123"/>
            <a:ext cx="1544656" cy="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37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FD7FF1-D7A1-8205-91EF-1DB1298EF695}"/>
              </a:ext>
            </a:extLst>
          </p:cNvPr>
          <p:cNvPicPr>
            <a:picLocks noChangeAspect="1"/>
          </p:cNvPicPr>
          <p:nvPr/>
        </p:nvPicPr>
        <p:blipFill>
          <a:blip r:embed="rId2"/>
          <a:srcRect r="17469" b="2"/>
          <a:stretch/>
        </p:blipFill>
        <p:spPr>
          <a:xfrm>
            <a:off x="20" y="1074544"/>
            <a:ext cx="7573364" cy="5069861"/>
          </a:xfrm>
          <a:prstGeom prst="rect">
            <a:avLst/>
          </a:prstGeom>
        </p:spPr>
      </p:pic>
      <p:sp>
        <p:nvSpPr>
          <p:cNvPr id="2" name="Título 1">
            <a:extLst>
              <a:ext uri="{FF2B5EF4-FFF2-40B4-BE49-F238E27FC236}">
                <a16:creationId xmlns:a16="http://schemas.microsoft.com/office/drawing/2014/main" id="{3FEE19EE-156F-CBBE-0421-416C2B155D63}"/>
              </a:ext>
            </a:extLst>
          </p:cNvPr>
          <p:cNvSpPr>
            <a:spLocks noGrp="1"/>
          </p:cNvSpPr>
          <p:nvPr>
            <p:ph type="ctrTitle"/>
          </p:nvPr>
        </p:nvSpPr>
        <p:spPr>
          <a:xfrm>
            <a:off x="7973503" y="1709530"/>
            <a:ext cx="3754671" cy="2528515"/>
          </a:xfrm>
        </p:spPr>
        <p:txBody>
          <a:bodyPr anchor="b">
            <a:normAutofit/>
          </a:bodyPr>
          <a:lstStyle/>
          <a:p>
            <a:pPr>
              <a:lnSpc>
                <a:spcPct val="115000"/>
              </a:lnSpc>
            </a:pPr>
            <a:r>
              <a:rPr lang="es-GT" sz="2400" b="1" i="0" dirty="0">
                <a:solidFill>
                  <a:srgbClr val="264166"/>
                </a:solidFill>
                <a:effectLst/>
                <a:latin typeface="Open Sans" panose="020B0606030504020204" pitchFamily="34" charset="0"/>
              </a:rPr>
              <a:t>Operadores Aritméticos: División</a:t>
            </a:r>
            <a:br>
              <a:rPr lang="es-GT" sz="3300" b="1" i="0" dirty="0">
                <a:solidFill>
                  <a:schemeClr val="bg1"/>
                </a:solidFill>
                <a:effectLst/>
                <a:latin typeface="Open Sans" panose="020B0606030504020204" pitchFamily="34" charset="0"/>
              </a:rPr>
            </a:br>
            <a:endParaRPr lang="es-GT" sz="3300" dirty="0">
              <a:solidFill>
                <a:schemeClr val="bg1"/>
              </a:solidFill>
            </a:endParaRPr>
          </a:p>
        </p:txBody>
      </p:sp>
    </p:spTree>
    <p:extLst>
      <p:ext uri="{BB962C8B-B14F-4D97-AF65-F5344CB8AC3E}">
        <p14:creationId xmlns:p14="http://schemas.microsoft.com/office/powerpoint/2010/main" val="13064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B59E90-C2E6-4C7B-B62A-9A39E4D13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1B2979-9B0F-4F3C-A912-A0A5339D7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16940"/>
            <a:ext cx="1000102" cy="422446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D88D065-482C-41CF-99A2-50EFB1B94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626" y="1616940"/>
            <a:ext cx="11190374" cy="418256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B15B07-5DFC-49A7-83E7-33AE560DD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89632" y="3669992"/>
            <a:ext cx="42245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E1A6E1-A101-407D-9872-0506425C7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974" y="0"/>
            <a:ext cx="4667026" cy="163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49E4F89-BD43-4E3D-88E8-6C7E8AA9F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7405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D3B6959-63D6-5E2E-2132-C8ECCAE9A0B0}"/>
              </a:ext>
            </a:extLst>
          </p:cNvPr>
          <p:cNvSpPr>
            <a:spLocks noChangeArrowheads="1"/>
          </p:cNvSpPr>
          <p:nvPr/>
        </p:nvSpPr>
        <p:spPr bwMode="auto">
          <a:xfrm>
            <a:off x="1665170" y="2979166"/>
            <a:ext cx="5426595" cy="248337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700" b="0" i="0" u="none" strike="noStrike" cap="none" spc="150" normalizeH="0">
                <a:ln>
                  <a:noFill/>
                </a:ln>
                <a:solidFill>
                  <a:schemeClr val="tx1">
                    <a:lumMod val="75000"/>
                    <a:lumOff val="25000"/>
                  </a:schemeClr>
                </a:solidFill>
                <a:effectLst/>
                <a:latin typeface="+mn-lt"/>
              </a:rPr>
              <a:t>Un símbolo de / (diagonal) es un operador de </a:t>
            </a:r>
            <a:r>
              <a:rPr kumimoji="0" lang="en-US" altLang="es-GT" sz="1700" b="1" i="0" u="none" strike="noStrike" cap="none" spc="150" normalizeH="0">
                <a:ln>
                  <a:noFill/>
                </a:ln>
                <a:solidFill>
                  <a:schemeClr val="tx1">
                    <a:lumMod val="75000"/>
                    <a:lumOff val="25000"/>
                  </a:schemeClr>
                </a:solidFill>
                <a:effectLst/>
                <a:latin typeface="+mn-lt"/>
              </a:rPr>
              <a:t>división</a:t>
            </a:r>
            <a:r>
              <a:rPr kumimoji="0" lang="en-US" altLang="es-GT" sz="1700" b="0" i="0" u="none" strike="noStrike" cap="none" spc="150" normalizeH="0">
                <a:ln>
                  <a:noFill/>
                </a:ln>
                <a:solidFill>
                  <a:schemeClr val="tx1">
                    <a:lumMod val="75000"/>
                    <a:lumOff val="25000"/>
                  </a:schemeClr>
                </a:solidFill>
                <a:effectLst/>
                <a:latin typeface="+mn-lt"/>
              </a:rPr>
              <a:t>.</a:t>
            </a:r>
          </a:p>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700" b="0" i="0" u="none" strike="noStrike" cap="none" spc="150" normalizeH="0">
                <a:ln>
                  <a:noFill/>
                </a:ln>
                <a:solidFill>
                  <a:schemeClr val="tx1">
                    <a:lumMod val="75000"/>
                    <a:lumOff val="25000"/>
                  </a:schemeClr>
                </a:solidFill>
                <a:effectLst/>
                <a:latin typeface="+mn-lt"/>
              </a:rPr>
              <a:t>El valor después de la diagonal es el </a:t>
            </a:r>
            <a:r>
              <a:rPr kumimoji="0" lang="en-US" altLang="es-GT" sz="1700" b="1" i="0" u="none" strike="noStrike" cap="none" spc="150" normalizeH="0">
                <a:ln>
                  <a:noFill/>
                </a:ln>
                <a:solidFill>
                  <a:schemeClr val="tx1">
                    <a:lumMod val="75000"/>
                    <a:lumOff val="25000"/>
                  </a:schemeClr>
                </a:solidFill>
                <a:effectLst/>
                <a:latin typeface="+mn-lt"/>
              </a:rPr>
              <a:t>dividendo</a:t>
            </a:r>
            <a:r>
              <a:rPr kumimoji="0" lang="en-US" altLang="es-GT" sz="1700" b="0" i="0" u="none" strike="noStrike" cap="none" spc="150" normalizeH="0">
                <a:ln>
                  <a:noFill/>
                </a:ln>
                <a:solidFill>
                  <a:schemeClr val="tx1">
                    <a:lumMod val="75000"/>
                    <a:lumOff val="25000"/>
                  </a:schemeClr>
                </a:solidFill>
                <a:effectLst/>
                <a:latin typeface="+mn-lt"/>
              </a:rPr>
              <a:t>, el valor antes de la diagonal es el </a:t>
            </a:r>
            <a:r>
              <a:rPr kumimoji="0" lang="en-US" altLang="es-GT" sz="1700" b="1" i="0" u="none" strike="noStrike" cap="none" spc="150" normalizeH="0">
                <a:ln>
                  <a:noFill/>
                </a:ln>
                <a:solidFill>
                  <a:schemeClr val="tx1">
                    <a:lumMod val="75000"/>
                    <a:lumOff val="25000"/>
                  </a:schemeClr>
                </a:solidFill>
                <a:effectLst/>
                <a:latin typeface="+mn-lt"/>
              </a:rPr>
              <a:t>divisor</a:t>
            </a:r>
            <a:r>
              <a:rPr kumimoji="0" lang="en-US" altLang="es-GT" sz="1700" b="0" i="0" u="none" strike="noStrike" cap="none" spc="150" normalizeH="0">
                <a:ln>
                  <a:noFill/>
                </a:ln>
                <a:solidFill>
                  <a:schemeClr val="tx1">
                    <a:lumMod val="75000"/>
                    <a:lumOff val="25000"/>
                  </a:schemeClr>
                </a:solidFill>
                <a:effectLst/>
                <a:latin typeface="+mn-lt"/>
              </a:rPr>
              <a:t>.</a:t>
            </a:r>
          </a:p>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700" b="0" i="0" u="none" strike="noStrike" cap="none" spc="150" normalizeH="0">
                <a:ln>
                  <a:noFill/>
                </a:ln>
                <a:solidFill>
                  <a:schemeClr val="tx1">
                    <a:lumMod val="75000"/>
                    <a:lumOff val="25000"/>
                  </a:schemeClr>
                </a:solidFill>
                <a:effectLst/>
                <a:latin typeface="+mn-lt"/>
              </a:rPr>
              <a:t>Ejecuta el código y analiza los resultados.</a:t>
            </a:r>
          </a:p>
        </p:txBody>
      </p:sp>
      <p:pic>
        <p:nvPicPr>
          <p:cNvPr id="4" name="Imagen 3">
            <a:extLst>
              <a:ext uri="{FF2B5EF4-FFF2-40B4-BE49-F238E27FC236}">
                <a16:creationId xmlns:a16="http://schemas.microsoft.com/office/drawing/2014/main" id="{18BE0B90-BFD7-9658-88FE-444A7833FC54}"/>
              </a:ext>
            </a:extLst>
          </p:cNvPr>
          <p:cNvPicPr>
            <a:picLocks noChangeAspect="1"/>
          </p:cNvPicPr>
          <p:nvPr/>
        </p:nvPicPr>
        <p:blipFill>
          <a:blip r:embed="rId2"/>
          <a:stretch>
            <a:fillRect/>
          </a:stretch>
        </p:blipFill>
        <p:spPr>
          <a:xfrm>
            <a:off x="7875234" y="1894671"/>
            <a:ext cx="3668998" cy="1834499"/>
          </a:xfrm>
          <a:prstGeom prst="rect">
            <a:avLst/>
          </a:prstGeom>
        </p:spPr>
      </p:pic>
      <p:sp>
        <p:nvSpPr>
          <p:cNvPr id="25" name="Rectangle 24">
            <a:extLst>
              <a:ext uri="{FF2B5EF4-FFF2-40B4-BE49-F238E27FC236}">
                <a16:creationId xmlns:a16="http://schemas.microsoft.com/office/drawing/2014/main" id="{71153701-84AC-48F8-BF95-FD091301A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842394"/>
            <a:ext cx="7498081" cy="100924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25FF1E9-6522-482B-A20C-EA7AF7CAA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08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60CEDF7-1225-4242-8C30-EA518372A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7995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844BFC40-6C36-C2CD-9B41-09C882EFCE47}"/>
              </a:ext>
            </a:extLst>
          </p:cNvPr>
          <p:cNvPicPr>
            <a:picLocks noChangeAspect="1"/>
          </p:cNvPicPr>
          <p:nvPr/>
        </p:nvPicPr>
        <p:blipFill>
          <a:blip r:embed="rId3"/>
          <a:stretch>
            <a:fillRect/>
          </a:stretch>
        </p:blipFill>
        <p:spPr>
          <a:xfrm>
            <a:off x="8637647" y="3894128"/>
            <a:ext cx="2239796" cy="1834498"/>
          </a:xfrm>
          <a:prstGeom prst="rect">
            <a:avLst/>
          </a:prstGeom>
        </p:spPr>
      </p:pic>
    </p:spTree>
    <p:extLst>
      <p:ext uri="{BB962C8B-B14F-4D97-AF65-F5344CB8AC3E}">
        <p14:creationId xmlns:p14="http://schemas.microsoft.com/office/powerpoint/2010/main" val="201064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12" name="Rectangle 82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s-GT"/>
          </a:p>
        </p:txBody>
      </p:sp>
      <p:sp>
        <p:nvSpPr>
          <p:cNvPr id="8216" name="Rectangle 82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18" name="Rectangle 8217">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0" name="Rectangle 8219">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Ojos con signo de exclamación y signo de interrogación | Vector Premium">
            <a:extLst>
              <a:ext uri="{FF2B5EF4-FFF2-40B4-BE49-F238E27FC236}">
                <a16:creationId xmlns:a16="http://schemas.microsoft.com/office/drawing/2014/main" id="{28803F4A-3C02-090F-2671-73755C18B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428" r="-4" b="-4"/>
          <a:stretch/>
        </p:blipFill>
        <p:spPr bwMode="auto">
          <a:xfrm>
            <a:off x="20" y="1804072"/>
            <a:ext cx="4458058" cy="4349801"/>
          </a:xfrm>
          <a:prstGeom prst="rect">
            <a:avLst/>
          </a:prstGeom>
          <a:noFill/>
          <a:extLst>
            <a:ext uri="{909E8E84-426E-40DD-AFC4-6F175D3DCCD1}">
              <a14:hiddenFill xmlns:a14="http://schemas.microsoft.com/office/drawing/2010/main">
                <a:solidFill>
                  <a:srgbClr val="FFFFFF"/>
                </a:solidFill>
              </a14:hiddenFill>
            </a:ext>
          </a:extLst>
        </p:spPr>
      </p:pic>
      <p:sp>
        <p:nvSpPr>
          <p:cNvPr id="8222" name="Rectangle 8221">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a:extLst>
              <a:ext uri="{FF2B5EF4-FFF2-40B4-BE49-F238E27FC236}">
                <a16:creationId xmlns:a16="http://schemas.microsoft.com/office/drawing/2014/main" id="{12F5AED2-563D-B7FA-97B1-374006AC460C}"/>
              </a:ext>
            </a:extLst>
          </p:cNvPr>
          <p:cNvSpPr/>
          <p:nvPr/>
        </p:nvSpPr>
        <p:spPr>
          <a:xfrm>
            <a:off x="4882101" y="2146851"/>
            <a:ext cx="6666980" cy="2658269"/>
          </a:xfrm>
          <a:prstGeom prst="rect">
            <a:avLst/>
          </a:prstGeom>
        </p:spPr>
        <p:txBody>
          <a:bodyPr vert="horz" lIns="109728" tIns="109728" rIns="109728" bIns="91440" rtlCol="0" anchor="b">
            <a:normAutofit/>
          </a:bodyPr>
          <a:lstStyle/>
          <a:p>
            <a:pPr>
              <a:lnSpc>
                <a:spcPct val="125000"/>
              </a:lnSpc>
              <a:spcBef>
                <a:spcPct val="0"/>
              </a:spcBef>
              <a:spcAft>
                <a:spcPts val="600"/>
              </a:spcAft>
            </a:pPr>
            <a:r>
              <a:rPr lang="en-US" sz="6000" cap="all" spc="150">
                <a:ln w="0"/>
                <a:solidFill>
                  <a:schemeClr val="tx1">
                    <a:lumMod val="75000"/>
                    <a:lumOff val="25000"/>
                  </a:schemeClr>
                </a:solidFill>
                <a:effectLst>
                  <a:reflection blurRad="6350" stA="53000" endA="300" endPos="35500" dir="5400000" sy="-90000" algn="bl" rotWithShape="0"/>
                </a:effectLst>
                <a:latin typeface="+mj-lt"/>
                <a:ea typeface="+mj-ea"/>
                <a:cs typeface="+mj-cs"/>
              </a:rPr>
              <a:t>¿Notas algo?</a:t>
            </a:r>
          </a:p>
        </p:txBody>
      </p:sp>
      <p:sp>
        <p:nvSpPr>
          <p:cNvPr id="8224" name="Rectangle 8223">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6" name="Rectangle 8225">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8" name="Rectangle 8227">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0" name="Rectangle 8229">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11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858EEDA-5B0D-1927-BAC9-B77E66C8D639}"/>
              </a:ext>
            </a:extLst>
          </p:cNvPr>
          <p:cNvSpPr>
            <a:spLocks noChangeArrowheads="1"/>
          </p:cNvSpPr>
          <p:nvPr/>
        </p:nvSpPr>
        <p:spPr bwMode="auto">
          <a:xfrm>
            <a:off x="1535372" y="705114"/>
            <a:ext cx="9935571" cy="370311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700" b="0" i="0" u="none" strike="noStrike" cap="none" spc="150" normalizeH="0">
                <a:ln>
                  <a:noFill/>
                </a:ln>
                <a:solidFill>
                  <a:schemeClr val="tx1">
                    <a:lumMod val="75000"/>
                    <a:lumOff val="25000"/>
                  </a:schemeClr>
                </a:solidFill>
                <a:effectLst/>
                <a:latin typeface="+mn-lt"/>
              </a:rPr>
              <a:t>Deberías de poder observar que hay una excepción a la regla.</a:t>
            </a:r>
          </a:p>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700" b="1" i="0" u="none" strike="noStrike" cap="none" spc="150" normalizeH="0">
                <a:ln>
                  <a:noFill/>
                </a:ln>
                <a:solidFill>
                  <a:schemeClr val="tx1">
                    <a:lumMod val="75000"/>
                    <a:lumOff val="25000"/>
                  </a:schemeClr>
                </a:solidFill>
                <a:effectLst/>
                <a:latin typeface="+mn-lt"/>
              </a:rPr>
              <a:t>El resultado producido por el operador de división siempre es flotante</a:t>
            </a:r>
            <a:r>
              <a:rPr kumimoji="0" lang="en-US" altLang="es-GT" sz="1700" b="0" i="0" u="none" strike="noStrike" cap="none" spc="150" normalizeH="0">
                <a:ln>
                  <a:noFill/>
                </a:ln>
                <a:solidFill>
                  <a:schemeClr val="tx1">
                    <a:lumMod val="75000"/>
                    <a:lumOff val="25000"/>
                  </a:schemeClr>
                </a:solidFill>
                <a:effectLst/>
                <a:latin typeface="+mn-lt"/>
              </a:rPr>
              <a:t>, sin importar si a primera vista el resultado es flotante: 1 / 2, o si parece ser completamente entero: 2 / 1.</a:t>
            </a:r>
          </a:p>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700" b="0" i="0" u="none" strike="noStrike" cap="none" spc="150" normalizeH="0">
                <a:ln>
                  <a:noFill/>
                </a:ln>
                <a:solidFill>
                  <a:schemeClr val="tx1">
                    <a:lumMod val="75000"/>
                    <a:lumOff val="25000"/>
                  </a:schemeClr>
                </a:solidFill>
                <a:effectLst/>
                <a:latin typeface="+mn-lt"/>
              </a:rPr>
              <a:t>¿Esto ocasiona un problema? Sí, en ocasiones se podrá necesitar que el resultado de una división sea entero, no flotante.</a:t>
            </a:r>
          </a:p>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700" b="0" i="0" u="none" strike="noStrike" cap="none" spc="150" normalizeH="0">
                <a:ln>
                  <a:noFill/>
                </a:ln>
                <a:solidFill>
                  <a:schemeClr val="tx1">
                    <a:lumMod val="75000"/>
                    <a:lumOff val="25000"/>
                  </a:schemeClr>
                </a:solidFill>
                <a:effectLst/>
                <a:latin typeface="+mn-lt"/>
              </a:rPr>
              <a:t>Afortunadamente, Python puede ayudar con eso.</a:t>
            </a:r>
          </a:p>
          <a:p>
            <a:pPr marR="0" lvl="0" indent="0" eaLnBrk="1" fontAlgn="base" hangingPunct="1">
              <a:lnSpc>
                <a:spcPct val="130000"/>
              </a:lnSpc>
              <a:spcBef>
                <a:spcPts val="930"/>
              </a:spcBef>
              <a:spcAft>
                <a:spcPct val="0"/>
              </a:spcAft>
              <a:buClrTx/>
              <a:buSzTx/>
              <a:buFont typeface="Corbel" panose="020B0503020204020204" pitchFamily="34" charset="0"/>
              <a:buNone/>
              <a:tabLst/>
            </a:pPr>
            <a:br>
              <a:rPr kumimoji="0" lang="en-US" altLang="es-GT" sz="1700" b="0" i="0" u="none" strike="noStrike" cap="none" spc="150" normalizeH="0">
                <a:ln>
                  <a:noFill/>
                </a:ln>
                <a:solidFill>
                  <a:schemeClr val="tx1">
                    <a:lumMod val="75000"/>
                    <a:lumOff val="25000"/>
                  </a:schemeClr>
                </a:solidFill>
                <a:effectLst/>
                <a:latin typeface="+mn-lt"/>
              </a:rPr>
            </a:br>
            <a:endParaRPr kumimoji="0" lang="en-US" altLang="es-GT" sz="1700" b="0" i="0" u="none" strike="noStrike" cap="none" spc="150" normalizeH="0">
              <a:ln>
                <a:noFill/>
              </a:ln>
              <a:solidFill>
                <a:schemeClr val="tx1">
                  <a:lumMod val="75000"/>
                  <a:lumOff val="25000"/>
                </a:schemeClr>
              </a:solidFill>
              <a:effectLst/>
              <a:latin typeface="+mn-lt"/>
            </a:endParaRPr>
          </a:p>
        </p:txBody>
      </p:sp>
    </p:spTree>
    <p:extLst>
      <p:ext uri="{BB962C8B-B14F-4D97-AF65-F5344CB8AC3E}">
        <p14:creationId xmlns:p14="http://schemas.microsoft.com/office/powerpoint/2010/main" val="71805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FD7FF1-D7A1-8205-91EF-1DB1298EF695}"/>
              </a:ext>
            </a:extLst>
          </p:cNvPr>
          <p:cNvPicPr>
            <a:picLocks noChangeAspect="1"/>
          </p:cNvPicPr>
          <p:nvPr/>
        </p:nvPicPr>
        <p:blipFill>
          <a:blip r:embed="rId2"/>
          <a:srcRect r="17469" b="2"/>
          <a:stretch/>
        </p:blipFill>
        <p:spPr>
          <a:xfrm>
            <a:off x="20" y="1074544"/>
            <a:ext cx="7573364" cy="5069861"/>
          </a:xfrm>
          <a:prstGeom prst="rect">
            <a:avLst/>
          </a:prstGeom>
        </p:spPr>
      </p:pic>
      <p:sp>
        <p:nvSpPr>
          <p:cNvPr id="2" name="Título 1">
            <a:extLst>
              <a:ext uri="{FF2B5EF4-FFF2-40B4-BE49-F238E27FC236}">
                <a16:creationId xmlns:a16="http://schemas.microsoft.com/office/drawing/2014/main" id="{3FEE19EE-156F-CBBE-0421-416C2B155D63}"/>
              </a:ext>
            </a:extLst>
          </p:cNvPr>
          <p:cNvSpPr>
            <a:spLocks noGrp="1"/>
          </p:cNvSpPr>
          <p:nvPr>
            <p:ph type="ctrTitle"/>
          </p:nvPr>
        </p:nvSpPr>
        <p:spPr>
          <a:xfrm>
            <a:off x="7973503" y="1709530"/>
            <a:ext cx="3754671" cy="2528515"/>
          </a:xfrm>
        </p:spPr>
        <p:txBody>
          <a:bodyPr anchor="b">
            <a:normAutofit/>
          </a:bodyPr>
          <a:lstStyle/>
          <a:p>
            <a:pPr>
              <a:lnSpc>
                <a:spcPct val="115000"/>
              </a:lnSpc>
            </a:pPr>
            <a:r>
              <a:rPr lang="es-GT" sz="2400" b="1" i="0" dirty="0">
                <a:solidFill>
                  <a:srgbClr val="264166"/>
                </a:solidFill>
                <a:effectLst/>
                <a:latin typeface="Open Sans" panose="020B0606030504020204" pitchFamily="34" charset="0"/>
              </a:rPr>
              <a:t>Operadores Aritméticos: División Entera</a:t>
            </a:r>
            <a:br>
              <a:rPr lang="es-GT" sz="3300" b="1" i="0" dirty="0">
                <a:solidFill>
                  <a:schemeClr val="bg1"/>
                </a:solidFill>
                <a:effectLst/>
                <a:latin typeface="Open Sans" panose="020B0606030504020204" pitchFamily="34" charset="0"/>
              </a:rPr>
            </a:br>
            <a:endParaRPr lang="es-GT" sz="3300" dirty="0">
              <a:solidFill>
                <a:schemeClr val="bg1"/>
              </a:solidFill>
            </a:endParaRPr>
          </a:p>
        </p:txBody>
      </p:sp>
    </p:spTree>
    <p:extLst>
      <p:ext uri="{BB962C8B-B14F-4D97-AF65-F5344CB8AC3E}">
        <p14:creationId xmlns:p14="http://schemas.microsoft.com/office/powerpoint/2010/main" val="305078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2939732-AD8F-8114-68D0-C18968E7F55A}"/>
              </a:ext>
            </a:extLst>
          </p:cNvPr>
          <p:cNvSpPr>
            <a:spLocks noChangeArrowheads="1"/>
          </p:cNvSpPr>
          <p:nvPr/>
        </p:nvSpPr>
        <p:spPr bwMode="auto">
          <a:xfrm>
            <a:off x="4654295" y="1621175"/>
            <a:ext cx="7534655" cy="412227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500" b="0" i="0" u="none" strike="noStrike" cap="none" spc="150" normalizeH="0">
                <a:ln>
                  <a:noFill/>
                </a:ln>
                <a:solidFill>
                  <a:schemeClr val="tx1">
                    <a:lumMod val="75000"/>
                    <a:lumOff val="25000"/>
                  </a:schemeClr>
                </a:solidFill>
                <a:effectLst/>
                <a:latin typeface="+mn-lt"/>
              </a:rPr>
              <a:t>Un símbolo de // (doble diagonal) es un operador de </a:t>
            </a:r>
            <a:r>
              <a:rPr kumimoji="0" lang="en-US" altLang="es-GT" sz="1500" b="1" i="0" u="none" strike="noStrike" cap="none" spc="150" normalizeH="0">
                <a:ln>
                  <a:noFill/>
                </a:ln>
                <a:solidFill>
                  <a:schemeClr val="tx1">
                    <a:lumMod val="75000"/>
                    <a:lumOff val="25000"/>
                  </a:schemeClr>
                </a:solidFill>
                <a:effectLst/>
                <a:latin typeface="+mn-lt"/>
              </a:rPr>
              <a:t>división entera</a:t>
            </a:r>
            <a:r>
              <a:rPr kumimoji="0" lang="en-US" altLang="es-GT" sz="1500" b="0" i="0" u="none" strike="noStrike" cap="none" spc="150" normalizeH="0">
                <a:ln>
                  <a:noFill/>
                </a:ln>
                <a:solidFill>
                  <a:schemeClr val="tx1">
                    <a:lumMod val="75000"/>
                    <a:lumOff val="25000"/>
                  </a:schemeClr>
                </a:solidFill>
                <a:effectLst/>
                <a:latin typeface="+mn-lt"/>
              </a:rPr>
              <a:t>. Difiere del operador estándar / en dos detalles:</a:t>
            </a:r>
          </a:p>
          <a:p>
            <a:pPr marR="0" lvl="0" indent="0" eaLnBrk="1" fontAlgn="base" hangingPunct="1">
              <a:lnSpc>
                <a:spcPct val="130000"/>
              </a:lnSpc>
              <a:spcBef>
                <a:spcPts val="930"/>
              </a:spcBef>
              <a:spcAft>
                <a:spcPct val="0"/>
              </a:spcAft>
              <a:buClrTx/>
              <a:buSzTx/>
              <a:buFont typeface="Corbel" panose="020B0503020204020204" pitchFamily="34" charset="0"/>
              <a:buChar char="•"/>
              <a:tabLst/>
            </a:pPr>
            <a:r>
              <a:rPr kumimoji="0" lang="en-US" altLang="es-GT" sz="1500" b="0" i="0" u="none" strike="noStrike" cap="none" spc="150" normalizeH="0">
                <a:ln>
                  <a:noFill/>
                </a:ln>
                <a:solidFill>
                  <a:schemeClr val="tx1">
                    <a:lumMod val="75000"/>
                    <a:lumOff val="25000"/>
                  </a:schemeClr>
                </a:solidFill>
                <a:effectLst/>
                <a:latin typeface="+mn-lt"/>
              </a:rPr>
              <a:t>El resultado carece de la parte fraccionaria, está ausente (para los enteros), o siempre es igual a cero (para los flotantes); esto significa que </a:t>
            </a:r>
            <a:r>
              <a:rPr kumimoji="0" lang="en-US" altLang="es-GT" sz="1500" b="1" i="0" u="none" strike="noStrike" cap="none" spc="150" normalizeH="0">
                <a:ln>
                  <a:noFill/>
                </a:ln>
                <a:solidFill>
                  <a:schemeClr val="tx1">
                    <a:lumMod val="75000"/>
                    <a:lumOff val="25000"/>
                  </a:schemeClr>
                </a:solidFill>
                <a:effectLst/>
                <a:latin typeface="+mn-lt"/>
              </a:rPr>
              <a:t>los resultados siempre son redondeados</a:t>
            </a:r>
            <a:r>
              <a:rPr kumimoji="0" lang="en-US" altLang="es-GT" sz="1500" b="0" i="0" u="none" strike="noStrike" cap="none" spc="150" normalizeH="0">
                <a:ln>
                  <a:noFill/>
                </a:ln>
                <a:solidFill>
                  <a:schemeClr val="tx1">
                    <a:lumMod val="75000"/>
                    <a:lumOff val="25000"/>
                  </a:schemeClr>
                </a:solidFill>
                <a:effectLst/>
                <a:latin typeface="+mn-lt"/>
              </a:rPr>
              <a:t>.</a:t>
            </a:r>
          </a:p>
          <a:p>
            <a:pPr marR="0" lvl="0" indent="0" eaLnBrk="1" fontAlgn="base" hangingPunct="1">
              <a:lnSpc>
                <a:spcPct val="130000"/>
              </a:lnSpc>
              <a:spcBef>
                <a:spcPts val="930"/>
              </a:spcBef>
              <a:spcAft>
                <a:spcPct val="0"/>
              </a:spcAft>
              <a:buClrTx/>
              <a:buSzTx/>
              <a:buFont typeface="Corbel" panose="020B0503020204020204" pitchFamily="34" charset="0"/>
              <a:buChar char="•"/>
              <a:tabLst/>
            </a:pPr>
            <a:r>
              <a:rPr kumimoji="0" lang="en-US" altLang="es-GT" sz="1500" b="0" i="0" u="none" strike="noStrike" cap="none" spc="150" normalizeH="0">
                <a:ln>
                  <a:noFill/>
                </a:ln>
                <a:solidFill>
                  <a:schemeClr val="tx1">
                    <a:lumMod val="75000"/>
                    <a:lumOff val="25000"/>
                  </a:schemeClr>
                </a:solidFill>
                <a:effectLst/>
                <a:latin typeface="+mn-lt"/>
              </a:rPr>
              <a:t>Se ajusta a la regla </a:t>
            </a:r>
            <a:r>
              <a:rPr kumimoji="0" lang="en-US" altLang="es-GT" sz="1500" b="0" i="1" u="none" strike="noStrike" cap="none" spc="150" normalizeH="0">
                <a:ln>
                  <a:noFill/>
                </a:ln>
                <a:solidFill>
                  <a:schemeClr val="tx1">
                    <a:lumMod val="75000"/>
                    <a:lumOff val="25000"/>
                  </a:schemeClr>
                </a:solidFill>
                <a:effectLst/>
                <a:latin typeface="+mn-lt"/>
              </a:rPr>
              <a:t>entero frente a flotante</a:t>
            </a:r>
            <a:r>
              <a:rPr kumimoji="0" lang="en-US" altLang="es-GT" sz="1500" b="0" i="0" u="none" strike="noStrike" cap="none" spc="150" normalizeH="0">
                <a:ln>
                  <a:noFill/>
                </a:ln>
                <a:solidFill>
                  <a:schemeClr val="tx1">
                    <a:lumMod val="75000"/>
                    <a:lumOff val="25000"/>
                  </a:schemeClr>
                </a:solidFill>
                <a:effectLst/>
                <a:latin typeface="+mn-lt"/>
              </a:rPr>
              <a:t>.</a:t>
            </a:r>
          </a:p>
          <a:p>
            <a:pPr marR="0" lvl="0" indent="0" eaLnBrk="1" fontAlgn="base" hangingPunct="1">
              <a:lnSpc>
                <a:spcPct val="130000"/>
              </a:lnSpc>
              <a:spcBef>
                <a:spcPts val="930"/>
              </a:spcBef>
              <a:spcAft>
                <a:spcPct val="0"/>
              </a:spcAft>
              <a:buClrTx/>
              <a:buSzTx/>
              <a:buFont typeface="Corbel" panose="020B0503020204020204" pitchFamily="34" charset="0"/>
              <a:buNone/>
              <a:tabLst/>
            </a:pPr>
            <a:r>
              <a:rPr kumimoji="0" lang="en-US" altLang="es-GT" sz="1500" b="0" i="0" u="none" strike="noStrike" cap="none" spc="150" normalizeH="0">
                <a:ln>
                  <a:noFill/>
                </a:ln>
                <a:solidFill>
                  <a:schemeClr val="tx1">
                    <a:lumMod val="75000"/>
                    <a:lumOff val="25000"/>
                  </a:schemeClr>
                </a:solidFill>
                <a:effectLst/>
                <a:latin typeface="+mn-lt"/>
              </a:rPr>
              <a:t>Ejecuta el ejemplo debajo y observa los resultados:</a:t>
            </a:r>
          </a:p>
        </p:txBody>
      </p:sp>
      <p:pic>
        <p:nvPicPr>
          <p:cNvPr id="4" name="Imagen 3">
            <a:extLst>
              <a:ext uri="{FF2B5EF4-FFF2-40B4-BE49-F238E27FC236}">
                <a16:creationId xmlns:a16="http://schemas.microsoft.com/office/drawing/2014/main" id="{A5DCA070-737E-A7A2-F2F3-BC72B2759035}"/>
              </a:ext>
            </a:extLst>
          </p:cNvPr>
          <p:cNvPicPr>
            <a:picLocks noChangeAspect="1"/>
          </p:cNvPicPr>
          <p:nvPr/>
        </p:nvPicPr>
        <p:blipFill>
          <a:blip r:embed="rId2"/>
          <a:stretch>
            <a:fillRect/>
          </a:stretch>
        </p:blipFill>
        <p:spPr>
          <a:xfrm>
            <a:off x="150185" y="1621175"/>
            <a:ext cx="4047667" cy="2093620"/>
          </a:xfrm>
          <a:prstGeom prst="rect">
            <a:avLst/>
          </a:prstGeom>
        </p:spPr>
      </p:pic>
      <p:pic>
        <p:nvPicPr>
          <p:cNvPr id="6" name="Imagen 5">
            <a:extLst>
              <a:ext uri="{FF2B5EF4-FFF2-40B4-BE49-F238E27FC236}">
                <a16:creationId xmlns:a16="http://schemas.microsoft.com/office/drawing/2014/main" id="{24D4DBBB-CADC-7D2F-8D32-78AF3F345FA1}"/>
              </a:ext>
            </a:extLst>
          </p:cNvPr>
          <p:cNvPicPr>
            <a:picLocks noChangeAspect="1"/>
          </p:cNvPicPr>
          <p:nvPr/>
        </p:nvPicPr>
        <p:blipFill>
          <a:blip r:embed="rId3"/>
          <a:stretch>
            <a:fillRect/>
          </a:stretch>
        </p:blipFill>
        <p:spPr>
          <a:xfrm>
            <a:off x="826097" y="3657999"/>
            <a:ext cx="2420956" cy="2866923"/>
          </a:xfrm>
          <a:prstGeom prst="rect">
            <a:avLst/>
          </a:prstGeom>
        </p:spPr>
      </p:pic>
    </p:spTree>
    <p:extLst>
      <p:ext uri="{BB962C8B-B14F-4D97-AF65-F5344CB8AC3E}">
        <p14:creationId xmlns:p14="http://schemas.microsoft.com/office/powerpoint/2010/main" val="55220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81DA7-9D0B-6B62-04A2-2875FEE42407}"/>
              </a:ext>
            </a:extLst>
          </p:cNvPr>
          <p:cNvSpPr>
            <a:spLocks noGrp="1"/>
          </p:cNvSpPr>
          <p:nvPr>
            <p:ph type="title"/>
          </p:nvPr>
        </p:nvSpPr>
        <p:spPr/>
        <p:txBody>
          <a:bodyPr>
            <a:normAutofit/>
          </a:bodyPr>
          <a:lstStyle/>
          <a:p>
            <a:r>
              <a:rPr lang="es-MX" sz="1800" dirty="0"/>
              <a:t>Ahora, se va a mostrar un nuevo lado de la función </a:t>
            </a:r>
            <a:r>
              <a:rPr lang="es-MX" sz="1800" dirty="0" err="1"/>
              <a:t>print</a:t>
            </a:r>
            <a:r>
              <a:rPr lang="es-MX" sz="1800" dirty="0"/>
              <a:t>(). Ya se sabe que la función es capaz de mostrar los valores de los literales que le son pasados por los argumentos.</a:t>
            </a:r>
            <a:endParaRPr lang="es-GT" sz="1800" dirty="0"/>
          </a:p>
        </p:txBody>
      </p:sp>
      <p:sp>
        <p:nvSpPr>
          <p:cNvPr id="7" name="Marcador de contenido 6">
            <a:extLst>
              <a:ext uri="{FF2B5EF4-FFF2-40B4-BE49-F238E27FC236}">
                <a16:creationId xmlns:a16="http://schemas.microsoft.com/office/drawing/2014/main" id="{1E0A449F-BBD9-D1A1-F7EF-435C3A42FBD3}"/>
              </a:ext>
            </a:extLst>
          </p:cNvPr>
          <p:cNvSpPr>
            <a:spLocks noGrp="1"/>
          </p:cNvSpPr>
          <p:nvPr>
            <p:ph idx="1"/>
          </p:nvPr>
        </p:nvSpPr>
        <p:spPr/>
        <p:txBody>
          <a:bodyPr/>
          <a:lstStyle/>
          <a:p>
            <a:r>
              <a:rPr lang="es-GT" b="0" i="0" dirty="0" err="1">
                <a:solidFill>
                  <a:srgbClr val="0000FF"/>
                </a:solidFill>
                <a:effectLst/>
                <a:highlight>
                  <a:srgbClr val="FFFFFF"/>
                </a:highlight>
                <a:latin typeface="courier new" panose="02070309020205020404" pitchFamily="49" charset="0"/>
              </a:rPr>
              <a:t>print</a:t>
            </a:r>
            <a:r>
              <a:rPr lang="es-GT" b="0" i="0" dirty="0">
                <a:solidFill>
                  <a:srgbClr val="000000"/>
                </a:solidFill>
                <a:effectLst/>
                <a:highlight>
                  <a:srgbClr val="FFFFFF"/>
                </a:highlight>
                <a:latin typeface="courier new" panose="02070309020205020404" pitchFamily="49" charset="0"/>
              </a:rPr>
              <a:t>(</a:t>
            </a:r>
            <a:r>
              <a:rPr lang="es-GT" b="0" i="0" dirty="0">
                <a:solidFill>
                  <a:srgbClr val="0000CD"/>
                </a:solidFill>
                <a:effectLst/>
                <a:highlight>
                  <a:srgbClr val="FFFFFF"/>
                </a:highlight>
                <a:latin typeface="courier new" panose="02070309020205020404" pitchFamily="49" charset="0"/>
              </a:rPr>
              <a:t>2</a:t>
            </a:r>
            <a:r>
              <a:rPr lang="es-GT" b="0" i="0" dirty="0">
                <a:solidFill>
                  <a:srgbClr val="687687"/>
                </a:solidFill>
                <a:effectLst/>
                <a:highlight>
                  <a:srgbClr val="FFFFFF"/>
                </a:highlight>
                <a:latin typeface="courier new" panose="02070309020205020404" pitchFamily="49" charset="0"/>
              </a:rPr>
              <a:t>+</a:t>
            </a:r>
            <a:r>
              <a:rPr lang="es-GT" b="0" i="0" dirty="0">
                <a:solidFill>
                  <a:srgbClr val="0000CD"/>
                </a:solidFill>
                <a:effectLst/>
                <a:highlight>
                  <a:srgbClr val="FFFFFF"/>
                </a:highlight>
                <a:latin typeface="courier new" panose="02070309020205020404" pitchFamily="49" charset="0"/>
              </a:rPr>
              <a:t>2</a:t>
            </a:r>
            <a:r>
              <a:rPr lang="es-GT" b="0" i="0" dirty="0">
                <a:solidFill>
                  <a:srgbClr val="000000"/>
                </a:solidFill>
                <a:effectLst/>
                <a:highlight>
                  <a:srgbClr val="FFFFFF"/>
                </a:highlight>
                <a:latin typeface="courier new" panose="02070309020205020404" pitchFamily="49" charset="0"/>
              </a:rPr>
              <a:t>)</a:t>
            </a:r>
            <a:endParaRPr lang="es-GT" dirty="0"/>
          </a:p>
        </p:txBody>
      </p:sp>
    </p:spTree>
    <p:extLst>
      <p:ext uri="{BB962C8B-B14F-4D97-AF65-F5344CB8AC3E}">
        <p14:creationId xmlns:p14="http://schemas.microsoft.com/office/powerpoint/2010/main" val="754557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32D6DA0-9666-B788-7530-42DC6FCFF697}"/>
              </a:ext>
            </a:extLst>
          </p:cNvPr>
          <p:cNvSpPr txBox="1"/>
          <p:nvPr/>
        </p:nvSpPr>
        <p:spPr>
          <a:xfrm>
            <a:off x="124423" y="559135"/>
            <a:ext cx="6097554" cy="1754326"/>
          </a:xfrm>
          <a:prstGeom prst="rect">
            <a:avLst/>
          </a:prstGeom>
          <a:noFill/>
        </p:spPr>
        <p:txBody>
          <a:bodyPr wrap="square">
            <a:spAutoFit/>
          </a:bodyPr>
          <a:lstStyle/>
          <a:p>
            <a:pPr algn="l"/>
            <a:r>
              <a:rPr lang="es-MX" b="0" i="0" dirty="0">
                <a:solidFill>
                  <a:srgbClr val="222222"/>
                </a:solidFill>
                <a:effectLst/>
                <a:latin typeface="Open Sans" panose="020B0606030504020204" pitchFamily="34" charset="0"/>
              </a:rPr>
              <a:t>Como se puede observar, </a:t>
            </a:r>
            <a:r>
              <a:rPr lang="es-MX" b="0" i="1" dirty="0">
                <a:solidFill>
                  <a:srgbClr val="222222"/>
                </a:solidFill>
                <a:effectLst/>
                <a:latin typeface="Open Sans" panose="020B0606030504020204" pitchFamily="34" charset="0"/>
              </a:rPr>
              <a:t>una división de entero entre entero</a:t>
            </a:r>
            <a:r>
              <a:rPr lang="es-MX" b="0" i="0" dirty="0">
                <a:solidFill>
                  <a:srgbClr val="222222"/>
                </a:solidFill>
                <a:effectLst/>
                <a:latin typeface="Open Sans" panose="020B0606030504020204" pitchFamily="34" charset="0"/>
              </a:rPr>
              <a:t> da un </a:t>
            </a:r>
            <a:r>
              <a:rPr lang="es-MX" b="1" i="0" dirty="0">
                <a:solidFill>
                  <a:srgbClr val="222222"/>
                </a:solidFill>
                <a:effectLst/>
                <a:latin typeface="Open Sans" panose="020B0606030504020204" pitchFamily="34" charset="0"/>
              </a:rPr>
              <a:t>resultado entero</a:t>
            </a:r>
            <a:r>
              <a:rPr lang="es-MX" b="0" i="0" dirty="0">
                <a:solidFill>
                  <a:srgbClr val="222222"/>
                </a:solidFill>
                <a:effectLst/>
                <a:latin typeface="Open Sans" panose="020B0606030504020204" pitchFamily="34" charset="0"/>
              </a:rPr>
              <a:t>. Todos los demás casos producen flotantes.</a:t>
            </a:r>
          </a:p>
          <a:p>
            <a:pPr algn="l"/>
            <a:br>
              <a:rPr lang="es-MX" dirty="0"/>
            </a:br>
            <a:r>
              <a:rPr lang="es-MX" b="0" i="0" dirty="0">
                <a:solidFill>
                  <a:srgbClr val="222222"/>
                </a:solidFill>
                <a:effectLst/>
                <a:latin typeface="Open Sans" panose="020B0606030504020204" pitchFamily="34" charset="0"/>
              </a:rPr>
              <a:t>Hagamos algunas pruebas mas avanzadas.</a:t>
            </a:r>
          </a:p>
          <a:p>
            <a:pPr algn="l"/>
            <a:r>
              <a:rPr lang="es-MX" b="0" i="0" dirty="0">
                <a:solidFill>
                  <a:srgbClr val="222222"/>
                </a:solidFill>
                <a:effectLst/>
                <a:latin typeface="Open Sans" panose="020B0606030504020204" pitchFamily="34" charset="0"/>
              </a:rPr>
              <a:t>Observa el siguiente fragmento de código:</a:t>
            </a:r>
          </a:p>
        </p:txBody>
      </p:sp>
      <p:pic>
        <p:nvPicPr>
          <p:cNvPr id="5" name="Imagen 4">
            <a:extLst>
              <a:ext uri="{FF2B5EF4-FFF2-40B4-BE49-F238E27FC236}">
                <a16:creationId xmlns:a16="http://schemas.microsoft.com/office/drawing/2014/main" id="{49B8FB7C-4552-744E-964F-54073405E0C9}"/>
              </a:ext>
            </a:extLst>
          </p:cNvPr>
          <p:cNvPicPr>
            <a:picLocks noChangeAspect="1"/>
          </p:cNvPicPr>
          <p:nvPr/>
        </p:nvPicPr>
        <p:blipFill>
          <a:blip r:embed="rId2"/>
          <a:stretch>
            <a:fillRect/>
          </a:stretch>
        </p:blipFill>
        <p:spPr>
          <a:xfrm>
            <a:off x="2709381" y="2416039"/>
            <a:ext cx="5445495" cy="1404184"/>
          </a:xfrm>
          <a:prstGeom prst="rect">
            <a:avLst/>
          </a:prstGeom>
        </p:spPr>
      </p:pic>
    </p:spTree>
    <p:extLst>
      <p:ext uri="{BB962C8B-B14F-4D97-AF65-F5344CB8AC3E}">
        <p14:creationId xmlns:p14="http://schemas.microsoft.com/office/powerpoint/2010/main" val="348880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2C6D847-CDC3-6FC4-D0D4-8E70288A117E}"/>
              </a:ext>
            </a:extLst>
          </p:cNvPr>
          <p:cNvSpPr>
            <a:spLocks noChangeArrowheads="1"/>
          </p:cNvSpPr>
          <p:nvPr/>
        </p:nvSpPr>
        <p:spPr bwMode="auto">
          <a:xfrm>
            <a:off x="5117909" y="1952825"/>
            <a:ext cx="6431173" cy="363569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40000"/>
              </a:lnSpc>
              <a:spcBef>
                <a:spcPts val="930"/>
              </a:spcBef>
              <a:spcAft>
                <a:spcPct val="0"/>
              </a:spcAft>
              <a:buClrTx/>
              <a:buSzTx/>
              <a:buFont typeface="Corbel" panose="020B0503020204020204" pitchFamily="34" charset="0"/>
              <a:buNone/>
              <a:tabLst/>
            </a:pPr>
            <a:r>
              <a:rPr kumimoji="0" lang="en-US" altLang="es-GT" b="0" i="0" u="none" strike="noStrike" cap="none" spc="150" normalizeH="0">
                <a:ln>
                  <a:noFill/>
                </a:ln>
                <a:solidFill>
                  <a:schemeClr val="tx1">
                    <a:lumMod val="75000"/>
                    <a:lumOff val="25000"/>
                  </a:schemeClr>
                </a:solidFill>
                <a:effectLst/>
                <a:latin typeface="+mn-lt"/>
              </a:rPr>
              <a:t>Imagina que se utilizó / en lugar de // - ¿Podrías predecir los resultados?</a:t>
            </a:r>
          </a:p>
          <a:p>
            <a:pPr marR="0" lvl="0" indent="0" eaLnBrk="1" fontAlgn="base" hangingPunct="1">
              <a:lnSpc>
                <a:spcPct val="140000"/>
              </a:lnSpc>
              <a:spcBef>
                <a:spcPts val="930"/>
              </a:spcBef>
              <a:spcAft>
                <a:spcPct val="0"/>
              </a:spcAft>
              <a:buClrTx/>
              <a:buSzTx/>
              <a:buFont typeface="Corbel" panose="020B0503020204020204" pitchFamily="34" charset="0"/>
              <a:buNone/>
              <a:tabLst/>
            </a:pPr>
            <a:r>
              <a:rPr kumimoji="0" lang="en-US" altLang="es-GT" b="0" i="0" u="none" strike="noStrike" cap="none" spc="150" normalizeH="0">
                <a:ln>
                  <a:noFill/>
                </a:ln>
                <a:solidFill>
                  <a:schemeClr val="tx1">
                    <a:lumMod val="75000"/>
                    <a:lumOff val="25000"/>
                  </a:schemeClr>
                </a:solidFill>
                <a:effectLst/>
                <a:latin typeface="+mn-lt"/>
              </a:rPr>
              <a:t>Si, sería 1.5 en ambos casos. Eso está claro.</a:t>
            </a:r>
          </a:p>
        </p:txBody>
      </p:sp>
      <p:pic>
        <p:nvPicPr>
          <p:cNvPr id="4" name="Imagen 3">
            <a:extLst>
              <a:ext uri="{FF2B5EF4-FFF2-40B4-BE49-F238E27FC236}">
                <a16:creationId xmlns:a16="http://schemas.microsoft.com/office/drawing/2014/main" id="{18973F3D-A51B-D42A-FFEE-8237C498A339}"/>
              </a:ext>
            </a:extLst>
          </p:cNvPr>
          <p:cNvPicPr>
            <a:picLocks noChangeAspect="1"/>
          </p:cNvPicPr>
          <p:nvPr/>
        </p:nvPicPr>
        <p:blipFill>
          <a:blip r:embed="rId2"/>
          <a:stretch>
            <a:fillRect/>
          </a:stretch>
        </p:blipFill>
        <p:spPr>
          <a:xfrm>
            <a:off x="7157" y="1784277"/>
            <a:ext cx="4386912" cy="1193815"/>
          </a:xfrm>
          <a:prstGeom prst="rect">
            <a:avLst/>
          </a:prstGeom>
        </p:spPr>
      </p:pic>
      <p:pic>
        <p:nvPicPr>
          <p:cNvPr id="6" name="Imagen 5">
            <a:extLst>
              <a:ext uri="{FF2B5EF4-FFF2-40B4-BE49-F238E27FC236}">
                <a16:creationId xmlns:a16="http://schemas.microsoft.com/office/drawing/2014/main" id="{D939EFAF-8A15-B61F-71A9-F68309C87241}"/>
              </a:ext>
            </a:extLst>
          </p:cNvPr>
          <p:cNvPicPr>
            <a:picLocks noChangeAspect="1"/>
          </p:cNvPicPr>
          <p:nvPr/>
        </p:nvPicPr>
        <p:blipFill>
          <a:blip r:embed="rId3"/>
          <a:stretch>
            <a:fillRect/>
          </a:stretch>
        </p:blipFill>
        <p:spPr>
          <a:xfrm>
            <a:off x="1038090" y="3093350"/>
            <a:ext cx="2610178" cy="2230514"/>
          </a:xfrm>
          <a:prstGeom prst="rect">
            <a:avLst/>
          </a:prstGeom>
        </p:spPr>
      </p:pic>
    </p:spTree>
    <p:extLst>
      <p:ext uri="{BB962C8B-B14F-4D97-AF65-F5344CB8AC3E}">
        <p14:creationId xmlns:p14="http://schemas.microsoft.com/office/powerpoint/2010/main" val="1283625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4" name="Picture 13" descr="Primer plano de un remo en el lago">
            <a:extLst>
              <a:ext uri="{FF2B5EF4-FFF2-40B4-BE49-F238E27FC236}">
                <a16:creationId xmlns:a16="http://schemas.microsoft.com/office/drawing/2014/main" id="{5F3F7CCD-13D0-AF95-76C1-120B5D3EE20B}"/>
              </a:ext>
            </a:extLst>
          </p:cNvPr>
          <p:cNvPicPr>
            <a:picLocks noChangeAspect="1"/>
          </p:cNvPicPr>
          <p:nvPr/>
        </p:nvPicPr>
        <p:blipFill>
          <a:blip r:embed="rId2"/>
          <a:srcRect l="39814" r="1464" b="2"/>
          <a:stretch/>
        </p:blipFill>
        <p:spPr>
          <a:xfrm>
            <a:off x="1" y="10"/>
            <a:ext cx="4654296" cy="5290511"/>
          </a:xfrm>
          <a:prstGeom prst="rect">
            <a:avLst/>
          </a:prstGeom>
        </p:spPr>
      </p:pic>
      <p:sp>
        <p:nvSpPr>
          <p:cNvPr id="24" name="Rectangle 23">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3797CD66-898D-EEF4-617C-AC929DC9135D}"/>
              </a:ext>
            </a:extLst>
          </p:cNvPr>
          <p:cNvSpPr txBox="1"/>
          <p:nvPr/>
        </p:nvSpPr>
        <p:spPr>
          <a:xfrm>
            <a:off x="5300367" y="4348434"/>
            <a:ext cx="6172413" cy="3029446"/>
          </a:xfrm>
          <a:prstGeom prst="rect">
            <a:avLst/>
          </a:prstGeom>
        </p:spPr>
        <p:txBody>
          <a:bodyPr vert="horz" lIns="109728" tIns="109728" rIns="109728" bIns="91440" rtlCol="0" anchor="ctr">
            <a:normAutofit/>
          </a:bodyPr>
          <a:lstStyle/>
          <a:p>
            <a:pPr>
              <a:lnSpc>
                <a:spcPct val="140000"/>
              </a:lnSpc>
              <a:spcBef>
                <a:spcPts val="930"/>
              </a:spcBef>
              <a:buFont typeface="Corbel" panose="020B0503020204020204" pitchFamily="34" charset="0"/>
            </a:pPr>
            <a:r>
              <a:rPr lang="en-US" b="0" i="0" spc="150" dirty="0" err="1">
                <a:solidFill>
                  <a:schemeClr val="tx1">
                    <a:lumMod val="75000"/>
                    <a:lumOff val="25000"/>
                  </a:schemeClr>
                </a:solidFill>
                <a:effectLst/>
                <a:highlight>
                  <a:srgbClr val="F5F5F5"/>
                </a:highlight>
              </a:rPr>
              <a:t>Esto</a:t>
            </a:r>
            <a:r>
              <a:rPr lang="en-US" b="0" i="0" spc="150" dirty="0">
                <a:solidFill>
                  <a:schemeClr val="tx1">
                    <a:lumMod val="75000"/>
                    <a:lumOff val="25000"/>
                  </a:schemeClr>
                </a:solidFill>
                <a:effectLst/>
                <a:highlight>
                  <a:srgbClr val="F5F5F5"/>
                </a:highlight>
              </a:rPr>
              <a:t> es </a:t>
            </a:r>
            <a:r>
              <a:rPr lang="en-US" b="0" i="0" spc="150" dirty="0" err="1">
                <a:solidFill>
                  <a:schemeClr val="tx1">
                    <a:lumMod val="75000"/>
                    <a:lumOff val="25000"/>
                  </a:schemeClr>
                </a:solidFill>
                <a:effectLst/>
                <a:highlight>
                  <a:srgbClr val="F5F5F5"/>
                </a:highlight>
              </a:rPr>
              <a:t>muy</a:t>
            </a:r>
            <a:r>
              <a:rPr lang="en-US" b="0" i="0" spc="150" dirty="0">
                <a:solidFill>
                  <a:schemeClr val="tx1">
                    <a:lumMod val="75000"/>
                    <a:lumOff val="25000"/>
                  </a:schemeClr>
                </a:solidFill>
                <a:effectLst/>
                <a:highlight>
                  <a:srgbClr val="F5F5F5"/>
                </a:highlight>
              </a:rPr>
              <a:t> </a:t>
            </a:r>
            <a:r>
              <a:rPr lang="en-US" b="0" i="0" spc="150" dirty="0" err="1">
                <a:solidFill>
                  <a:schemeClr val="tx1">
                    <a:lumMod val="75000"/>
                    <a:lumOff val="25000"/>
                  </a:schemeClr>
                </a:solidFill>
                <a:effectLst/>
                <a:highlight>
                  <a:srgbClr val="F5F5F5"/>
                </a:highlight>
              </a:rPr>
              <a:t>importante</a:t>
            </a:r>
            <a:r>
              <a:rPr lang="en-US" b="0" i="0" spc="150" dirty="0">
                <a:solidFill>
                  <a:schemeClr val="tx1">
                    <a:lumMod val="75000"/>
                    <a:lumOff val="25000"/>
                  </a:schemeClr>
                </a:solidFill>
                <a:effectLst/>
                <a:highlight>
                  <a:srgbClr val="F5F5F5"/>
                </a:highlight>
              </a:rPr>
              <a:t>: </a:t>
            </a:r>
            <a:r>
              <a:rPr lang="en-US" b="1" i="0" spc="150" dirty="0" err="1">
                <a:solidFill>
                  <a:schemeClr val="tx1">
                    <a:lumMod val="75000"/>
                    <a:lumOff val="25000"/>
                  </a:schemeClr>
                </a:solidFill>
                <a:effectLst/>
                <a:highlight>
                  <a:srgbClr val="F5F5F5"/>
                </a:highlight>
              </a:rPr>
              <a:t>el</a:t>
            </a:r>
            <a:r>
              <a:rPr lang="en-US" b="1" i="0" spc="150" dirty="0">
                <a:solidFill>
                  <a:schemeClr val="tx1">
                    <a:lumMod val="75000"/>
                    <a:lumOff val="25000"/>
                  </a:schemeClr>
                </a:solidFill>
                <a:effectLst/>
                <a:highlight>
                  <a:srgbClr val="F5F5F5"/>
                </a:highlight>
              </a:rPr>
              <a:t> </a:t>
            </a:r>
            <a:r>
              <a:rPr lang="en-US" b="1" i="0" spc="150" dirty="0" err="1">
                <a:solidFill>
                  <a:schemeClr val="tx1">
                    <a:lumMod val="75000"/>
                    <a:lumOff val="25000"/>
                  </a:schemeClr>
                </a:solidFill>
                <a:effectLst/>
                <a:highlight>
                  <a:srgbClr val="F5F5F5"/>
                </a:highlight>
              </a:rPr>
              <a:t>redondeo</a:t>
            </a:r>
            <a:r>
              <a:rPr lang="en-US" b="1" i="0" spc="150" dirty="0">
                <a:solidFill>
                  <a:schemeClr val="tx1">
                    <a:lumMod val="75000"/>
                    <a:lumOff val="25000"/>
                  </a:schemeClr>
                </a:solidFill>
                <a:effectLst/>
                <a:highlight>
                  <a:srgbClr val="F5F5F5"/>
                </a:highlight>
              </a:rPr>
              <a:t> </a:t>
            </a:r>
            <a:r>
              <a:rPr lang="en-US" b="1" i="0" spc="150" dirty="0" err="1">
                <a:solidFill>
                  <a:schemeClr val="tx1">
                    <a:lumMod val="75000"/>
                    <a:lumOff val="25000"/>
                  </a:schemeClr>
                </a:solidFill>
                <a:effectLst/>
                <a:highlight>
                  <a:srgbClr val="F5F5F5"/>
                </a:highlight>
              </a:rPr>
              <a:t>siempre</a:t>
            </a:r>
            <a:r>
              <a:rPr lang="en-US" b="1" i="0" spc="150" dirty="0">
                <a:solidFill>
                  <a:schemeClr val="tx1">
                    <a:lumMod val="75000"/>
                    <a:lumOff val="25000"/>
                  </a:schemeClr>
                </a:solidFill>
                <a:effectLst/>
                <a:highlight>
                  <a:srgbClr val="F5F5F5"/>
                </a:highlight>
              </a:rPr>
              <a:t> </a:t>
            </a:r>
            <a:r>
              <a:rPr lang="en-US" b="1" i="0" spc="150" dirty="0" err="1">
                <a:solidFill>
                  <a:schemeClr val="tx1">
                    <a:lumMod val="75000"/>
                    <a:lumOff val="25000"/>
                  </a:schemeClr>
                </a:solidFill>
                <a:effectLst/>
                <a:highlight>
                  <a:srgbClr val="F5F5F5"/>
                </a:highlight>
              </a:rPr>
              <a:t>va</a:t>
            </a:r>
            <a:r>
              <a:rPr lang="en-US" b="1" i="0" spc="150" dirty="0">
                <a:solidFill>
                  <a:schemeClr val="tx1">
                    <a:lumMod val="75000"/>
                    <a:lumOff val="25000"/>
                  </a:schemeClr>
                </a:solidFill>
                <a:effectLst/>
                <a:highlight>
                  <a:srgbClr val="F5F5F5"/>
                </a:highlight>
              </a:rPr>
              <a:t> </a:t>
            </a:r>
            <a:r>
              <a:rPr lang="en-US" b="1" i="0" spc="150" dirty="0" err="1">
                <a:solidFill>
                  <a:schemeClr val="tx1">
                    <a:lumMod val="75000"/>
                    <a:lumOff val="25000"/>
                  </a:schemeClr>
                </a:solidFill>
                <a:effectLst/>
                <a:highlight>
                  <a:srgbClr val="F5F5F5"/>
                </a:highlight>
              </a:rPr>
              <a:t>hacia</a:t>
            </a:r>
            <a:r>
              <a:rPr lang="en-US" b="1" i="0" spc="150" dirty="0">
                <a:solidFill>
                  <a:schemeClr val="tx1">
                    <a:lumMod val="75000"/>
                    <a:lumOff val="25000"/>
                  </a:schemeClr>
                </a:solidFill>
                <a:effectLst/>
                <a:highlight>
                  <a:srgbClr val="F5F5F5"/>
                </a:highlight>
              </a:rPr>
              <a:t> </a:t>
            </a:r>
            <a:r>
              <a:rPr lang="en-US" b="1" i="0" spc="150" dirty="0" err="1">
                <a:solidFill>
                  <a:schemeClr val="tx1">
                    <a:lumMod val="75000"/>
                    <a:lumOff val="25000"/>
                  </a:schemeClr>
                </a:solidFill>
                <a:effectLst/>
                <a:highlight>
                  <a:srgbClr val="F5F5F5"/>
                </a:highlight>
              </a:rPr>
              <a:t>abajo</a:t>
            </a:r>
            <a:r>
              <a:rPr lang="en-US" b="0" i="0" spc="150" dirty="0">
                <a:solidFill>
                  <a:schemeClr val="tx1">
                    <a:lumMod val="75000"/>
                    <a:lumOff val="25000"/>
                  </a:schemeClr>
                </a:solidFill>
                <a:effectLst/>
                <a:highlight>
                  <a:srgbClr val="F5F5F5"/>
                </a:highlight>
              </a:rPr>
              <a:t>.</a:t>
            </a:r>
            <a:endParaRPr lang="en-US" spc="150" dirty="0">
              <a:solidFill>
                <a:schemeClr val="tx1">
                  <a:lumMod val="75000"/>
                  <a:lumOff val="25000"/>
                </a:schemeClr>
              </a:solidFill>
            </a:endParaRPr>
          </a:p>
        </p:txBody>
      </p:sp>
      <p:sp>
        <p:nvSpPr>
          <p:cNvPr id="32" name="Rectangle 31">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adroTexto 11">
            <a:extLst>
              <a:ext uri="{FF2B5EF4-FFF2-40B4-BE49-F238E27FC236}">
                <a16:creationId xmlns:a16="http://schemas.microsoft.com/office/drawing/2014/main" id="{B124DB82-7BB5-2012-E050-B3B630A9169E}"/>
              </a:ext>
            </a:extLst>
          </p:cNvPr>
          <p:cNvSpPr txBox="1"/>
          <p:nvPr/>
        </p:nvSpPr>
        <p:spPr>
          <a:xfrm>
            <a:off x="4738800" y="2279794"/>
            <a:ext cx="6097554" cy="646331"/>
          </a:xfrm>
          <a:prstGeom prst="rect">
            <a:avLst/>
          </a:prstGeom>
          <a:noFill/>
        </p:spPr>
        <p:txBody>
          <a:bodyPr wrap="square">
            <a:spAutoFit/>
          </a:bodyPr>
          <a:lstStyle/>
          <a:p>
            <a:pPr>
              <a:spcAft>
                <a:spcPts val="600"/>
              </a:spcAft>
            </a:pPr>
            <a:r>
              <a:rPr lang="es-MX" b="0" i="0" dirty="0">
                <a:solidFill>
                  <a:srgbClr val="222222"/>
                </a:solidFill>
                <a:effectLst/>
                <a:highlight>
                  <a:srgbClr val="F5F5F5"/>
                </a:highlight>
                <a:latin typeface="Open Sans" panose="020B0606030504020204" pitchFamily="34" charset="0"/>
              </a:rPr>
              <a:t>Lo que se obtiene son dos unos, uno entero y uno flotante.</a:t>
            </a:r>
            <a:endParaRPr lang="es-GT" dirty="0"/>
          </a:p>
        </p:txBody>
      </p:sp>
      <p:pic>
        <p:nvPicPr>
          <p:cNvPr id="10" name="Imagen 9">
            <a:extLst>
              <a:ext uri="{FF2B5EF4-FFF2-40B4-BE49-F238E27FC236}">
                <a16:creationId xmlns:a16="http://schemas.microsoft.com/office/drawing/2014/main" id="{6D1B775D-E9B9-0040-FC2A-7D50F22CC1F4}"/>
              </a:ext>
            </a:extLst>
          </p:cNvPr>
          <p:cNvPicPr>
            <a:picLocks noChangeAspect="1"/>
          </p:cNvPicPr>
          <p:nvPr/>
        </p:nvPicPr>
        <p:blipFill>
          <a:blip r:embed="rId3"/>
          <a:stretch>
            <a:fillRect/>
          </a:stretch>
        </p:blipFill>
        <p:spPr>
          <a:xfrm>
            <a:off x="-43508" y="733394"/>
            <a:ext cx="4696095" cy="4090152"/>
          </a:xfrm>
          <a:prstGeom prst="rect">
            <a:avLst/>
          </a:prstGeom>
        </p:spPr>
      </p:pic>
    </p:spTree>
    <p:extLst>
      <p:ext uri="{BB962C8B-B14F-4D97-AF65-F5344CB8AC3E}">
        <p14:creationId xmlns:p14="http://schemas.microsoft.com/office/powerpoint/2010/main" val="330806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25BE5-9FA2-7E04-C79B-160AE1589CD8}"/>
              </a:ext>
            </a:extLst>
          </p:cNvPr>
          <p:cNvSpPr>
            <a:spLocks noGrp="1"/>
          </p:cNvSpPr>
          <p:nvPr>
            <p:ph type="title"/>
          </p:nvPr>
        </p:nvSpPr>
        <p:spPr/>
        <p:txBody>
          <a:bodyPr>
            <a:normAutofit/>
          </a:bodyPr>
          <a:lstStyle/>
          <a:p>
            <a:r>
              <a:rPr lang="es-MX" sz="1100" b="0" i="0" dirty="0">
                <a:solidFill>
                  <a:srgbClr val="222222"/>
                </a:solidFill>
                <a:effectLst/>
                <a:latin typeface="Open Sans" panose="020B0606030504020204" pitchFamily="34" charset="0"/>
              </a:rPr>
              <a:t>Reescribe el código en el editor y ejecútalo. ¿Puedes adivinar la salida?</a:t>
            </a:r>
            <a:br>
              <a:rPr lang="es-MX" sz="1100" b="0" i="0" dirty="0">
                <a:solidFill>
                  <a:srgbClr val="222222"/>
                </a:solidFill>
                <a:effectLst/>
                <a:latin typeface="Open Sans" panose="020B0606030504020204" pitchFamily="34" charset="0"/>
              </a:rPr>
            </a:br>
            <a:r>
              <a:rPr lang="es-MX" sz="1100" b="0" i="0" dirty="0">
                <a:solidFill>
                  <a:srgbClr val="222222"/>
                </a:solidFill>
                <a:effectLst/>
                <a:latin typeface="Open Sans" panose="020B0606030504020204" pitchFamily="34" charset="0"/>
              </a:rPr>
              <a:t>Deberías de ver el número cuatro. Tómate la libertad de experimentar con otros operadores.</a:t>
            </a:r>
            <a:br>
              <a:rPr lang="es-MX" sz="1100" b="0" i="0" dirty="0">
                <a:solidFill>
                  <a:srgbClr val="222222"/>
                </a:solidFill>
                <a:effectLst/>
                <a:latin typeface="Open Sans" panose="020B0606030504020204" pitchFamily="34" charset="0"/>
              </a:rPr>
            </a:br>
            <a:r>
              <a:rPr lang="es-MX" sz="1100" b="0" i="0" dirty="0">
                <a:solidFill>
                  <a:srgbClr val="222222"/>
                </a:solidFill>
                <a:effectLst/>
                <a:latin typeface="Open Sans" panose="020B0606030504020204" pitchFamily="34" charset="0"/>
              </a:rPr>
              <a:t>Sin tomar esto con mucha seriedad, has descubierto que Python puede ser utilizado como una calculadora. No una muy útil, y definitivamente no una de bolsillo, pero una calculadora sin duda alguna.</a:t>
            </a:r>
            <a:br>
              <a:rPr lang="es-MX" sz="1100" b="0" i="0" dirty="0">
                <a:solidFill>
                  <a:srgbClr val="222222"/>
                </a:solidFill>
                <a:effectLst/>
                <a:latin typeface="Open Sans" panose="020B0606030504020204" pitchFamily="34" charset="0"/>
              </a:rPr>
            </a:br>
            <a:r>
              <a:rPr lang="es-MX" sz="1100" b="0" i="0" dirty="0">
                <a:solidFill>
                  <a:srgbClr val="222222"/>
                </a:solidFill>
                <a:effectLst/>
                <a:latin typeface="Open Sans" panose="020B0606030504020204" pitchFamily="34" charset="0"/>
              </a:rPr>
              <a:t>Tomando esto más seriamente, nos estamos adentrado en el terreno de los </a:t>
            </a:r>
            <a:r>
              <a:rPr lang="es-MX" sz="1100" b="1" i="0" dirty="0">
                <a:solidFill>
                  <a:srgbClr val="222222"/>
                </a:solidFill>
                <a:effectLst/>
                <a:latin typeface="Open Sans" panose="020B0606030504020204" pitchFamily="34" charset="0"/>
              </a:rPr>
              <a:t>operadores</a:t>
            </a:r>
            <a:r>
              <a:rPr lang="es-MX" sz="1100" b="0" i="0" dirty="0">
                <a:solidFill>
                  <a:srgbClr val="222222"/>
                </a:solidFill>
                <a:effectLst/>
                <a:latin typeface="Open Sans" panose="020B0606030504020204" pitchFamily="34" charset="0"/>
              </a:rPr>
              <a:t> y </a:t>
            </a:r>
            <a:r>
              <a:rPr lang="es-MX" sz="1100" b="1" i="0" dirty="0">
                <a:solidFill>
                  <a:srgbClr val="222222"/>
                </a:solidFill>
                <a:effectLst/>
                <a:latin typeface="Open Sans" panose="020B0606030504020204" pitchFamily="34" charset="0"/>
              </a:rPr>
              <a:t>expresiones</a:t>
            </a:r>
            <a:r>
              <a:rPr lang="es-MX" sz="1100" b="0" i="0" dirty="0">
                <a:solidFill>
                  <a:srgbClr val="222222"/>
                </a:solidFill>
                <a:effectLst/>
                <a:latin typeface="Open Sans" panose="020B0606030504020204" pitchFamily="34" charset="0"/>
              </a:rPr>
              <a:t>.</a:t>
            </a:r>
            <a:br>
              <a:rPr lang="es-MX" sz="1100" b="0" i="0" dirty="0">
                <a:solidFill>
                  <a:srgbClr val="222222"/>
                </a:solidFill>
                <a:effectLst/>
                <a:latin typeface="Open Sans" panose="020B0606030504020204" pitchFamily="34" charset="0"/>
              </a:rPr>
            </a:br>
            <a:endParaRPr lang="es-GT" sz="2000" dirty="0"/>
          </a:p>
        </p:txBody>
      </p:sp>
      <p:pic>
        <p:nvPicPr>
          <p:cNvPr id="5" name="Marcador de contenido 4">
            <a:extLst>
              <a:ext uri="{FF2B5EF4-FFF2-40B4-BE49-F238E27FC236}">
                <a16:creationId xmlns:a16="http://schemas.microsoft.com/office/drawing/2014/main" id="{F60C4396-E1FB-9B45-760F-BD97ECD32946}"/>
              </a:ext>
            </a:extLst>
          </p:cNvPr>
          <p:cNvPicPr>
            <a:picLocks noGrp="1" noChangeAspect="1"/>
          </p:cNvPicPr>
          <p:nvPr>
            <p:ph idx="1"/>
          </p:nvPr>
        </p:nvPicPr>
        <p:blipFill>
          <a:blip r:embed="rId2"/>
          <a:stretch>
            <a:fillRect/>
          </a:stretch>
        </p:blipFill>
        <p:spPr>
          <a:xfrm>
            <a:off x="7211079" y="704850"/>
            <a:ext cx="2503767" cy="5197475"/>
          </a:xfrm>
        </p:spPr>
      </p:pic>
    </p:spTree>
    <p:extLst>
      <p:ext uri="{BB962C8B-B14F-4D97-AF65-F5344CB8AC3E}">
        <p14:creationId xmlns:p14="http://schemas.microsoft.com/office/powerpoint/2010/main" val="262566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FD7FF1-D7A1-8205-91EF-1DB1298EF695}"/>
              </a:ext>
            </a:extLst>
          </p:cNvPr>
          <p:cNvPicPr>
            <a:picLocks noChangeAspect="1"/>
          </p:cNvPicPr>
          <p:nvPr/>
        </p:nvPicPr>
        <p:blipFill>
          <a:blip r:embed="rId2"/>
          <a:srcRect r="17469" b="2"/>
          <a:stretch/>
        </p:blipFill>
        <p:spPr>
          <a:xfrm>
            <a:off x="20" y="1074544"/>
            <a:ext cx="7573364"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EE19EE-156F-CBBE-0421-416C2B155D63}"/>
              </a:ext>
            </a:extLst>
          </p:cNvPr>
          <p:cNvSpPr>
            <a:spLocks noGrp="1"/>
          </p:cNvSpPr>
          <p:nvPr>
            <p:ph type="ctrTitle"/>
          </p:nvPr>
        </p:nvSpPr>
        <p:spPr>
          <a:xfrm>
            <a:off x="7973503" y="1709530"/>
            <a:ext cx="3754671" cy="2528515"/>
          </a:xfrm>
        </p:spPr>
        <p:txBody>
          <a:bodyPr anchor="b">
            <a:normAutofit/>
          </a:bodyPr>
          <a:lstStyle/>
          <a:p>
            <a:pPr>
              <a:lnSpc>
                <a:spcPct val="115000"/>
              </a:lnSpc>
            </a:pPr>
            <a:r>
              <a:rPr lang="es-GT" sz="2400" b="1" i="0" dirty="0">
                <a:solidFill>
                  <a:srgbClr val="264166"/>
                </a:solidFill>
                <a:effectLst/>
                <a:latin typeface="Open Sans" panose="020B0606030504020204" pitchFamily="34" charset="0"/>
              </a:rPr>
              <a:t>Los operadores básicos</a:t>
            </a:r>
            <a:br>
              <a:rPr lang="es-GT" sz="1050" b="1" i="0" dirty="0">
                <a:solidFill>
                  <a:srgbClr val="264166"/>
                </a:solidFill>
                <a:effectLst/>
                <a:latin typeface="Open Sans" panose="020B0606030504020204" pitchFamily="34" charset="0"/>
              </a:rPr>
            </a:br>
            <a:br>
              <a:rPr lang="es-GT" sz="3300" b="1" i="0" dirty="0">
                <a:solidFill>
                  <a:schemeClr val="bg1"/>
                </a:solidFill>
                <a:effectLst/>
                <a:latin typeface="Open Sans" panose="020B0606030504020204" pitchFamily="34" charset="0"/>
              </a:rPr>
            </a:br>
            <a:endParaRPr lang="es-GT" sz="3300" dirty="0">
              <a:solidFill>
                <a:schemeClr val="bg1"/>
              </a:solidFill>
            </a:endParaRP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364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s-GT"/>
          </a:p>
        </p:txBody>
      </p:sp>
      <p:sp>
        <p:nvSpPr>
          <p:cNvPr id="1036" name="Rectangle 103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8" name="Rectangle 103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símbolos de suma, resta, multiplicación, división, igual y porcentaje.  símbolos matemáticos que son adecuados para su uso en íconos de  aplicaciones de calculadora o íconos que requieren signos matemáticos  13957234 Vector en">
            <a:extLst>
              <a:ext uri="{FF2B5EF4-FFF2-40B4-BE49-F238E27FC236}">
                <a16:creationId xmlns:a16="http://schemas.microsoft.com/office/drawing/2014/main" id="{225B603D-9A17-EC8A-F09B-DFBE0A98F2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287" b="-1"/>
          <a:stretch/>
        </p:blipFill>
        <p:spPr bwMode="auto">
          <a:xfrm>
            <a:off x="20" y="1074544"/>
            <a:ext cx="7573364" cy="5069861"/>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18D77C-EA7C-8258-4D92-4A6E79E694AB}"/>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15000"/>
              </a:lnSpc>
            </a:pPr>
            <a:r>
              <a:rPr lang="en-US" sz="1200" b="0" cap="all">
                <a:solidFill>
                  <a:schemeClr val="bg1"/>
                </a:solidFill>
              </a:rPr>
              <a:t>Un operador es un símbolo del lenguaje de programación, el cual es capaz de realizar operaciones con los valores.</a:t>
            </a:r>
            <a:br>
              <a:rPr lang="en-US" sz="1200" b="0" cap="all">
                <a:solidFill>
                  <a:schemeClr val="bg1"/>
                </a:solidFill>
              </a:rPr>
            </a:br>
            <a:br>
              <a:rPr lang="en-US" sz="1200" b="0" cap="all">
                <a:solidFill>
                  <a:schemeClr val="bg1"/>
                </a:solidFill>
              </a:rPr>
            </a:br>
            <a:r>
              <a:rPr lang="en-US" sz="1200" b="0" cap="all">
                <a:solidFill>
                  <a:schemeClr val="bg1"/>
                </a:solidFill>
              </a:rPr>
              <a:t>Por ejemplo, como en la aritmética, el signo de + (más) es un operador el cual es capaz de sumar dos números, dando el resultado de la suma.</a:t>
            </a:r>
          </a:p>
        </p:txBody>
      </p:sp>
      <p:sp>
        <p:nvSpPr>
          <p:cNvPr id="1046" name="Rectangle 104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36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s-GT"/>
          </a:p>
        </p:txBody>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Pestañas">
            <a:extLst>
              <a:ext uri="{FF2B5EF4-FFF2-40B4-BE49-F238E27FC236}">
                <a16:creationId xmlns:a16="http://schemas.microsoft.com/office/drawing/2014/main" id="{C41174E8-C77E-5F7E-C88C-B5FE0FA5A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2545" y="681591"/>
            <a:ext cx="4424359" cy="4424359"/>
          </a:xfrm>
          <a:prstGeom prst="rect">
            <a:avLst/>
          </a:prstGeom>
        </p:spPr>
      </p:pic>
      <p:sp>
        <p:nvSpPr>
          <p:cNvPr id="17" name="Rectangle 16">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C3298A-7309-98CF-354D-6D1EA27587D8}"/>
              </a:ext>
            </a:extLst>
          </p:cNvPr>
          <p:cNvSpPr>
            <a:spLocks noGrp="1"/>
          </p:cNvSpPr>
          <p:nvPr>
            <p:ph type="title"/>
          </p:nvPr>
        </p:nvSpPr>
        <p:spPr>
          <a:xfrm>
            <a:off x="503854" y="1694151"/>
            <a:ext cx="5840558" cy="2528515"/>
          </a:xfrm>
        </p:spPr>
        <p:txBody>
          <a:bodyPr vert="horz" lIns="109728" tIns="109728" rIns="109728" bIns="91440" rtlCol="0" anchor="b">
            <a:normAutofit/>
          </a:bodyPr>
          <a:lstStyle/>
          <a:p>
            <a:pPr>
              <a:lnSpc>
                <a:spcPct val="115000"/>
              </a:lnSpc>
            </a:pPr>
            <a:r>
              <a:rPr lang="en-US" sz="1200" b="0" i="0" cap="all" dirty="0">
                <a:solidFill>
                  <a:schemeClr val="tx2"/>
                </a:solidFill>
                <a:effectLst/>
                <a:highlight>
                  <a:srgbClr val="F5F5F5"/>
                </a:highlight>
              </a:rPr>
              <a:t>Sin embargo, no </a:t>
            </a:r>
            <a:r>
              <a:rPr lang="en-US" sz="1200" b="0" i="0" cap="all" dirty="0" err="1">
                <a:solidFill>
                  <a:schemeClr val="tx2"/>
                </a:solidFill>
                <a:effectLst/>
                <a:highlight>
                  <a:srgbClr val="F5F5F5"/>
                </a:highlight>
              </a:rPr>
              <a:t>todos</a:t>
            </a:r>
            <a:r>
              <a:rPr lang="en-US" sz="1200" b="0" i="0" cap="all" dirty="0">
                <a:solidFill>
                  <a:schemeClr val="tx2"/>
                </a:solidFill>
                <a:effectLst/>
                <a:highlight>
                  <a:srgbClr val="F5F5F5"/>
                </a:highlight>
              </a:rPr>
              <a:t> los </a:t>
            </a:r>
            <a:r>
              <a:rPr lang="en-US" sz="1200" b="0" i="0" cap="all" dirty="0" err="1">
                <a:solidFill>
                  <a:schemeClr val="tx2"/>
                </a:solidFill>
                <a:effectLst/>
                <a:highlight>
                  <a:srgbClr val="F5F5F5"/>
                </a:highlight>
              </a:rPr>
              <a:t>operadores</a:t>
            </a:r>
            <a:r>
              <a:rPr lang="en-US" sz="1200" b="0" i="0" cap="all" dirty="0">
                <a:solidFill>
                  <a:schemeClr val="tx2"/>
                </a:solidFill>
                <a:effectLst/>
                <a:highlight>
                  <a:srgbClr val="F5F5F5"/>
                </a:highlight>
              </a:rPr>
              <a:t> de Python son tan simples </a:t>
            </a:r>
            <a:r>
              <a:rPr lang="en-US" sz="1200" b="0" i="0" cap="all" dirty="0" err="1">
                <a:solidFill>
                  <a:schemeClr val="tx2"/>
                </a:solidFill>
                <a:effectLst/>
                <a:highlight>
                  <a:srgbClr val="F5F5F5"/>
                </a:highlight>
              </a:rPr>
              <a:t>como</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el</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signo</a:t>
            </a:r>
            <a:r>
              <a:rPr lang="en-US" sz="1200" b="0" i="0" cap="all" dirty="0">
                <a:solidFill>
                  <a:schemeClr val="tx2"/>
                </a:solidFill>
                <a:effectLst/>
                <a:highlight>
                  <a:srgbClr val="F5F5F5"/>
                </a:highlight>
              </a:rPr>
              <a:t> de </a:t>
            </a:r>
            <a:r>
              <a:rPr lang="en-US" sz="1200" b="0" i="0" cap="all" dirty="0" err="1">
                <a:solidFill>
                  <a:schemeClr val="tx2"/>
                </a:solidFill>
                <a:effectLst/>
                <a:highlight>
                  <a:srgbClr val="F5F5F5"/>
                </a:highlight>
              </a:rPr>
              <a:t>más</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veamos</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algunos</a:t>
            </a:r>
            <a:r>
              <a:rPr lang="en-US" sz="1200" b="0" i="0" cap="all" dirty="0">
                <a:solidFill>
                  <a:schemeClr val="tx2"/>
                </a:solidFill>
                <a:effectLst/>
                <a:highlight>
                  <a:srgbClr val="F5F5F5"/>
                </a:highlight>
              </a:rPr>
              <a:t> de los </a:t>
            </a:r>
            <a:r>
              <a:rPr lang="en-US" sz="1200" b="0" i="0" cap="all" dirty="0" err="1">
                <a:solidFill>
                  <a:schemeClr val="tx2"/>
                </a:solidFill>
                <a:effectLst/>
                <a:highlight>
                  <a:srgbClr val="F5F5F5"/>
                </a:highlight>
              </a:rPr>
              <a:t>operadores</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disponibles</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en</a:t>
            </a:r>
            <a:r>
              <a:rPr lang="en-US" sz="1200" b="0" i="0" cap="all" dirty="0">
                <a:solidFill>
                  <a:schemeClr val="tx2"/>
                </a:solidFill>
                <a:effectLst/>
                <a:highlight>
                  <a:srgbClr val="F5F5F5"/>
                </a:highlight>
              </a:rPr>
              <a:t> Python, las </a:t>
            </a:r>
            <a:r>
              <a:rPr lang="en-US" sz="1200" b="0" i="0" cap="all" dirty="0" err="1">
                <a:solidFill>
                  <a:schemeClr val="tx2"/>
                </a:solidFill>
                <a:effectLst/>
                <a:highlight>
                  <a:srgbClr val="F5F5F5"/>
                </a:highlight>
              </a:rPr>
              <a:t>reglas</a:t>
            </a:r>
            <a:r>
              <a:rPr lang="en-US" sz="1200" b="0" i="0" cap="all" dirty="0">
                <a:solidFill>
                  <a:schemeClr val="tx2"/>
                </a:solidFill>
                <a:effectLst/>
                <a:highlight>
                  <a:srgbClr val="F5F5F5"/>
                </a:highlight>
              </a:rPr>
              <a:t> que se </a:t>
            </a:r>
            <a:r>
              <a:rPr lang="en-US" sz="1200" b="0" i="0" cap="all" dirty="0" err="1">
                <a:solidFill>
                  <a:schemeClr val="tx2"/>
                </a:solidFill>
                <a:effectLst/>
                <a:highlight>
                  <a:srgbClr val="F5F5F5"/>
                </a:highlight>
              </a:rPr>
              <a:t>deben</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seguir</a:t>
            </a:r>
            <a:r>
              <a:rPr lang="en-US" sz="1200" b="0" i="0" cap="all" dirty="0">
                <a:solidFill>
                  <a:schemeClr val="tx2"/>
                </a:solidFill>
                <a:effectLst/>
                <a:highlight>
                  <a:srgbClr val="F5F5F5"/>
                </a:highlight>
              </a:rPr>
              <a:t> para </a:t>
            </a:r>
            <a:r>
              <a:rPr lang="en-US" sz="1200" b="0" i="0" cap="all" dirty="0" err="1">
                <a:solidFill>
                  <a:schemeClr val="tx2"/>
                </a:solidFill>
                <a:effectLst/>
                <a:highlight>
                  <a:srgbClr val="F5F5F5"/>
                </a:highlight>
              </a:rPr>
              <a:t>emplearlos</a:t>
            </a:r>
            <a:r>
              <a:rPr lang="en-US" sz="1200" b="0" i="0" cap="all" dirty="0">
                <a:solidFill>
                  <a:schemeClr val="tx2"/>
                </a:solidFill>
                <a:effectLst/>
                <a:highlight>
                  <a:srgbClr val="F5F5F5"/>
                </a:highlight>
              </a:rPr>
              <a:t>, y </a:t>
            </a:r>
            <a:r>
              <a:rPr lang="en-US" sz="1200" b="0" i="0" cap="all" dirty="0" err="1">
                <a:solidFill>
                  <a:schemeClr val="tx2"/>
                </a:solidFill>
                <a:effectLst/>
                <a:highlight>
                  <a:srgbClr val="F5F5F5"/>
                </a:highlight>
              </a:rPr>
              <a:t>como</a:t>
            </a:r>
            <a:r>
              <a:rPr lang="en-US" sz="1200" b="0" i="0" cap="all" dirty="0">
                <a:solidFill>
                  <a:schemeClr val="tx2"/>
                </a:solidFill>
                <a:effectLst/>
                <a:highlight>
                  <a:srgbClr val="F5F5F5"/>
                </a:highlight>
              </a:rPr>
              <a:t> </a:t>
            </a:r>
            <a:r>
              <a:rPr lang="en-US" sz="1200" b="0" i="0" cap="all" dirty="0" err="1">
                <a:solidFill>
                  <a:schemeClr val="tx2"/>
                </a:solidFill>
                <a:effectLst/>
                <a:highlight>
                  <a:srgbClr val="F5F5F5"/>
                </a:highlight>
              </a:rPr>
              <a:t>interpretar</a:t>
            </a:r>
            <a:r>
              <a:rPr lang="en-US" sz="1200" b="0" i="0" cap="all" dirty="0">
                <a:solidFill>
                  <a:schemeClr val="tx2"/>
                </a:solidFill>
                <a:effectLst/>
                <a:highlight>
                  <a:srgbClr val="F5F5F5"/>
                </a:highlight>
              </a:rPr>
              <a:t> las </a:t>
            </a:r>
            <a:r>
              <a:rPr lang="en-US" sz="1200" b="0" i="0" cap="all" dirty="0" err="1">
                <a:solidFill>
                  <a:schemeClr val="tx2"/>
                </a:solidFill>
                <a:effectLst/>
                <a:highlight>
                  <a:srgbClr val="F5F5F5"/>
                </a:highlight>
              </a:rPr>
              <a:t>reglas</a:t>
            </a:r>
            <a:r>
              <a:rPr lang="en-US" sz="1200" b="0" i="0" cap="all" dirty="0">
                <a:solidFill>
                  <a:schemeClr val="tx2"/>
                </a:solidFill>
                <a:effectLst/>
                <a:highlight>
                  <a:srgbClr val="F5F5F5"/>
                </a:highlight>
              </a:rPr>
              <a:t> que </a:t>
            </a:r>
            <a:r>
              <a:rPr lang="en-US" sz="1200" b="0" i="0" cap="all" dirty="0" err="1">
                <a:solidFill>
                  <a:schemeClr val="tx2"/>
                </a:solidFill>
                <a:effectLst/>
                <a:highlight>
                  <a:srgbClr val="F5F5F5"/>
                </a:highlight>
              </a:rPr>
              <a:t>realizan</a:t>
            </a:r>
            <a:r>
              <a:rPr lang="en-US" sz="1200" b="0" i="0" cap="all" dirty="0">
                <a:solidFill>
                  <a:schemeClr val="tx2"/>
                </a:solidFill>
                <a:effectLst/>
                <a:highlight>
                  <a:srgbClr val="F5F5F5"/>
                </a:highlight>
              </a:rPr>
              <a:t>.</a:t>
            </a:r>
            <a:endParaRPr lang="en-US" sz="1200" b="0" cap="all" dirty="0">
              <a:solidFill>
                <a:schemeClr val="tx2"/>
              </a:solidFill>
            </a:endParaRPr>
          </a:p>
        </p:txBody>
      </p:sp>
      <p:sp>
        <p:nvSpPr>
          <p:cNvPr id="19" name="Rectangle 18">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89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F2F8D-E888-9BF3-8BFA-E52A550F06F0}"/>
              </a:ext>
            </a:extLst>
          </p:cNvPr>
          <p:cNvSpPr>
            <a:spLocks noGrp="1"/>
          </p:cNvSpPr>
          <p:nvPr>
            <p:ph type="title"/>
          </p:nvPr>
        </p:nvSpPr>
        <p:spPr/>
        <p:txBody>
          <a:bodyPr>
            <a:normAutofit/>
          </a:bodyPr>
          <a:lstStyle/>
          <a:p>
            <a:r>
              <a:rPr lang="es-MX" sz="2400" dirty="0"/>
              <a:t>Se comenzará con los operadores que están asociados con las operaciones aritméticas más conocidas:</a:t>
            </a:r>
            <a:endParaRPr lang="es-GT" sz="2400" dirty="0"/>
          </a:p>
        </p:txBody>
      </p:sp>
      <p:sp>
        <p:nvSpPr>
          <p:cNvPr id="6" name="Rectangle 1">
            <a:extLst>
              <a:ext uri="{FF2B5EF4-FFF2-40B4-BE49-F238E27FC236}">
                <a16:creationId xmlns:a16="http://schemas.microsoft.com/office/drawing/2014/main" id="{DE04D93E-D05A-D45B-6E34-8C7B13C8747F}"/>
              </a:ext>
            </a:extLst>
          </p:cNvPr>
          <p:cNvSpPr>
            <a:spLocks noGrp="1" noChangeArrowheads="1"/>
          </p:cNvSpPr>
          <p:nvPr>
            <p:ph idx="1"/>
          </p:nvPr>
        </p:nvSpPr>
        <p:spPr bwMode="auto">
          <a:xfrm>
            <a:off x="5376671" y="2919141"/>
            <a:ext cx="551144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4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GT" altLang="es-GT" sz="4400" b="0" i="0" u="none" strike="noStrike" cap="none" normalizeH="0" baseline="0" dirty="0">
                <a:ln>
                  <a:noFill/>
                </a:ln>
                <a:solidFill>
                  <a:srgbClr val="222222"/>
                </a:solidFill>
                <a:effectLst/>
                <a:latin typeface="Open Sans" panose="020B0606030504020204" pitchFamily="34" charset="0"/>
                <a:cs typeface="Open Sans" panose="020B0606030504020204" pitchFamily="34" charset="0"/>
              </a:rPr>
              <a:t>, </a:t>
            </a:r>
            <a:r>
              <a:rPr kumimoji="0" lang="es-GT" altLang="es-GT" sz="4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GT" altLang="es-GT" sz="4400" b="0" i="0" u="none" strike="noStrike" cap="none" normalizeH="0" baseline="0" dirty="0">
                <a:ln>
                  <a:noFill/>
                </a:ln>
                <a:solidFill>
                  <a:srgbClr val="222222"/>
                </a:solidFill>
                <a:effectLst/>
                <a:latin typeface="Open Sans" panose="020B0606030504020204" pitchFamily="34" charset="0"/>
                <a:cs typeface="Open Sans" panose="020B0606030504020204" pitchFamily="34" charset="0"/>
              </a:rPr>
              <a:t>, </a:t>
            </a:r>
            <a:r>
              <a:rPr kumimoji="0" lang="es-GT" altLang="es-GT" sz="4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GT" altLang="es-GT" sz="4400" b="0" i="0" u="none" strike="noStrike" cap="none" normalizeH="0" baseline="0" dirty="0">
                <a:ln>
                  <a:noFill/>
                </a:ln>
                <a:solidFill>
                  <a:srgbClr val="222222"/>
                </a:solidFill>
                <a:effectLst/>
                <a:latin typeface="Open Sans" panose="020B0606030504020204" pitchFamily="34" charset="0"/>
                <a:cs typeface="Open Sans" panose="020B0606030504020204" pitchFamily="34" charset="0"/>
              </a:rPr>
              <a:t>, </a:t>
            </a:r>
            <a:r>
              <a:rPr kumimoji="0" lang="es-GT" altLang="es-GT" sz="4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GT" altLang="es-GT" sz="4400" b="0" i="0" u="none" strike="noStrike" cap="none" normalizeH="0" baseline="0" dirty="0">
                <a:ln>
                  <a:noFill/>
                </a:ln>
                <a:solidFill>
                  <a:srgbClr val="222222"/>
                </a:solidFill>
                <a:effectLst/>
                <a:latin typeface="Open Sans" panose="020B0606030504020204" pitchFamily="34" charset="0"/>
                <a:cs typeface="Open Sans" panose="020B0606030504020204" pitchFamily="34" charset="0"/>
              </a:rPr>
              <a:t>, </a:t>
            </a:r>
            <a:r>
              <a:rPr kumimoji="0" lang="es-GT" altLang="es-GT" sz="4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GT" altLang="es-GT" sz="4400" b="0" i="0" u="none" strike="noStrike" cap="none" normalizeH="0" baseline="0" dirty="0">
                <a:ln>
                  <a:noFill/>
                </a:ln>
                <a:solidFill>
                  <a:srgbClr val="222222"/>
                </a:solidFill>
                <a:effectLst/>
                <a:latin typeface="Open Sans" panose="020B0606030504020204" pitchFamily="34" charset="0"/>
                <a:cs typeface="Open Sans" panose="020B0606030504020204" pitchFamily="34" charset="0"/>
              </a:rPr>
              <a:t>, </a:t>
            </a:r>
            <a:r>
              <a:rPr kumimoji="0" lang="es-GT" altLang="es-GT" sz="4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GT" altLang="es-GT" sz="4400" b="0" i="0" u="none" strike="noStrike" cap="none" normalizeH="0" baseline="0" dirty="0">
                <a:ln>
                  <a:noFill/>
                </a:ln>
                <a:solidFill>
                  <a:srgbClr val="222222"/>
                </a:solidFill>
                <a:effectLst/>
                <a:latin typeface="Open Sans" panose="020B0606030504020204" pitchFamily="34" charset="0"/>
                <a:cs typeface="Open Sans" panose="020B0606030504020204" pitchFamily="34" charset="0"/>
              </a:rPr>
              <a:t>, </a:t>
            </a:r>
            <a:r>
              <a:rPr kumimoji="0" lang="es-GT" altLang="es-GT" sz="4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GT" altLang="es-GT" sz="4400" b="0" i="0" u="none" strike="noStrike" cap="none" normalizeH="0" baseline="0" dirty="0">
                <a:ln>
                  <a:noFill/>
                </a:ln>
                <a:solidFill>
                  <a:schemeClr val="tx1"/>
                </a:solidFill>
                <a:effectLst/>
              </a:rPr>
              <a:t> </a:t>
            </a:r>
            <a:endParaRPr kumimoji="0" lang="es-GT" altLang="es-GT"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980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FD7FF1-D7A1-8205-91EF-1DB1298EF695}"/>
              </a:ext>
            </a:extLst>
          </p:cNvPr>
          <p:cNvPicPr>
            <a:picLocks noChangeAspect="1"/>
          </p:cNvPicPr>
          <p:nvPr/>
        </p:nvPicPr>
        <p:blipFill>
          <a:blip r:embed="rId2"/>
          <a:srcRect r="17469" b="2"/>
          <a:stretch/>
        </p:blipFill>
        <p:spPr>
          <a:xfrm>
            <a:off x="20" y="1074544"/>
            <a:ext cx="7573364" cy="5069861"/>
          </a:xfrm>
          <a:prstGeom prst="rect">
            <a:avLst/>
          </a:prstGeom>
        </p:spPr>
      </p:pic>
      <p:sp>
        <p:nvSpPr>
          <p:cNvPr id="2" name="Título 1">
            <a:extLst>
              <a:ext uri="{FF2B5EF4-FFF2-40B4-BE49-F238E27FC236}">
                <a16:creationId xmlns:a16="http://schemas.microsoft.com/office/drawing/2014/main" id="{3FEE19EE-156F-CBBE-0421-416C2B155D63}"/>
              </a:ext>
            </a:extLst>
          </p:cNvPr>
          <p:cNvSpPr>
            <a:spLocks noGrp="1"/>
          </p:cNvSpPr>
          <p:nvPr>
            <p:ph type="ctrTitle"/>
          </p:nvPr>
        </p:nvSpPr>
        <p:spPr>
          <a:xfrm>
            <a:off x="7973503" y="1709530"/>
            <a:ext cx="3754671" cy="2528515"/>
          </a:xfrm>
        </p:spPr>
        <p:txBody>
          <a:bodyPr anchor="b">
            <a:normAutofit fontScale="90000"/>
          </a:bodyPr>
          <a:lstStyle/>
          <a:p>
            <a:pPr>
              <a:lnSpc>
                <a:spcPct val="115000"/>
              </a:lnSpc>
            </a:pPr>
            <a:r>
              <a:rPr lang="es-GT" sz="2400" b="1" i="0" dirty="0">
                <a:solidFill>
                  <a:srgbClr val="264166"/>
                </a:solidFill>
                <a:effectLst/>
                <a:latin typeface="Open Sans" panose="020B0606030504020204" pitchFamily="34" charset="0"/>
              </a:rPr>
              <a:t>Operadores Aritméticos: exponenciación</a:t>
            </a:r>
            <a:br>
              <a:rPr lang="es-GT" sz="1050" b="1" i="0" dirty="0">
                <a:solidFill>
                  <a:srgbClr val="264166"/>
                </a:solidFill>
                <a:effectLst/>
                <a:latin typeface="Open Sans" panose="020B0606030504020204" pitchFamily="34" charset="0"/>
              </a:rPr>
            </a:br>
            <a:br>
              <a:rPr lang="es-GT" sz="3300" b="1" i="0" dirty="0">
                <a:solidFill>
                  <a:schemeClr val="bg1"/>
                </a:solidFill>
                <a:effectLst/>
                <a:latin typeface="Open Sans" panose="020B0606030504020204" pitchFamily="34" charset="0"/>
              </a:rPr>
            </a:br>
            <a:endParaRPr lang="es-GT" sz="3300" dirty="0">
              <a:solidFill>
                <a:schemeClr val="bg1"/>
              </a:solidFill>
            </a:endParaRPr>
          </a:p>
        </p:txBody>
      </p:sp>
    </p:spTree>
    <p:extLst>
      <p:ext uri="{BB962C8B-B14F-4D97-AF65-F5344CB8AC3E}">
        <p14:creationId xmlns:p14="http://schemas.microsoft.com/office/powerpoint/2010/main" val="232930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CAFC8-EE16-E354-A40D-752D27184DE5}"/>
              </a:ext>
            </a:extLst>
          </p:cNvPr>
          <p:cNvSpPr>
            <a:spLocks noGrp="1"/>
          </p:cNvSpPr>
          <p:nvPr>
            <p:ph type="title"/>
          </p:nvPr>
        </p:nvSpPr>
        <p:spPr/>
        <p:txBody>
          <a:bodyPr>
            <a:normAutofit fontScale="90000"/>
          </a:bodyPr>
          <a:lstStyle/>
          <a:p>
            <a:r>
              <a:rPr lang="es-MX" sz="2400" dirty="0"/>
              <a:t>Un signo de ** (doble asterisco) es un operador de exponenciación (potencia). El argumento a la izquierda es la base, el de la derecha, el exponente.</a:t>
            </a:r>
            <a:endParaRPr lang="es-GT" sz="2400" dirty="0"/>
          </a:p>
        </p:txBody>
      </p:sp>
      <p:sp>
        <p:nvSpPr>
          <p:cNvPr id="3" name="Marcador de contenido 2">
            <a:extLst>
              <a:ext uri="{FF2B5EF4-FFF2-40B4-BE49-F238E27FC236}">
                <a16:creationId xmlns:a16="http://schemas.microsoft.com/office/drawing/2014/main" id="{D8DF5E06-4C77-81A3-91AC-F2BAC20BC241}"/>
              </a:ext>
            </a:extLst>
          </p:cNvPr>
          <p:cNvSpPr>
            <a:spLocks noGrp="1"/>
          </p:cNvSpPr>
          <p:nvPr>
            <p:ph idx="1"/>
          </p:nvPr>
        </p:nvSpPr>
        <p:spPr/>
        <p:txBody>
          <a:bodyPr/>
          <a:lstStyle/>
          <a:p>
            <a:r>
              <a:rPr lang="es-MX" dirty="0"/>
              <a:t>Las matemáticas clásicas prefieren una notación con superíndices, como el siguiente: 23. Los editores de texto puros no aceptan esa notación, por lo tanto Python utiliza ** en lugar de la notación matemática, por ejemplo, 2 ** 3.</a:t>
            </a:r>
            <a:endParaRPr lang="es-GT" dirty="0"/>
          </a:p>
        </p:txBody>
      </p:sp>
    </p:spTree>
    <p:extLst>
      <p:ext uri="{BB962C8B-B14F-4D97-AF65-F5344CB8AC3E}">
        <p14:creationId xmlns:p14="http://schemas.microsoft.com/office/powerpoint/2010/main" val="3670074080"/>
      </p:ext>
    </p:extLst>
  </p:cSld>
  <p:clrMapOvr>
    <a:masterClrMapping/>
  </p:clrMapOvr>
</p:sld>
</file>

<file path=ppt/theme/theme1.xml><?xml version="1.0" encoding="utf-8"?>
<a:theme xmlns:a="http://schemas.openxmlformats.org/drawingml/2006/main" name="ShojiVTI">
  <a:themeElements>
    <a:clrScheme name="AnalogousFromRegularSeedRightStep">
      <a:dk1>
        <a:srgbClr val="000000"/>
      </a:dk1>
      <a:lt1>
        <a:srgbClr val="FFFFFF"/>
      </a:lt1>
      <a:dk2>
        <a:srgbClr val="412432"/>
      </a:dk2>
      <a:lt2>
        <a:srgbClr val="E2E5E8"/>
      </a:lt2>
      <a:accent1>
        <a:srgbClr val="D38F3D"/>
      </a:accent1>
      <a:accent2>
        <a:srgbClr val="ABA626"/>
      </a:accent2>
      <a:accent3>
        <a:srgbClr val="81B133"/>
      </a:accent3>
      <a:accent4>
        <a:srgbClr val="46B929"/>
      </a:accent4>
      <a:accent5>
        <a:srgbClr val="35BA52"/>
      </a:accent5>
      <a:accent6>
        <a:srgbClr val="28B581"/>
      </a:accent6>
      <a:hlink>
        <a:srgbClr val="3F79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52</TotalTime>
  <Words>809</Words>
  <Application>Microsoft Office PowerPoint</Application>
  <PresentationFormat>Panorámica</PresentationFormat>
  <Paragraphs>46</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Meiryo</vt:lpstr>
      <vt:lpstr>Arial</vt:lpstr>
      <vt:lpstr>Corbel</vt:lpstr>
      <vt:lpstr>Courier New</vt:lpstr>
      <vt:lpstr>Courier New</vt:lpstr>
      <vt:lpstr>Open Sans</vt:lpstr>
      <vt:lpstr>ShojiVTI</vt:lpstr>
      <vt:lpstr>Python como una calculadora </vt:lpstr>
      <vt:lpstr>Ahora, se va a mostrar un nuevo lado de la función print(). Ya se sabe que la función es capaz de mostrar los valores de los literales que le son pasados por los argumentos.</vt:lpstr>
      <vt:lpstr>Reescribe el código en el editor y ejecútalo. ¿Puedes adivinar la salida? Deberías de ver el número cuatro. Tómate la libertad de experimentar con otros operadores. Sin tomar esto con mucha seriedad, has descubierto que Python puede ser utilizado como una calculadora. No una muy útil, y definitivamente no una de bolsillo, pero una calculadora sin duda alguna. Tomando esto más seriamente, nos estamos adentrado en el terreno de los operadores y expresiones. </vt:lpstr>
      <vt:lpstr>Los operadores básicos  </vt:lpstr>
      <vt:lpstr>Un operador es un símbolo del lenguaje de programación, el cual es capaz de realizar operaciones con los valores.  Por ejemplo, como en la aritmética, el signo de + (más) es un operador el cual es capaz de sumar dos números, dando el resultado de la suma.</vt:lpstr>
      <vt:lpstr>Sin embargo, no todos los operadores de Python son tan simples como el signo de más, veamos algunos de los operadores disponibles en Python, las reglas que se deben seguir para emplearlos, y como interpretar las reglas que realizan.</vt:lpstr>
      <vt:lpstr>Se comenzará con los operadores que están asociados con las operaciones aritméticas más conocidas:</vt:lpstr>
      <vt:lpstr>Operadores Aritméticos: exponenciación  </vt:lpstr>
      <vt:lpstr>Un signo de ** (doble asterisco) es un operador de exponenciación (potencia). El argumento a la izquierda es la base, el de la derecha, el exponente.</vt:lpstr>
      <vt:lpstr>Presentación de PowerPoint</vt:lpstr>
      <vt:lpstr>Presentación de PowerPoint</vt:lpstr>
      <vt:lpstr>Operadores Aritméticos: Multiplicación </vt:lpstr>
      <vt:lpstr>Presentación de PowerPoint</vt:lpstr>
      <vt:lpstr>Operadores Aritméticos: División </vt:lpstr>
      <vt:lpstr>Presentación de PowerPoint</vt:lpstr>
      <vt:lpstr>Presentación de PowerPoint</vt:lpstr>
      <vt:lpstr>Presentación de PowerPoint</vt:lpstr>
      <vt:lpstr>Operadores Aritméticos: División Entera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Javier Monjes</dc:creator>
  <cp:lastModifiedBy>Javier Monjes</cp:lastModifiedBy>
  <cp:revision>1</cp:revision>
  <dcterms:created xsi:type="dcterms:W3CDTF">2024-09-03T21:36:58Z</dcterms:created>
  <dcterms:modified xsi:type="dcterms:W3CDTF">2024-09-03T22:29:01Z</dcterms:modified>
</cp:coreProperties>
</file>