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21"/>
  </p:normalViewPr>
  <p:slideViewPr>
    <p:cSldViewPr snapToGrid="0" snapToObjects="1">
      <p:cViewPr varScale="1">
        <p:scale>
          <a:sx n="95" d="100"/>
          <a:sy n="95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70A2-18DE-4242-B41D-FE027BC3E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2B7F3-C9F8-3946-B6B7-194ED61C2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82433-9895-2149-846E-A711415D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70D8-FBD6-224B-96DC-35E07ABF2ACB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7DAEE-529F-C341-8960-CD248B94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D8AA-1504-5141-A002-C2E5BBEA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7B1-6826-1945-9126-A9B9A086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3520-ED07-044F-9834-95C69F30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C4580-B4DF-314B-8BBD-556ED49B1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E4B03-5997-6A42-B0BE-6C3506E25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7E9F1-0A6D-B742-B6A2-4710CC41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70D8-FBD6-224B-96DC-35E07ABF2ACB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5DB95-1671-D042-B2C5-BBE8E2A8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B659D-A4A7-8344-A78E-57954455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7B1-6826-1945-9126-A9B9A086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688C-25FE-CC42-8B4F-92A7BF42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79B60-EEE3-7C45-8367-15B6A2831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A388-39D4-A043-97BB-A8B11428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70D8-FBD6-224B-96DC-35E07ABF2ACB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9386D-55DD-BE41-82D3-93B052D3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1B00-EEF5-6046-BF27-55435A0E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7B1-6826-1945-9126-A9B9A086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5AC9D-917C-2C4E-BECA-CFBAA0D35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108C0-6E00-B749-8526-D5E171682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7216-697A-874A-84AD-7A84CFA4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70D8-FBD6-224B-96DC-35E07ABF2ACB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CB8E-3149-D348-A628-34D7AC94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C3F07-5969-3145-B628-1924A986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7B1-6826-1945-9126-A9B9A086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4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78C7-4CE4-FF4F-8D55-06D04861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3DC6E-A657-AC4F-A8E3-65D51247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88F0D-B5FD-1E4B-8F20-801AD275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70D8-FBD6-224B-96DC-35E07ABF2ACB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B082E-2ED9-7540-AD08-4AE244D0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E32F-58E9-A249-BD0C-BD3880AF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7B1-6826-1945-9126-A9B9A086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5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FA9-997B-744F-A42C-2EC52BE2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39D3-916D-EA4B-9F6E-1885D5562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BFB80-364A-3749-B7E6-AA49CFA4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70D8-FBD6-224B-96DC-35E07ABF2ACB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817B-D786-BF41-ACAF-C9AE2582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8ACB1-58AB-4045-86EF-E5551C8D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7B1-6826-1945-9126-A9B9A086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0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AD76-3BB7-244D-9CF4-F7F4183F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50A2-7B8E-3049-B13D-E7F512A03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10528" cy="4352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89939-50E9-B447-8E25-016116861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8728" y="1825625"/>
            <a:ext cx="400507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947F8-07B6-0540-A896-D36F6CB1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70D8-FBD6-224B-96DC-35E07ABF2ACB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F596A-E9B4-234D-8F70-A687CCE1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545EC-AC4C-9E4D-93CD-92A14020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7B1-6826-1945-9126-A9B9A086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6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AD76-3BB7-244D-9CF4-F7F4183F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50A2-7B8E-3049-B13D-E7F512A03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89939-50E9-B447-8E25-016116861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947F8-07B6-0540-A896-D36F6CB1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70D8-FBD6-224B-96DC-35E07ABF2ACB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F596A-E9B4-234D-8F70-A687CCE1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545EC-AC4C-9E4D-93CD-92A14020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7B1-6826-1945-9126-A9B9A086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1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2B20-C004-E845-AC25-815337BD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C1CA8-FF27-AA4C-A6C8-1CB0BF54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70601-2A69-844A-A9E5-5D5496716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5083F-4CF9-224F-90BD-4F955FC27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97434-4B4E-8444-8437-BB98EED46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0A0E4-1929-0A4C-9C7C-3BFA94FE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70D8-FBD6-224B-96DC-35E07ABF2ACB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78DB5-2CF1-EC42-952D-25AA1148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B8005-241D-4C41-9F0C-C9CDE816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7B1-6826-1945-9126-A9B9A086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5852-022C-D348-A199-6C6EDFB8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F1127-CDEB-934A-9C75-7DE6F4E8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70D8-FBD6-224B-96DC-35E07ABF2ACB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306F1-349F-2147-9478-63D002CF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956F1-CB1B-A44C-9BAD-C7426B26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7B1-6826-1945-9126-A9B9A086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0F3A7-5223-5241-BF39-479D4639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70D8-FBD6-224B-96DC-35E07ABF2ACB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C6423-5434-F14D-8F55-34BB5CCE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D8FD3-79BA-1A47-91AD-240AEBA2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7B1-6826-1945-9126-A9B9A086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5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70BB-244A-E740-B7AA-AFAF0FCE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C321-B101-DA4B-9C5E-C227E1CB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E89BD-6733-314D-93FE-9EC3D42F3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13569-2955-EB4B-9111-86692E6E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70D8-FBD6-224B-96DC-35E07ABF2ACB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34221-45E6-9B41-AAF2-BF05769B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46DE7-50C4-1A48-A10D-3D37238C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7B1-6826-1945-9126-A9B9A086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2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40366-D406-414B-A5C0-897D8149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BBD5F-7B54-384C-8F76-B733A621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5FB0-42F9-994C-9E48-35BD6237C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70D8-FBD6-224B-96DC-35E07ABF2ACB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E00AA-C08A-6148-A364-10F1547E8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2D51-60B3-BE47-8129-CA24DC278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07B1-6826-1945-9126-A9B9A086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1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572C7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0.mp4"/><Relationship Id="rId1" Type="http://schemas.microsoft.com/office/2007/relationships/media" Target="../media/media10.mp4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EFE2-65F4-4E4E-91D6-2AEF5F9C4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A Spherical Cow Approximation to Symmetric Li Ion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153C6-3999-C343-9DA4-2BD91BE98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Javier </a:t>
            </a:r>
            <a:r>
              <a:rPr lang="en-US" dirty="0" err="1"/>
              <a:t>Bareño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7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56DF-A614-B540-A6AB-4EAFB666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AML: Cathode Loss at Top of Charge</a:t>
            </a:r>
            <a:br>
              <a:rPr lang="en-US" dirty="0"/>
            </a:br>
            <a:r>
              <a:rPr lang="en-US" dirty="0"/>
              <a:t>First Discharge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8366E-7F12-EB41-94D3-E117556759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During discharge, Li travels back from anode to cathode</a:t>
            </a:r>
          </a:p>
          <a:p>
            <a:r>
              <a:rPr lang="en-US" dirty="0"/>
              <a:t>It takes (65%) less Li to discharge the cathode back to 4.0 V v Li than it took to charge it before AM loss</a:t>
            </a:r>
          </a:p>
          <a:p>
            <a:r>
              <a:rPr lang="en-US" dirty="0"/>
              <a:t>There is still Li at the anode</a:t>
            </a:r>
          </a:p>
          <a:p>
            <a:endParaRPr lang="en-US" dirty="0"/>
          </a:p>
        </p:txBody>
      </p:sp>
      <p:pic>
        <p:nvPicPr>
          <p:cNvPr id="8" name="CLTC_pD.mp4">
            <a:hlinkClick r:id="" action="ppaction://media"/>
            <a:extLst>
              <a:ext uri="{FF2B5EF4-FFF2-40B4-BE49-F238E27FC236}">
                <a16:creationId xmlns:a16="http://schemas.microsoft.com/office/drawing/2014/main" id="{4BE0535E-AC28-1E42-A2DF-20429E88D124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825625"/>
            <a:ext cx="6510338" cy="4352925"/>
          </a:xfrm>
        </p:spPr>
      </p:pic>
    </p:spTree>
    <p:extLst>
      <p:ext uri="{BB962C8B-B14F-4D97-AF65-F5344CB8AC3E}">
        <p14:creationId xmlns:p14="http://schemas.microsoft.com/office/powerpoint/2010/main" val="39824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56DF-A614-B540-A6AB-4EAFB666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AML: Cathode Loss at Top of Charge</a:t>
            </a:r>
            <a:br>
              <a:rPr lang="en-US" dirty="0"/>
            </a:br>
            <a:r>
              <a:rPr lang="en-US" dirty="0"/>
              <a:t>First Discharge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8366E-7F12-EB41-94D3-E117556759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cell continues to discharge, and V</a:t>
            </a:r>
            <a:r>
              <a:rPr lang="en-US" baseline="-25000" dirty="0"/>
              <a:t>C</a:t>
            </a:r>
            <a:r>
              <a:rPr lang="en-US" dirty="0"/>
              <a:t> continues to drop, until both electrodes reach same potential (lower than discharged state before cathode loss) </a:t>
            </a:r>
          </a:p>
          <a:p>
            <a:r>
              <a:rPr lang="en-US" dirty="0"/>
              <a:t>Less Li comes back from the anode than what was charged: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Q_disch</a:t>
            </a:r>
            <a:r>
              <a:rPr lang="en-US" dirty="0"/>
              <a:t> &lt; </a:t>
            </a:r>
            <a:r>
              <a:rPr lang="en-US" dirty="0" err="1"/>
              <a:t>Q_ch</a:t>
            </a:r>
            <a:r>
              <a:rPr lang="en-US" dirty="0"/>
              <a:t>		</a:t>
            </a:r>
          </a:p>
        </p:txBody>
      </p:sp>
      <p:pic>
        <p:nvPicPr>
          <p:cNvPr id="17" name="CLTC_fD.mp4">
            <a:hlinkClick r:id="" action="ppaction://media"/>
            <a:extLst>
              <a:ext uri="{FF2B5EF4-FFF2-40B4-BE49-F238E27FC236}">
                <a16:creationId xmlns:a16="http://schemas.microsoft.com/office/drawing/2014/main" id="{2B8FC898-363F-594B-95E7-C556F97353B9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825625"/>
            <a:ext cx="6510338" cy="4352925"/>
          </a:xfrm>
        </p:spPr>
      </p:pic>
    </p:spTree>
    <p:extLst>
      <p:ext uri="{BB962C8B-B14F-4D97-AF65-F5344CB8AC3E}">
        <p14:creationId xmlns:p14="http://schemas.microsoft.com/office/powerpoint/2010/main" val="308091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56DF-A614-B540-A6AB-4EAFB666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AML: Cathode Loss at Top of Charge</a:t>
            </a:r>
            <a:br>
              <a:rPr lang="en-US" dirty="0"/>
            </a:br>
            <a:r>
              <a:rPr lang="en-US" dirty="0"/>
              <a:t>Second Charge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8366E-7F12-EB41-94D3-E117556759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the discharged cell, both electrodes sit at lower potential v. Li</a:t>
            </a:r>
          </a:p>
          <a:p>
            <a:r>
              <a:rPr lang="en-US" dirty="0"/>
              <a:t>During the second charge, it takes the same amount of Li as in first discharge to return each electrode to the same charged SOC</a:t>
            </a:r>
          </a:p>
        </p:txBody>
      </p:sp>
      <p:pic>
        <p:nvPicPr>
          <p:cNvPr id="7" name="CLTC_2ndC.mp4">
            <a:hlinkClick r:id="" action="ppaction://media"/>
            <a:extLst>
              <a:ext uri="{FF2B5EF4-FFF2-40B4-BE49-F238E27FC236}">
                <a16:creationId xmlns:a16="http://schemas.microsoft.com/office/drawing/2014/main" id="{FAEEA273-BC09-6748-975A-517C29C56CF2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825625"/>
            <a:ext cx="6510338" cy="4352925"/>
          </a:xfrm>
        </p:spPr>
      </p:pic>
    </p:spTree>
    <p:extLst>
      <p:ext uri="{BB962C8B-B14F-4D97-AF65-F5344CB8AC3E}">
        <p14:creationId xmlns:p14="http://schemas.microsoft.com/office/powerpoint/2010/main" val="79363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6952-64C8-134A-93F7-83A6A006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AML: Cathode Loss at Top of Charge</a:t>
            </a:r>
            <a:br>
              <a:rPr lang="en-US" dirty="0"/>
            </a:br>
            <a:r>
              <a:rPr lang="en-US" dirty="0"/>
              <a:t>Extended cycling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C3900-B4AE-5B46-ABA8-B989945F5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5% cathode AM loss at top of each charge</a:t>
            </a:r>
          </a:p>
          <a:p>
            <a:r>
              <a:rPr lang="en-US" dirty="0"/>
              <a:t>Electrode voltages at top of charge remain constant</a:t>
            </a:r>
          </a:p>
          <a:p>
            <a:r>
              <a:rPr lang="en-US" dirty="0"/>
              <a:t>Electrode voltages at bottom of discharge  keep falling</a:t>
            </a:r>
          </a:p>
          <a:p>
            <a:r>
              <a:rPr lang="en-US" dirty="0"/>
              <a:t>Cell capacity drops</a:t>
            </a:r>
          </a:p>
          <a:p>
            <a:r>
              <a:rPr lang="en-US" dirty="0"/>
              <a:t>Q</a:t>
            </a:r>
            <a:r>
              <a:rPr lang="en-US" baseline="-25000" dirty="0"/>
              <a:t>D</a:t>
            </a:r>
            <a:r>
              <a:rPr lang="en-US" dirty="0"/>
              <a:t> = </a:t>
            </a:r>
            <a:r>
              <a:rPr lang="en-US" dirty="0" err="1"/>
              <a:t>Q</a:t>
            </a:r>
            <a:r>
              <a:rPr lang="en-US" baseline="-25000" dirty="0" err="1"/>
              <a:t>C</a:t>
            </a:r>
            <a:r>
              <a:rPr lang="en-US" baseline="30000" dirty="0" err="1"/>
              <a:t>previous</a:t>
            </a:r>
            <a:endParaRPr lang="en-US" baseline="300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CC4581A-1AAC-7B49-8A2A-5A1A1EEC12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9888"/>
            <a:ext cx="6510338" cy="4344398"/>
          </a:xfrm>
        </p:spPr>
      </p:pic>
    </p:spTree>
    <p:extLst>
      <p:ext uri="{BB962C8B-B14F-4D97-AF65-F5344CB8AC3E}">
        <p14:creationId xmlns:p14="http://schemas.microsoft.com/office/powerpoint/2010/main" val="323592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6952-64C8-134A-93F7-83A6A006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AML: Cathode Loss at Bottom of Discharge</a:t>
            </a:r>
            <a:br>
              <a:rPr lang="en-US" dirty="0"/>
            </a:br>
            <a:r>
              <a:rPr lang="en-US" dirty="0"/>
              <a:t>Extended cycling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C3900-B4AE-5B46-ABA8-B989945F5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5% cathode AM loss at bottom of each discharge</a:t>
            </a:r>
          </a:p>
          <a:p>
            <a:r>
              <a:rPr lang="en-US" dirty="0"/>
              <a:t>Does not change electrode voltages, which remain constant at bottom of discharge</a:t>
            </a:r>
          </a:p>
          <a:p>
            <a:r>
              <a:rPr lang="en-US" dirty="0"/>
              <a:t>Li loss from </a:t>
            </a:r>
            <a:r>
              <a:rPr lang="en-US" dirty="0" err="1"/>
              <a:t>lithiated</a:t>
            </a:r>
            <a:r>
              <a:rPr lang="en-US" dirty="0"/>
              <a:t> cathode loss:</a:t>
            </a:r>
          </a:p>
          <a:p>
            <a:pPr lvl="1"/>
            <a:r>
              <a:rPr lang="en-US" dirty="0"/>
              <a:t>100% CE</a:t>
            </a:r>
          </a:p>
          <a:p>
            <a:pPr lvl="1"/>
            <a:r>
              <a:rPr lang="en-US" dirty="0"/>
              <a:t>Cell capacity drops</a:t>
            </a:r>
          </a:p>
          <a:p>
            <a:pPr lvl="1"/>
            <a:r>
              <a:rPr lang="en-US" dirty="0"/>
              <a:t>Electrode V at top of charge increases</a:t>
            </a:r>
            <a:endParaRPr lang="en-US" baseline="30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D9588CE-8478-F544-9D6A-48D40FB6D5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9888"/>
            <a:ext cx="6510338" cy="4344398"/>
          </a:xfrm>
        </p:spPr>
      </p:pic>
    </p:spTree>
    <p:extLst>
      <p:ext uri="{BB962C8B-B14F-4D97-AF65-F5344CB8AC3E}">
        <p14:creationId xmlns:p14="http://schemas.microsoft.com/office/powerpoint/2010/main" val="207089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B6C6-1AF7-1743-87B3-433510EE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AML: Anode Loss at Top of Charge</a:t>
            </a:r>
            <a:br>
              <a:rPr lang="en-US" dirty="0"/>
            </a:br>
            <a:r>
              <a:rPr lang="en-US" dirty="0"/>
              <a:t>Extended cycling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778B67-6099-8E4C-92EC-F2ACBEF1E3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9888"/>
            <a:ext cx="6510338" cy="434439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628AB-773B-1D48-A52C-3508B6453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5% anode AM loss at top of each charge</a:t>
            </a:r>
          </a:p>
          <a:p>
            <a:r>
              <a:rPr lang="en-US" dirty="0"/>
              <a:t>Does not change electrode SOC, V</a:t>
            </a:r>
            <a:r>
              <a:rPr lang="en-US" baseline="30000" dirty="0"/>
              <a:t>A/C</a:t>
            </a:r>
            <a:r>
              <a:rPr lang="en-US" dirty="0"/>
              <a:t> in charged cell constant </a:t>
            </a:r>
          </a:p>
          <a:p>
            <a:r>
              <a:rPr lang="en-US" dirty="0"/>
              <a:t>Li loss from </a:t>
            </a:r>
            <a:r>
              <a:rPr lang="en-US" dirty="0" err="1"/>
              <a:t>lithiated</a:t>
            </a:r>
            <a:r>
              <a:rPr lang="en-US" dirty="0"/>
              <a:t> anode drives electrode V increase in discharged cell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7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B6C6-1AF7-1743-87B3-433510EE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AML: Anode Loss at Bottom of Discharge</a:t>
            </a:r>
            <a:br>
              <a:rPr lang="en-US" dirty="0"/>
            </a:br>
            <a:r>
              <a:rPr lang="en-US" dirty="0"/>
              <a:t>Extended cycling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628AB-773B-1D48-A52C-3508B6453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5% anode AM loss at bottom of each discharge</a:t>
            </a:r>
          </a:p>
          <a:p>
            <a:r>
              <a:rPr lang="en-US" dirty="0"/>
              <a:t>Does not change electrode SOC, V</a:t>
            </a:r>
            <a:r>
              <a:rPr lang="en-US" baseline="30000" dirty="0"/>
              <a:t>A/C</a:t>
            </a:r>
            <a:r>
              <a:rPr lang="en-US" dirty="0"/>
              <a:t> in discharged cell constant </a:t>
            </a:r>
          </a:p>
          <a:p>
            <a:r>
              <a:rPr lang="en-US" dirty="0"/>
              <a:t>V</a:t>
            </a:r>
            <a:r>
              <a:rPr lang="en-US" baseline="30000" dirty="0"/>
              <a:t>A/C</a:t>
            </a:r>
            <a:r>
              <a:rPr lang="en-US" dirty="0"/>
              <a:t> drops in charged cell because anode cannot accept all Li from cathode upon charge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B0BB56-BCB2-A64E-905D-1E77514548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9888"/>
            <a:ext cx="6510338" cy="4344398"/>
          </a:xfrm>
        </p:spPr>
      </p:pic>
    </p:spTree>
    <p:extLst>
      <p:ext uri="{BB962C8B-B14F-4D97-AF65-F5344CB8AC3E}">
        <p14:creationId xmlns:p14="http://schemas.microsoft.com/office/powerpoint/2010/main" val="1178341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7ABD-C366-ED4F-8B50-87EC486D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AML: Extended Cycling 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49C9D8-A66F-AB43-9F0F-A7F18C2967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4641" y="1825625"/>
            <a:ext cx="6417455" cy="43529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53343-E7B6-C947-AA09-2DE9C23A81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Voltage creep occurs at opposite end of charge-discharge cycle to active material loss</a:t>
            </a:r>
          </a:p>
          <a:p>
            <a:r>
              <a:rPr lang="en-US" dirty="0"/>
              <a:t>Direction of voltage creep switches with anode or cathode loss and with end of C-D cycle at which AML occurs</a:t>
            </a:r>
          </a:p>
        </p:txBody>
      </p:sp>
    </p:spTree>
    <p:extLst>
      <p:ext uri="{BB962C8B-B14F-4D97-AF65-F5344CB8AC3E}">
        <p14:creationId xmlns:p14="http://schemas.microsoft.com/office/powerpoint/2010/main" val="239101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7ABD-C366-ED4F-8B50-87EC486D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AML: Extended Cycling 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53343-E7B6-C947-AA09-2DE9C23A81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half cycle is charge</a:t>
            </a:r>
          </a:p>
          <a:p>
            <a:r>
              <a:rPr lang="en-US" dirty="0"/>
              <a:t>CE = Q</a:t>
            </a:r>
            <a:r>
              <a:rPr lang="en-US" baseline="30000" dirty="0"/>
              <a:t>D</a:t>
            </a:r>
            <a:r>
              <a:rPr lang="en-US" dirty="0"/>
              <a:t>/</a:t>
            </a:r>
            <a:r>
              <a:rPr lang="en-US" dirty="0" err="1"/>
              <a:t>Q</a:t>
            </a:r>
            <a:r>
              <a:rPr lang="en-US" baseline="30000" dirty="0" err="1"/>
              <a:t>c</a:t>
            </a:r>
            <a:r>
              <a:rPr lang="en-US" baseline="-25000" dirty="0" err="1"/>
              <a:t>previous</a:t>
            </a:r>
            <a:endParaRPr lang="en-US" baseline="-25000" dirty="0"/>
          </a:p>
          <a:p>
            <a:r>
              <a:rPr lang="en-US" dirty="0"/>
              <a:t>CR = Q</a:t>
            </a:r>
            <a:r>
              <a:rPr lang="en-US" baseline="30000" dirty="0"/>
              <a:t>C</a:t>
            </a:r>
            <a:r>
              <a:rPr lang="en-US" dirty="0"/>
              <a:t>/</a:t>
            </a:r>
            <a:r>
              <a:rPr lang="en-US" dirty="0" err="1"/>
              <a:t>Q</a:t>
            </a:r>
            <a:r>
              <a:rPr lang="en-US" baseline="30000" dirty="0" err="1"/>
              <a:t>d</a:t>
            </a:r>
            <a:r>
              <a:rPr lang="en-US" baseline="-25000" dirty="0" err="1"/>
              <a:t>previous</a:t>
            </a:r>
            <a:endParaRPr lang="en-US" baseline="-25000" dirty="0"/>
          </a:p>
          <a:p>
            <a:r>
              <a:rPr lang="en-US" dirty="0"/>
              <a:t>AML leads to </a:t>
            </a:r>
            <a:r>
              <a:rPr lang="en-US" dirty="0" err="1"/>
              <a:t>Q</a:t>
            </a:r>
            <a:r>
              <a:rPr lang="en-US" baseline="-25000" dirty="0" err="1"/>
              <a:t>cell</a:t>
            </a:r>
            <a:r>
              <a:rPr lang="en-US" dirty="0"/>
              <a:t> loss in all cases</a:t>
            </a:r>
          </a:p>
          <a:p>
            <a:r>
              <a:rPr lang="en-US" dirty="0"/>
              <a:t>AML at top of charge: coulombic inefficiency</a:t>
            </a:r>
          </a:p>
          <a:p>
            <a:r>
              <a:rPr lang="en-US" dirty="0"/>
              <a:t>AML at bottom of discharge: capacity loss between cycles</a:t>
            </a:r>
          </a:p>
          <a:p>
            <a:endParaRPr lang="en-US" baseline="-25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D7DCC0-FBF3-B148-9059-EF7CBE47C3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9768" y="1825625"/>
            <a:ext cx="6467202" cy="4352925"/>
          </a:xfrm>
        </p:spPr>
      </p:pic>
    </p:spTree>
    <p:extLst>
      <p:ext uri="{BB962C8B-B14F-4D97-AF65-F5344CB8AC3E}">
        <p14:creationId xmlns:p14="http://schemas.microsoft.com/office/powerpoint/2010/main" val="1402701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F3AF-6CDC-D34F-8969-5F1662D4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D89526-B664-1646-9511-E74D8D49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Explore the effect of redox currents:</a:t>
            </a:r>
          </a:p>
          <a:p>
            <a:pPr lvl="1"/>
            <a:r>
              <a:rPr lang="en-US" dirty="0"/>
              <a:t>Li inventory change and/or shift</a:t>
            </a:r>
          </a:p>
          <a:p>
            <a:pPr lvl="1"/>
            <a:r>
              <a:rPr lang="en-US" dirty="0"/>
              <a:t>Mismatch between measured </a:t>
            </a:r>
            <a:r>
              <a:rPr lang="en-US" dirty="0" err="1"/>
              <a:t>Q</a:t>
            </a:r>
            <a:r>
              <a:rPr lang="en-US" baseline="-25000" dirty="0" err="1"/>
              <a:t>cell</a:t>
            </a:r>
            <a:r>
              <a:rPr lang="en-US" dirty="0"/>
              <a:t> and electrode SOC changes</a:t>
            </a:r>
          </a:p>
          <a:p>
            <a:pPr lvl="1"/>
            <a:r>
              <a:rPr lang="en-US" dirty="0"/>
              <a:t>No associated AML</a:t>
            </a:r>
          </a:p>
          <a:p>
            <a:endParaRPr lang="en-US" dirty="0"/>
          </a:p>
          <a:p>
            <a:r>
              <a:rPr lang="en-US" dirty="0"/>
              <a:t>Explore the effect of Li reorganization</a:t>
            </a:r>
          </a:p>
          <a:p>
            <a:pPr lvl="1"/>
            <a:r>
              <a:rPr lang="en-US" dirty="0"/>
              <a:t>Redox effects without compensating current</a:t>
            </a:r>
          </a:p>
          <a:p>
            <a:pPr lvl="1"/>
            <a:r>
              <a:rPr lang="en-US" dirty="0"/>
              <a:t>Causes AML</a:t>
            </a:r>
          </a:p>
          <a:p>
            <a:pPr lvl="1"/>
            <a:endParaRPr lang="en-US" dirty="0"/>
          </a:p>
          <a:p>
            <a:r>
              <a:rPr lang="en-US" dirty="0"/>
              <a:t>Compare to experimental data (KK48RT3)</a:t>
            </a:r>
          </a:p>
        </p:txBody>
      </p:sp>
    </p:spTree>
    <p:extLst>
      <p:ext uri="{BB962C8B-B14F-4D97-AF65-F5344CB8AC3E}">
        <p14:creationId xmlns:p14="http://schemas.microsoft.com/office/powerpoint/2010/main" val="240601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FCA76A-0580-0F4C-8EA6-117A52BC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Cow Approximation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5A839-D528-6340-A4ED-177C82F0D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3272" y="1758155"/>
            <a:ext cx="651052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Cell behavior is approximated by the V-Q characteristic of each electrode, interpolated from experimental results in half cells</a:t>
            </a:r>
          </a:p>
          <a:p>
            <a:r>
              <a:rPr lang="en-US" dirty="0"/>
              <a:t>Different mechanisms shift and/or alter the Li inventory and electrode loading</a:t>
            </a:r>
          </a:p>
          <a:p>
            <a:r>
              <a:rPr lang="en-US" dirty="0"/>
              <a:t>Cell V is calculated as the V difference between electrodes</a:t>
            </a:r>
          </a:p>
          <a:p>
            <a:r>
              <a:rPr lang="en-US" dirty="0"/>
              <a:t>Kinetic effects are not considered, other than (possibly) introducing an </a:t>
            </a:r>
            <a:r>
              <a:rPr lang="en-US" i="1" dirty="0"/>
              <a:t>ad-hoc</a:t>
            </a:r>
            <a:r>
              <a:rPr lang="en-US" dirty="0"/>
              <a:t> overpotential to approximate internal resistance and polarization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273B79-B8CF-3C46-8C0D-09C7BB96E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935956"/>
            <a:ext cx="3995737" cy="399573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02F33D-3A59-EA4F-85B0-0D784E725595}"/>
              </a:ext>
            </a:extLst>
          </p:cNvPr>
          <p:cNvSpPr txBox="1"/>
          <p:nvPr/>
        </p:nvSpPr>
        <p:spPr>
          <a:xfrm>
            <a:off x="1244600" y="6085815"/>
            <a:ext cx="620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Keenan Crane</a:t>
            </a:r>
          </a:p>
          <a:p>
            <a:r>
              <a:rPr lang="en-US" sz="1200" dirty="0"/>
              <a:t>http://</a:t>
            </a:r>
            <a:r>
              <a:rPr lang="en-US" sz="1200" dirty="0" err="1"/>
              <a:t>www.cs.cmu.edu</a:t>
            </a:r>
            <a:r>
              <a:rPr lang="en-US" sz="1200" dirty="0"/>
              <a:t>/~</a:t>
            </a:r>
            <a:r>
              <a:rPr lang="en-US" sz="1200" dirty="0" err="1"/>
              <a:t>kmcrane</a:t>
            </a:r>
            <a:r>
              <a:rPr lang="en-US" sz="1200" dirty="0"/>
              <a:t>/Projects/</a:t>
            </a:r>
            <a:r>
              <a:rPr lang="en-US" sz="1200" dirty="0" err="1"/>
              <a:t>ModelRepository</a:t>
            </a:r>
            <a:r>
              <a:rPr lang="en-US" sz="1200" dirty="0"/>
              <a:t>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E0D69-6DE2-3E42-BF32-B5D82E0F1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9834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8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EABDDB-6EA5-DD43-85C8-8746EFA7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 reorganization / phase transitions</a:t>
            </a:r>
          </a:p>
        </p:txBody>
      </p:sp>
      <p:pic>
        <p:nvPicPr>
          <p:cNvPr id="7" name="Li_move_01.mp4">
            <a:hlinkClick r:id="" action="ppaction://media"/>
            <a:extLst>
              <a:ext uri="{FF2B5EF4-FFF2-40B4-BE49-F238E27FC236}">
                <a16:creationId xmlns:a16="http://schemas.microsoft.com/office/drawing/2014/main" id="{34A9817A-954D-4243-B040-0C7DC3D82308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825625"/>
            <a:ext cx="6510338" cy="435292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10B83-FE04-0C47-9BF9-A2B80C8F60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After initial charge to 0.5 V, 25% of cathode is lost but its Li is transferred to the remaining cathode</a:t>
            </a:r>
          </a:p>
          <a:p>
            <a:r>
              <a:rPr lang="en-US" dirty="0"/>
              <a:t>This causes cathode self discharge, with no </a:t>
            </a:r>
            <a:r>
              <a:rPr lang="en-US" dirty="0" err="1"/>
              <a:t>Qcell</a:t>
            </a:r>
            <a:r>
              <a:rPr lang="en-US" dirty="0"/>
              <a:t> nor changing anode SOC</a:t>
            </a:r>
          </a:p>
        </p:txBody>
      </p:sp>
    </p:spTree>
    <p:extLst>
      <p:ext uri="{BB962C8B-B14F-4D97-AF65-F5344CB8AC3E}">
        <p14:creationId xmlns:p14="http://schemas.microsoft.com/office/powerpoint/2010/main" val="13708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EABDDB-6EA5-DD43-85C8-8746EFA7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 reorganization / phase transitions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10B83-FE04-0C47-9BF9-A2B80C8F60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During a voltage hold, external </a:t>
            </a:r>
            <a:r>
              <a:rPr lang="en-US" dirty="0" err="1"/>
              <a:t>Qcell</a:t>
            </a:r>
            <a:r>
              <a:rPr lang="en-US" dirty="0"/>
              <a:t> needs to be supplied to recharge the cell after the cathode self discharge</a:t>
            </a:r>
          </a:p>
          <a:p>
            <a:r>
              <a:rPr lang="en-US" dirty="0"/>
              <a:t>Can be approximated by a series of charge-phase transition cycles</a:t>
            </a:r>
          </a:p>
        </p:txBody>
      </p:sp>
      <p:pic>
        <p:nvPicPr>
          <p:cNvPr id="5" name="Li_move_02.mp4">
            <a:hlinkClick r:id="" action="ppaction://media"/>
            <a:extLst>
              <a:ext uri="{FF2B5EF4-FFF2-40B4-BE49-F238E27FC236}">
                <a16:creationId xmlns:a16="http://schemas.microsoft.com/office/drawing/2014/main" id="{AF1EDD55-5ADE-A241-8E07-391BDF4E50E6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825625"/>
            <a:ext cx="6510338" cy="4352925"/>
          </a:xfrm>
        </p:spPr>
      </p:pic>
    </p:spTree>
    <p:extLst>
      <p:ext uri="{BB962C8B-B14F-4D97-AF65-F5344CB8AC3E}">
        <p14:creationId xmlns:p14="http://schemas.microsoft.com/office/powerpoint/2010/main" val="415168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456F-4447-D74B-88AF-DD3E93CB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Symmetric Cell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C907C6-3841-1F4B-95D5-4B7CFC0685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9768" y="1825625"/>
            <a:ext cx="6467202" cy="43529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6B35A-20DC-6244-9A45-1FC78572E4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start from a cell consisting of two NCM523 electrodes, each charged to 4.0 V v. Li/Li</a:t>
            </a:r>
            <a:r>
              <a:rPr lang="en-US" baseline="30000" dirty="0"/>
              <a:t>+</a:t>
            </a:r>
          </a:p>
          <a:p>
            <a:r>
              <a:rPr lang="en-US" dirty="0"/>
              <a:t>Each NCM523 electrode is approx. 54% full of Li</a:t>
            </a:r>
          </a:p>
          <a:p>
            <a:r>
              <a:rPr lang="en-US" dirty="0"/>
              <a:t>Cell voltage is </a:t>
            </a:r>
            <a:br>
              <a:rPr lang="en-US" dirty="0"/>
            </a:br>
            <a:r>
              <a:rPr lang="en-US" dirty="0"/>
              <a:t>4.0 V – 4.0 V = 0 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7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8BD6-A88D-5A4D-8A20-3F9AD3D1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Symmetric Cell: 1</a:t>
            </a:r>
            <a:r>
              <a:rPr lang="en-US" baseline="30000" dirty="0"/>
              <a:t>st</a:t>
            </a:r>
            <a:r>
              <a:rPr lang="en-US" dirty="0"/>
              <a:t> Charge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2F161-30B9-F341-B16A-BA7E6D00DD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 the cell charges to 0.5 V, Li moves from cathode to anode</a:t>
            </a:r>
          </a:p>
          <a:p>
            <a:r>
              <a:rPr lang="en-US" dirty="0"/>
              <a:t>Cell is balanced, each electrode changes SOC by same amount</a:t>
            </a:r>
          </a:p>
          <a:p>
            <a:r>
              <a:rPr lang="en-US" dirty="0"/>
              <a:t>No internal red/ox currents: measured cell capacity matches electrode EOS change</a:t>
            </a:r>
          </a:p>
        </p:txBody>
      </p:sp>
      <p:pic>
        <p:nvPicPr>
          <p:cNvPr id="8" name="ideal_1stC.mp4">
            <a:hlinkClick r:id="" action="ppaction://media"/>
            <a:extLst>
              <a:ext uri="{FF2B5EF4-FFF2-40B4-BE49-F238E27FC236}">
                <a16:creationId xmlns:a16="http://schemas.microsoft.com/office/drawing/2014/main" id="{0FE4336B-FBA6-A646-BEA5-424C8CC9AA07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825625"/>
            <a:ext cx="6510338" cy="4352925"/>
          </a:xfrm>
        </p:spPr>
      </p:pic>
    </p:spTree>
    <p:extLst>
      <p:ext uri="{BB962C8B-B14F-4D97-AF65-F5344CB8AC3E}">
        <p14:creationId xmlns:p14="http://schemas.microsoft.com/office/powerpoint/2010/main" val="32554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2364-04BA-4F41-A62F-1153E4C3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Symmetric Cell: 1</a:t>
            </a:r>
            <a:r>
              <a:rPr lang="en-US" baseline="30000" dirty="0"/>
              <a:t>st</a:t>
            </a:r>
            <a:r>
              <a:rPr lang="en-US" dirty="0"/>
              <a:t> Discharge</a:t>
            </a:r>
          </a:p>
        </p:txBody>
      </p:sp>
      <p:pic>
        <p:nvPicPr>
          <p:cNvPr id="5" name="ideal_1stD.mp4">
            <a:hlinkClick r:id="" action="ppaction://media"/>
            <a:extLst>
              <a:ext uri="{FF2B5EF4-FFF2-40B4-BE49-F238E27FC236}">
                <a16:creationId xmlns:a16="http://schemas.microsoft.com/office/drawing/2014/main" id="{77B0F2FE-0538-7C4B-9DC5-E860645DC5CB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825625"/>
            <a:ext cx="6510338" cy="43529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E7CBB-CC3B-374D-976E-B13337A2D6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Upon cell discharge to 0 V, Li goes back to the cathode</a:t>
            </a:r>
          </a:p>
          <a:p>
            <a:r>
              <a:rPr lang="en-US" dirty="0"/>
              <a:t>No Li inventory change or shift:</a:t>
            </a:r>
          </a:p>
          <a:p>
            <a:pPr lvl="1"/>
            <a:r>
              <a:rPr lang="en-US" dirty="0"/>
              <a:t>Discharge capacity matches charge capacity</a:t>
            </a:r>
          </a:p>
          <a:p>
            <a:pPr lvl="1"/>
            <a:r>
              <a:rPr lang="en-US" dirty="0"/>
              <a:t>Both electrodes go back to initial 4.0 V v. Li</a:t>
            </a:r>
          </a:p>
        </p:txBody>
      </p:sp>
    </p:spTree>
    <p:extLst>
      <p:ext uri="{BB962C8B-B14F-4D97-AF65-F5344CB8AC3E}">
        <p14:creationId xmlns:p14="http://schemas.microsoft.com/office/powerpoint/2010/main" val="391183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E898-5113-0D47-B8F0-49BC2734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Symmetric Cell: Cycling</a:t>
            </a:r>
          </a:p>
        </p:txBody>
      </p:sp>
      <p:pic>
        <p:nvPicPr>
          <p:cNvPr id="5" name="ideal_5CD_cyc.mp4">
            <a:hlinkClick r:id="" action="ppaction://media"/>
            <a:extLst>
              <a:ext uri="{FF2B5EF4-FFF2-40B4-BE49-F238E27FC236}">
                <a16:creationId xmlns:a16="http://schemas.microsoft.com/office/drawing/2014/main" id="{0D4CE7D4-B048-A546-92DE-866CAB2B01ED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987550"/>
            <a:ext cx="6510338" cy="40290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F04B5-41D9-824F-B370-F163CC76E9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Upon cycling:</a:t>
            </a:r>
          </a:p>
          <a:p>
            <a:pPr lvl="1"/>
            <a:r>
              <a:rPr lang="en-US" dirty="0"/>
              <a:t> Charge keeps constant</a:t>
            </a:r>
          </a:p>
          <a:p>
            <a:pPr lvl="1"/>
            <a:r>
              <a:rPr lang="en-US" dirty="0"/>
              <a:t>No V drift</a:t>
            </a:r>
          </a:p>
        </p:txBody>
      </p:sp>
    </p:spTree>
    <p:extLst>
      <p:ext uri="{BB962C8B-B14F-4D97-AF65-F5344CB8AC3E}">
        <p14:creationId xmlns:p14="http://schemas.microsoft.com/office/powerpoint/2010/main" val="57865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81B6-A6AB-6347-914B-45EC5521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Material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4A3F-BC52-844E-8DD3-A13966166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2544"/>
          </a:xfrm>
        </p:spPr>
        <p:txBody>
          <a:bodyPr/>
          <a:lstStyle/>
          <a:p>
            <a:r>
              <a:rPr lang="en-US" dirty="0"/>
              <a:t>A process that effectively reduces the loading of one or both electrodes</a:t>
            </a:r>
          </a:p>
          <a:p>
            <a:r>
              <a:rPr lang="en-US" dirty="0"/>
              <a:t>E.g. , particle disconnection from current collector</a:t>
            </a:r>
          </a:p>
          <a:p>
            <a:r>
              <a:rPr lang="en-US" dirty="0"/>
              <a:t>May result in loss of Li inventory, depending on SOC of lost material</a:t>
            </a:r>
          </a:p>
          <a:p>
            <a:r>
              <a:rPr lang="en-US" dirty="0"/>
              <a:t>Does not change the effective SOC of the remaining material and does not require a compensating current</a:t>
            </a:r>
          </a:p>
        </p:txBody>
      </p:sp>
    </p:spTree>
    <p:extLst>
      <p:ext uri="{BB962C8B-B14F-4D97-AF65-F5344CB8AC3E}">
        <p14:creationId xmlns:p14="http://schemas.microsoft.com/office/powerpoint/2010/main" val="148513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56DF-A614-B540-A6AB-4EAFB666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AML: Cathode Loss at Top of Charge</a:t>
            </a:r>
            <a:br>
              <a:rPr lang="en-US" dirty="0"/>
            </a:br>
            <a:r>
              <a:rPr lang="en-US" dirty="0"/>
              <a:t>First Charge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8366E-7F12-EB41-94D3-E117556759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Initial charge to 0.5 V similar to ideal cell case </a:t>
            </a:r>
          </a:p>
        </p:txBody>
      </p:sp>
      <p:pic>
        <p:nvPicPr>
          <p:cNvPr id="11" name="CLTC_1stC.mp4">
            <a:hlinkClick r:id="" action="ppaction://media"/>
            <a:extLst>
              <a:ext uri="{FF2B5EF4-FFF2-40B4-BE49-F238E27FC236}">
                <a16:creationId xmlns:a16="http://schemas.microsoft.com/office/drawing/2014/main" id="{F3D982F4-1ECB-0848-9C5B-E9A1CFFFC32D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825625"/>
            <a:ext cx="6510338" cy="4352925"/>
          </a:xfrm>
        </p:spPr>
      </p:pic>
    </p:spTree>
    <p:extLst>
      <p:ext uri="{BB962C8B-B14F-4D97-AF65-F5344CB8AC3E}">
        <p14:creationId xmlns:p14="http://schemas.microsoft.com/office/powerpoint/2010/main" val="31004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56DF-A614-B540-A6AB-4EAFB666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AML: Cathode Loss at Top of Charge</a:t>
            </a:r>
            <a:br>
              <a:rPr lang="en-US" dirty="0"/>
            </a:br>
            <a:r>
              <a:rPr lang="en-US" dirty="0"/>
              <a:t>Loss of AM at cathode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8366E-7F12-EB41-94D3-E117556759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top of charge, 65% of cathode active material is lost; e.g., particle disconnection during a hold</a:t>
            </a:r>
          </a:p>
          <a:p>
            <a:r>
              <a:rPr lang="en-US" dirty="0"/>
              <a:t>The loss does not change the SOC of any electrode, but reduces the capacity (Li intercalation sites) of the cathode</a:t>
            </a:r>
          </a:p>
        </p:txBody>
      </p:sp>
      <p:pic>
        <p:nvPicPr>
          <p:cNvPr id="11" name="CLTC_1CL.mp4">
            <a:hlinkClick r:id="" action="ppaction://media"/>
            <a:extLst>
              <a:ext uri="{FF2B5EF4-FFF2-40B4-BE49-F238E27FC236}">
                <a16:creationId xmlns:a16="http://schemas.microsoft.com/office/drawing/2014/main" id="{8E601F24-2804-6346-8A3B-B675006A8388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825625"/>
            <a:ext cx="6510338" cy="4352925"/>
          </a:xfrm>
        </p:spPr>
      </p:pic>
    </p:spTree>
    <p:extLst>
      <p:ext uri="{BB962C8B-B14F-4D97-AF65-F5344CB8AC3E}">
        <p14:creationId xmlns:p14="http://schemas.microsoft.com/office/powerpoint/2010/main" val="20422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A-LION cells" id="{C59C0A70-0518-FB4D-863F-E07EB06D54CE}" vid="{1E08532C-71F9-6C4E-AF0C-6508EA9161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899</Words>
  <Application>Microsoft Macintosh PowerPoint</Application>
  <PresentationFormat>Widescreen</PresentationFormat>
  <Paragraphs>95</Paragraphs>
  <Slides>21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 A Spherical Cow Approximation to Symmetric Li Ion Cells</vt:lpstr>
      <vt:lpstr>Spherical Cow Approximation</vt:lpstr>
      <vt:lpstr>Ideal Symmetric Cell</vt:lpstr>
      <vt:lpstr>Ideal Symmetric Cell: 1st Charge</vt:lpstr>
      <vt:lpstr>Ideal Symmetric Cell: 1st Discharge</vt:lpstr>
      <vt:lpstr>Ideal Symmetric Cell: Cycling</vt:lpstr>
      <vt:lpstr>Active Material Loss</vt:lpstr>
      <vt:lpstr>AML: Cathode Loss at Top of Charge First Charge</vt:lpstr>
      <vt:lpstr>AML: Cathode Loss at Top of Charge Loss of AM at cathode</vt:lpstr>
      <vt:lpstr>AML: Cathode Loss at Top of Charge First Discharge</vt:lpstr>
      <vt:lpstr>AML: Cathode Loss at Top of Charge First Discharge</vt:lpstr>
      <vt:lpstr>AML: Cathode Loss at Top of Charge Second Charge</vt:lpstr>
      <vt:lpstr>AML: Cathode Loss at Top of Charge Extended cycling</vt:lpstr>
      <vt:lpstr>AML: Cathode Loss at Bottom of Discharge Extended cycling</vt:lpstr>
      <vt:lpstr>AML: Anode Loss at Top of Charge Extended cycling</vt:lpstr>
      <vt:lpstr>AML: Anode Loss at Bottom of Discharge Extended cycling</vt:lpstr>
      <vt:lpstr>AML: Extended Cycling Comparison</vt:lpstr>
      <vt:lpstr>AML: Extended Cycling Comparison</vt:lpstr>
      <vt:lpstr>Next Steps</vt:lpstr>
      <vt:lpstr>Li reorganization / phase transitions</vt:lpstr>
      <vt:lpstr>Li reorganization / phase transitions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Spherical Cow Approximation to Symmetric Li Ion Cells</dc:title>
  <dc:creator>Javier Bareno</dc:creator>
  <cp:lastModifiedBy>Javier Bareno</cp:lastModifiedBy>
  <cp:revision>25</cp:revision>
  <dcterms:created xsi:type="dcterms:W3CDTF">2018-11-14T16:28:31Z</dcterms:created>
  <dcterms:modified xsi:type="dcterms:W3CDTF">2019-11-04T02:07:03Z</dcterms:modified>
</cp:coreProperties>
</file>