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57" r:id="rId3"/>
    <p:sldId id="360" r:id="rId4"/>
    <p:sldId id="358" r:id="rId5"/>
    <p:sldId id="470" r:id="rId6"/>
    <p:sldId id="473" r:id="rId7"/>
    <p:sldId id="474" r:id="rId8"/>
    <p:sldId id="475" r:id="rId9"/>
    <p:sldId id="476" r:id="rId10"/>
    <p:sldId id="477" r:id="rId11"/>
    <p:sldId id="478" r:id="rId12"/>
    <p:sldId id="481" r:id="rId13"/>
    <p:sldId id="479" r:id="rId14"/>
    <p:sldId id="480" r:id="rId15"/>
    <p:sldId id="482" r:id="rId16"/>
    <p:sldId id="483" r:id="rId17"/>
    <p:sldId id="469" r:id="rId18"/>
    <p:sldId id="362" r:id="rId19"/>
    <p:sldId id="460" r:id="rId20"/>
    <p:sldId id="363" r:id="rId21"/>
    <p:sldId id="270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C9A5E-E1A3-4E00-85B9-0275C42BDB74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92508-FB8F-4EDE-A1D0-1054D12237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1476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2508-FB8F-4EDE-A1D0-1054D122378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854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2508-FB8F-4EDE-A1D0-1054D122378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00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2508-FB8F-4EDE-A1D0-1054D122378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00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2508-FB8F-4EDE-A1D0-1054D122378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00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2508-FB8F-4EDE-A1D0-1054D122378B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00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2508-FB8F-4EDE-A1D0-1054D122378B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946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2508-FB8F-4EDE-A1D0-1054D122378B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00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2508-FB8F-4EDE-A1D0-1054D122378B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84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F962-18C9-42EE-9CFF-90F216E7FFBA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907C-7CCA-4594-9E4E-0ACD35BAE3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786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F962-18C9-42EE-9CFF-90F216E7FFBA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907C-7CCA-4594-9E4E-0ACD35BAE3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7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F962-18C9-42EE-9CFF-90F216E7FFBA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907C-7CCA-4594-9E4E-0ACD35BAE3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57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F962-18C9-42EE-9CFF-90F216E7FFBA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907C-7CCA-4594-9E4E-0ACD35BAE3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336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F962-18C9-42EE-9CFF-90F216E7FFBA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907C-7CCA-4594-9E4E-0ACD35BAE3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65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F962-18C9-42EE-9CFF-90F216E7FFBA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907C-7CCA-4594-9E4E-0ACD35BAE3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05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F962-18C9-42EE-9CFF-90F216E7FFBA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907C-7CCA-4594-9E4E-0ACD35BAE3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09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F962-18C9-42EE-9CFF-90F216E7FFBA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907C-7CCA-4594-9E4E-0ACD35BAE3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35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F962-18C9-42EE-9CFF-90F216E7FFBA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907C-7CCA-4594-9E4E-0ACD35BAE3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34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F962-18C9-42EE-9CFF-90F216E7FFBA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907C-7CCA-4594-9E4E-0ACD35BAE3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49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F962-18C9-42EE-9CFF-90F216E7FFBA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907C-7CCA-4594-9E4E-0ACD35BAE3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97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1F962-18C9-42EE-9CFF-90F216E7FFBA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6907C-7CCA-4594-9E4E-0ACD35BAE3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816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rantxa.ii.uam.es/~eguerra/docencia/0708/00%20Tema%201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rantxa.ii.uam.es/~eguerra/docencia/0708/00%20Tema%201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unican.es/pluginfile.php/1403/course/section/1792/is1-t07-trans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ocw.unican.es/ensenanzas-tecnicas/ingenieria-del-software-i/materiales-de-clase-1/is1-t02-trans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s.slideshare.net/buster_blader99/diagrama-de-secuencia-uml" TargetMode="External"/><Relationship Id="rId5" Type="http://schemas.openxmlformats.org/officeDocument/2006/relationships/hyperlink" Target="http://www.teatroabadia.com/es/uploads/documentos/iagramas_del_uml.pdf" TargetMode="External"/><Relationship Id="rId4" Type="http://schemas.openxmlformats.org/officeDocument/2006/relationships/hyperlink" Target="http://ocw.unizar.es/ciencias-experimentales/modelos-matematicos-en-bases-de-datos/uml/02UML_DiagramaActividades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rantxa.ii.uam.es/~eguerra/docencia/0708/00%20Tema%201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rantxa.ii.uam.es/~eguerra/docencia/0708/00%20Tema%201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rantxa.ii.uam.es/~eguerra/docencia/0708/00%20Tema%201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rantxa.ii.uam.es/~eguerra/docencia/0708/00%20Tema%201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/>
          <p:cNvSpPr txBox="1"/>
          <p:nvPr/>
        </p:nvSpPr>
        <p:spPr>
          <a:xfrm>
            <a:off x="1205369" y="836712"/>
            <a:ext cx="7177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solidFill>
                  <a:srgbClr val="003300"/>
                </a:solidFill>
                <a:latin typeface="Berlin Sans FB" pitchFamily="34" charset="0"/>
                <a:cs typeface="Arial" charset="0"/>
              </a:rPr>
              <a:t>CURSO INGENIERÍA DEL SOFTWARE </a:t>
            </a:r>
            <a:r>
              <a:rPr lang="es-CO" sz="2400" dirty="0">
                <a:solidFill>
                  <a:srgbClr val="003300"/>
                </a:solidFill>
                <a:latin typeface="Berlin Sans FB" pitchFamily="34" charset="0"/>
                <a:cs typeface="Arial" charset="0"/>
              </a:rPr>
              <a:t>I</a:t>
            </a:r>
            <a:endParaRPr lang="es-CO" sz="2400" dirty="0" smtClean="0">
              <a:solidFill>
                <a:srgbClr val="003300"/>
              </a:solidFill>
              <a:latin typeface="Berlin Sans FB" pitchFamily="34" charset="0"/>
              <a:cs typeface="Arial" charset="0"/>
            </a:endParaRPr>
          </a:p>
          <a:p>
            <a:pPr algn="ctr"/>
            <a:r>
              <a:rPr lang="es-CO" sz="2400" dirty="0" smtClean="0">
                <a:solidFill>
                  <a:srgbClr val="003300"/>
                </a:solidFill>
                <a:latin typeface="Berlin Sans FB" pitchFamily="34" charset="0"/>
                <a:cs typeface="Arial" charset="0"/>
              </a:rPr>
              <a:t>INTRODUCCIÓN A UML	</a:t>
            </a:r>
            <a:endParaRPr lang="es-CO" sz="2400" dirty="0">
              <a:solidFill>
                <a:srgbClr val="003300"/>
              </a:solidFill>
              <a:latin typeface="Berlin Sans FB" pitchFamily="34" charset="0"/>
              <a:cs typeface="Arial" charset="0"/>
            </a:endParaRPr>
          </a:p>
        </p:txBody>
      </p:sp>
      <p:sp>
        <p:nvSpPr>
          <p:cNvPr id="5" name="1 CuadroTexto"/>
          <p:cNvSpPr txBox="1"/>
          <p:nvPr/>
        </p:nvSpPr>
        <p:spPr>
          <a:xfrm>
            <a:off x="1205369" y="4653136"/>
            <a:ext cx="72250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rgbClr val="003300"/>
                </a:solidFill>
                <a:latin typeface="Berlin Sans FB" pitchFamily="34" charset="0"/>
                <a:cs typeface="Arial" charset="0"/>
              </a:rPr>
              <a:t>Universidad Popular Del Cesar- </a:t>
            </a:r>
            <a:r>
              <a:rPr lang="es-CO" sz="2000" dirty="0" smtClean="0">
                <a:solidFill>
                  <a:srgbClr val="003300"/>
                </a:solidFill>
                <a:latin typeface="Berlin Sans FB" pitchFamily="34" charset="0"/>
                <a:cs typeface="Arial" charset="0"/>
              </a:rPr>
              <a:t>UPC</a:t>
            </a:r>
            <a:endParaRPr lang="es-CO" sz="2000" dirty="0">
              <a:solidFill>
                <a:srgbClr val="003300"/>
              </a:solidFill>
              <a:latin typeface="Berlin Sans FB" pitchFamily="34" charset="0"/>
              <a:cs typeface="Arial" charset="0"/>
            </a:endParaRPr>
          </a:p>
          <a:p>
            <a:pPr algn="ctr"/>
            <a:r>
              <a:rPr lang="es-CO" sz="2000" dirty="0">
                <a:solidFill>
                  <a:srgbClr val="003300"/>
                </a:solidFill>
                <a:latin typeface="Berlin Sans FB" pitchFamily="34" charset="0"/>
                <a:cs typeface="Arial" charset="0"/>
              </a:rPr>
              <a:t>Programa Ingeniería de Sistemas</a:t>
            </a:r>
          </a:p>
          <a:p>
            <a:pPr algn="ctr"/>
            <a:r>
              <a:rPr lang="es-CO" sz="2000" dirty="0">
                <a:solidFill>
                  <a:srgbClr val="003300"/>
                </a:solidFill>
                <a:latin typeface="Berlin Sans FB" pitchFamily="34" charset="0"/>
                <a:cs typeface="Arial" charset="0"/>
              </a:rPr>
              <a:t>Valledupar </a:t>
            </a:r>
          </a:p>
          <a:p>
            <a:pPr algn="ctr"/>
            <a:r>
              <a:rPr lang="es-CO" sz="2000" dirty="0">
                <a:solidFill>
                  <a:srgbClr val="003300"/>
                </a:solidFill>
                <a:latin typeface="Berlin Sans FB" pitchFamily="34" charset="0"/>
                <a:cs typeface="Arial" charset="0"/>
              </a:rPr>
              <a:t> </a:t>
            </a:r>
            <a:r>
              <a:rPr lang="es-CO" sz="2000" dirty="0" smtClean="0">
                <a:solidFill>
                  <a:srgbClr val="003300"/>
                </a:solidFill>
                <a:latin typeface="Berlin Sans FB" pitchFamily="34" charset="0"/>
                <a:cs typeface="Arial" charset="0"/>
              </a:rPr>
              <a:t>2020</a:t>
            </a:r>
            <a:endParaRPr lang="es-ES" sz="2000" dirty="0">
              <a:solidFill>
                <a:srgbClr val="003300"/>
              </a:solidFill>
              <a:latin typeface="Berlin Sans FB" pitchFamily="34" charset="0"/>
              <a:cs typeface="Arial" charset="0"/>
            </a:endParaRPr>
          </a:p>
          <a:p>
            <a:endParaRPr lang="es-CO" sz="2400" dirty="0">
              <a:solidFill>
                <a:srgbClr val="003300"/>
              </a:solidFill>
            </a:endParaRPr>
          </a:p>
        </p:txBody>
      </p:sp>
      <p:sp>
        <p:nvSpPr>
          <p:cNvPr id="6" name="CuadroTexto 10"/>
          <p:cNvSpPr txBox="1"/>
          <p:nvPr/>
        </p:nvSpPr>
        <p:spPr>
          <a:xfrm>
            <a:off x="2422490" y="2636912"/>
            <a:ext cx="4919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rgbClr val="003300"/>
                </a:solidFill>
                <a:latin typeface="Berlin Sans FB" pitchFamily="34" charset="0"/>
                <a:cs typeface="Arial" charset="0"/>
              </a:rPr>
              <a:t>Docente: Ing . Eydy Suárez Brieva</a:t>
            </a:r>
          </a:p>
          <a:p>
            <a:pPr algn="ctr"/>
            <a:r>
              <a:rPr lang="es-CO" sz="2000" dirty="0">
                <a:solidFill>
                  <a:srgbClr val="003300"/>
                </a:solidFill>
                <a:latin typeface="Berlin Sans FB" pitchFamily="34" charset="0"/>
                <a:cs typeface="Arial" charset="0"/>
              </a:rPr>
              <a:t>Msc. Ingeniería de Sistemas y Computación</a:t>
            </a:r>
          </a:p>
        </p:txBody>
      </p:sp>
    </p:spTree>
    <p:extLst>
      <p:ext uri="{BB962C8B-B14F-4D97-AF65-F5344CB8AC3E}">
        <p14:creationId xmlns:p14="http://schemas.microsoft.com/office/powerpoint/2010/main" val="16041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8855" t="17719" r="34141" b="14361"/>
          <a:stretch/>
        </p:blipFill>
        <p:spPr>
          <a:xfrm>
            <a:off x="827584" y="1124744"/>
            <a:ext cx="7416824" cy="496855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6309320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Fuente: </a:t>
            </a:r>
            <a:r>
              <a:rPr lang="es-CO" sz="1600" dirty="0">
                <a:hlinkClick r:id="rId3"/>
              </a:rPr>
              <a:t>http://</a:t>
            </a:r>
            <a:r>
              <a:rPr lang="es-CO" sz="1600" dirty="0" err="1">
                <a:hlinkClick r:id="rId3"/>
              </a:rPr>
              <a:t>arantxa.ii.uam.es</a:t>
            </a:r>
            <a:r>
              <a:rPr lang="es-CO" sz="1600" dirty="0">
                <a:hlinkClick r:id="rId3"/>
              </a:rPr>
              <a:t>/~</a:t>
            </a:r>
            <a:r>
              <a:rPr lang="es-CO" sz="1600" dirty="0" err="1">
                <a:hlinkClick r:id="rId3"/>
              </a:rPr>
              <a:t>eguerra</a:t>
            </a:r>
            <a:r>
              <a:rPr lang="es-CO" sz="1600" dirty="0">
                <a:hlinkClick r:id="rId3"/>
              </a:rPr>
              <a:t>/docencia/0708/</a:t>
            </a:r>
            <a:r>
              <a:rPr lang="es-CO" sz="1600" dirty="0" err="1">
                <a:hlinkClick r:id="rId3"/>
              </a:rPr>
              <a:t>00%20Tema%201.pdf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99185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8492" t="17517" r="33951" b="9641"/>
          <a:stretch/>
        </p:blipFill>
        <p:spPr>
          <a:xfrm>
            <a:off x="1259632" y="980728"/>
            <a:ext cx="7272808" cy="517488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6309320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Fuente: </a:t>
            </a:r>
            <a:r>
              <a:rPr lang="es-CO" sz="1600" dirty="0">
                <a:hlinkClick r:id="rId3"/>
              </a:rPr>
              <a:t>http://</a:t>
            </a:r>
            <a:r>
              <a:rPr lang="es-CO" sz="1600" dirty="0" err="1">
                <a:hlinkClick r:id="rId3"/>
              </a:rPr>
              <a:t>arantxa.ii.uam.es</a:t>
            </a:r>
            <a:r>
              <a:rPr lang="es-CO" sz="1600" dirty="0">
                <a:hlinkClick r:id="rId3"/>
              </a:rPr>
              <a:t>/~</a:t>
            </a:r>
            <a:r>
              <a:rPr lang="es-CO" sz="1600" dirty="0" err="1">
                <a:hlinkClick r:id="rId3"/>
              </a:rPr>
              <a:t>eguerra</a:t>
            </a:r>
            <a:r>
              <a:rPr lang="es-CO" sz="1600" dirty="0">
                <a:hlinkClick r:id="rId3"/>
              </a:rPr>
              <a:t>/docencia/0708/</a:t>
            </a:r>
            <a:r>
              <a:rPr lang="es-CO" sz="1600" dirty="0" err="1">
                <a:hlinkClick r:id="rId3"/>
              </a:rPr>
              <a:t>00%20Tema%201.pdf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3750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9046" t="19484" r="41698" b="8657"/>
          <a:stretch/>
        </p:blipFill>
        <p:spPr>
          <a:xfrm>
            <a:off x="4572000" y="692696"/>
            <a:ext cx="4131089" cy="338842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51520" y="6453336"/>
            <a:ext cx="6284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Fuente: </a:t>
            </a:r>
            <a:r>
              <a:rPr lang="es-CO" sz="1200" dirty="0">
                <a:hlinkClick r:id="rId3"/>
              </a:rPr>
              <a:t>https://</a:t>
            </a:r>
            <a:r>
              <a:rPr lang="es-CO" sz="1200" dirty="0" err="1">
                <a:hlinkClick r:id="rId3"/>
              </a:rPr>
              <a:t>ocw.unican.es</a:t>
            </a:r>
            <a:r>
              <a:rPr lang="es-CO" sz="1200" dirty="0">
                <a:hlinkClick r:id="rId3"/>
              </a:rPr>
              <a:t>/</a:t>
            </a:r>
            <a:r>
              <a:rPr lang="es-CO" sz="1200" dirty="0" err="1">
                <a:hlinkClick r:id="rId3"/>
              </a:rPr>
              <a:t>pluginfile.php</a:t>
            </a:r>
            <a:r>
              <a:rPr lang="es-CO" sz="1200" dirty="0">
                <a:hlinkClick r:id="rId3"/>
              </a:rPr>
              <a:t>/1403/</a:t>
            </a:r>
            <a:r>
              <a:rPr lang="es-CO" sz="1200" dirty="0" err="1">
                <a:hlinkClick r:id="rId3"/>
              </a:rPr>
              <a:t>course</a:t>
            </a:r>
            <a:r>
              <a:rPr lang="es-CO" sz="1200" dirty="0">
                <a:hlinkClick r:id="rId3"/>
              </a:rPr>
              <a:t>/</a:t>
            </a:r>
            <a:r>
              <a:rPr lang="es-CO" sz="1200" dirty="0" err="1">
                <a:hlinkClick r:id="rId3"/>
              </a:rPr>
              <a:t>section</a:t>
            </a:r>
            <a:r>
              <a:rPr lang="es-CO" sz="1200" dirty="0">
                <a:hlinkClick r:id="rId3"/>
              </a:rPr>
              <a:t>/1792/</a:t>
            </a:r>
            <a:r>
              <a:rPr lang="es-CO" sz="1200" dirty="0" err="1">
                <a:hlinkClick r:id="rId3"/>
              </a:rPr>
              <a:t>is1-t07-trans.pdf</a:t>
            </a:r>
            <a:endParaRPr lang="es-CO" sz="1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8492" t="60088" r="33951" b="9641"/>
          <a:stretch/>
        </p:blipFill>
        <p:spPr>
          <a:xfrm>
            <a:off x="244205" y="3861048"/>
            <a:ext cx="7272808" cy="215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3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9599" t="17516" r="34504" b="16532"/>
          <a:stretch/>
        </p:blipFill>
        <p:spPr>
          <a:xfrm>
            <a:off x="827584" y="1124744"/>
            <a:ext cx="759845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0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7940" t="17516" r="33951" b="8657"/>
          <a:stretch/>
        </p:blipFill>
        <p:spPr>
          <a:xfrm>
            <a:off x="2555776" y="548681"/>
            <a:ext cx="6574904" cy="469636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23528" y="5301208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También </a:t>
            </a:r>
            <a:r>
              <a:rPr lang="es-MX" dirty="0"/>
              <a:t>existe la posibilidad de ejecutarlos concurrentemente. La notación empleada consiste poner una doble línea vertical, indicadora de paralelismo, después del asterisco: ( * ||).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4177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473" t="18500" r="15687" b="9641"/>
          <a:stretch/>
        </p:blipFill>
        <p:spPr>
          <a:xfrm>
            <a:off x="395536" y="1268760"/>
            <a:ext cx="8424936" cy="480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24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8416" t="27360" r="17901" b="30312"/>
          <a:stretch/>
        </p:blipFill>
        <p:spPr>
          <a:xfrm>
            <a:off x="534857" y="1484784"/>
            <a:ext cx="8609143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11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6203" t="16532" r="27309" b="53723"/>
          <a:stretch/>
        </p:blipFill>
        <p:spPr>
          <a:xfrm>
            <a:off x="539552" y="1772816"/>
            <a:ext cx="8607336" cy="3096344"/>
          </a:xfrm>
          <a:prstGeom prst="rect">
            <a:avLst/>
          </a:prstGeom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47864" y="541491"/>
            <a:ext cx="5112568" cy="48991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29992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s-CO" sz="2000" dirty="0" smtClean="0">
                <a:latin typeface="Berlin Sans FB" pitchFamily="34" charset="0"/>
              </a:rPr>
              <a:t>EJEMPLO</a:t>
            </a:r>
            <a:endParaRPr lang="es-CO" sz="2000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3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47864" y="541491"/>
            <a:ext cx="5112568" cy="48991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29992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s-CO" sz="2000" dirty="0" smtClean="0">
                <a:latin typeface="Berlin Sans FB" pitchFamily="34" charset="0"/>
              </a:rPr>
              <a:t>EJEMPLO</a:t>
            </a:r>
            <a:endParaRPr lang="es-CO" sz="2000" dirty="0">
              <a:latin typeface="Berlin Sans FB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3528" y="6453336"/>
            <a:ext cx="8280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Fuente: http://datateca.unad.edu.co/contenidos/200609/exeuml/leccin_19_diagrama_de_secuencia.html</a:t>
            </a:r>
            <a:endParaRPr lang="es-ES" sz="10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7" t="39739" r="34130" b="27985"/>
          <a:stretch/>
        </p:blipFill>
        <p:spPr bwMode="auto">
          <a:xfrm>
            <a:off x="971600" y="1726440"/>
            <a:ext cx="7232319" cy="393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54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47864" y="541491"/>
            <a:ext cx="5112568" cy="48991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29992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s-CO" sz="2000" dirty="0" smtClean="0">
                <a:latin typeface="Berlin Sans FB" pitchFamily="34" charset="0"/>
              </a:rPr>
              <a:t>EJEMPLO</a:t>
            </a:r>
            <a:endParaRPr lang="es-CO" sz="2000" dirty="0">
              <a:latin typeface="Berlin Sans FB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3528" y="6453336"/>
            <a:ext cx="8280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Fuente: http://datateca.unad.edu.co/contenidos/200609/exeuml/leccin_19_diagrama_de_secuencia.html</a:t>
            </a:r>
            <a:endParaRPr lang="es-ES" sz="1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61" y="1268760"/>
            <a:ext cx="8498210" cy="46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3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47864" y="541491"/>
            <a:ext cx="5112568" cy="48991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29992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s-CO" sz="2000" dirty="0" smtClean="0">
                <a:latin typeface="Berlin Sans FB" pitchFamily="34" charset="0"/>
              </a:rPr>
              <a:t>DEFINICIÓN DIAGRAMAS DE COMUNICACIÓN </a:t>
            </a:r>
            <a:endParaRPr lang="es-CO" sz="2000" dirty="0">
              <a:latin typeface="Berlin Sans FB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3528" y="6453336"/>
            <a:ext cx="8280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http://www.teatroabadia.com/es/uploads/documentos/iagramas_del_uml.pdf</a:t>
            </a:r>
            <a:endParaRPr lang="es-ES" sz="1000" dirty="0"/>
          </a:p>
        </p:txBody>
      </p:sp>
      <p:sp>
        <p:nvSpPr>
          <p:cNvPr id="3" name="2 Rectángulo"/>
          <p:cNvSpPr/>
          <p:nvPr/>
        </p:nvSpPr>
        <p:spPr>
          <a:xfrm>
            <a:off x="827584" y="1988840"/>
            <a:ext cx="7488832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/>
              <a:t>El diagrama de </a:t>
            </a:r>
            <a:r>
              <a:rPr lang="es-ES" sz="2000" dirty="0" smtClean="0"/>
              <a:t>comunicación </a:t>
            </a:r>
            <a:r>
              <a:rPr lang="es-ES" sz="2000" dirty="0"/>
              <a:t>describe las interacciones entre los objetos en términos de mensajes secuenciados. Los diagramas de </a:t>
            </a:r>
            <a:r>
              <a:rPr lang="es-ES" sz="2000" dirty="0" smtClean="0"/>
              <a:t>comunicación </a:t>
            </a:r>
            <a:r>
              <a:rPr lang="es-ES" sz="2000" dirty="0"/>
              <a:t>representan una combinación de información tomada de </a:t>
            </a:r>
            <a:r>
              <a:rPr lang="es-ES" sz="2000" b="1" i="1" u="sng" dirty="0"/>
              <a:t>los diagramas de clases, de secuencias y de casos de uso</a:t>
            </a:r>
            <a:r>
              <a:rPr lang="es-ES" sz="2000" dirty="0"/>
              <a:t>, describiendo el comportamiento, tanto de la estructura estática, como de la estructura dinámica de un sistema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551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47864" y="541491"/>
            <a:ext cx="5112568" cy="48991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29992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s-CO" sz="2000" dirty="0" smtClean="0">
                <a:latin typeface="Berlin Sans FB" pitchFamily="34" charset="0"/>
              </a:rPr>
              <a:t>EJEMPLO</a:t>
            </a:r>
            <a:endParaRPr lang="es-CO" sz="2000" dirty="0">
              <a:latin typeface="Berlin Sans FB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3528" y="6453336"/>
            <a:ext cx="8280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Fuente: http://ocw.uc3m.es/ingenieria-informatica/metodologia-de-desarrollo-visual/course-files/material-del-tema-7</a:t>
            </a:r>
            <a:endParaRPr lang="es-ES" sz="1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750" t="19185" r="35039" b="20586"/>
          <a:stretch/>
        </p:blipFill>
        <p:spPr>
          <a:xfrm>
            <a:off x="899592" y="1628800"/>
            <a:ext cx="7673036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2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131840" y="546718"/>
            <a:ext cx="5112568" cy="48991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29992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s-CO" sz="3200" dirty="0" smtClean="0">
                <a:latin typeface="Berlin Sans FB" pitchFamily="34" charset="0"/>
              </a:rPr>
              <a:t>BIBLIOGRAFÍA</a:t>
            </a:r>
            <a:endParaRPr lang="es-CO" sz="3200" dirty="0">
              <a:latin typeface="Berlin Sans FB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0" y="1628800"/>
            <a:ext cx="74168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ocw.unican.es/ensenanzas-tecnicas/ingenieria-del-software-i/materiales-de-clase-1/is1-t02-trans.pdf</a:t>
            </a:r>
            <a:endParaRPr lang="es-ES" dirty="0" smtClean="0"/>
          </a:p>
          <a:p>
            <a:endParaRPr lang="es-CO" dirty="0"/>
          </a:p>
          <a:p>
            <a:r>
              <a:rPr lang="es-CO" dirty="0">
                <a:hlinkClick r:id="rId4"/>
              </a:rPr>
              <a:t>http://</a:t>
            </a:r>
            <a:r>
              <a:rPr lang="es-CO" dirty="0" smtClean="0">
                <a:hlinkClick r:id="rId4"/>
              </a:rPr>
              <a:t>ocw.unizar.es/ciencias-experimentales/modelos-matematicos-en-bases-de-datos/uml/02UML_DiagramaActividades.pdf</a:t>
            </a:r>
            <a:endParaRPr lang="es-CO" dirty="0" smtClean="0"/>
          </a:p>
          <a:p>
            <a:endParaRPr lang="es-CO" dirty="0"/>
          </a:p>
          <a:p>
            <a:r>
              <a:rPr lang="es-CO" dirty="0">
                <a:hlinkClick r:id="rId5"/>
              </a:rPr>
              <a:t>http://</a:t>
            </a:r>
            <a:r>
              <a:rPr lang="es-CO" dirty="0" smtClean="0">
                <a:hlinkClick r:id="rId5"/>
              </a:rPr>
              <a:t>www.teatroabadia.com/es/uploads/documentos/iagramas_del_uml.pdf</a:t>
            </a:r>
            <a:endParaRPr lang="es-CO" dirty="0" smtClean="0"/>
          </a:p>
          <a:p>
            <a:endParaRPr lang="es-CO" dirty="0" smtClean="0"/>
          </a:p>
          <a:p>
            <a:r>
              <a:rPr lang="es-CO" dirty="0">
                <a:hlinkClick r:id="rId6"/>
              </a:rPr>
              <a:t>http://</a:t>
            </a:r>
            <a:r>
              <a:rPr lang="es-CO" dirty="0" smtClean="0">
                <a:hlinkClick r:id="rId6"/>
              </a:rPr>
              <a:t>es.slideshare.net/buster_blader99/diagrama-de-secuencia-uml</a:t>
            </a:r>
            <a:endParaRPr lang="es-CO" dirty="0" smtClean="0"/>
          </a:p>
          <a:p>
            <a:endParaRPr lang="es-CO" dirty="0" smtClean="0"/>
          </a:p>
          <a:p>
            <a:r>
              <a:rPr lang="es-CO" dirty="0"/>
              <a:t>https://sistemasacademico.uniandes.edu.co/~isis2603/dokuwiki/lib/exe/fetch.php?media=principal:1._dsec-conceptosbasicosconejemplos.pdf</a:t>
            </a:r>
            <a:endParaRPr lang="es-CO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23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47864" y="541491"/>
            <a:ext cx="5112568" cy="48991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29992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s-CO" sz="2000" dirty="0">
                <a:latin typeface="Berlin Sans FB" pitchFamily="34" charset="0"/>
              </a:rPr>
              <a:t>DEFINICIÓN DIAGRAMAS DE COMUNICACIÓN 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23528" y="6453336"/>
            <a:ext cx="8280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http://www.teatroabadia.com/es/uploads/documentos/iagramas_del_uml.pdf</a:t>
            </a:r>
            <a:endParaRPr lang="es-ES" sz="1000" dirty="0"/>
          </a:p>
        </p:txBody>
      </p:sp>
      <p:sp>
        <p:nvSpPr>
          <p:cNvPr id="3" name="2 Rectángulo"/>
          <p:cNvSpPr/>
          <p:nvPr/>
        </p:nvSpPr>
        <p:spPr>
          <a:xfrm>
            <a:off x="555022" y="1716875"/>
            <a:ext cx="7920880" cy="33239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s-ES" sz="2000" dirty="0"/>
              <a:t>Contrariamente a los diagramas de secuencias, los diagramas de colaboración no tienen una manera explícita para denotar el tiempo, por lo que entonces numeran a los mensajes en orden de ejecución</a:t>
            </a:r>
            <a:r>
              <a:rPr lang="es-ES" sz="2000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s-ES" sz="2000" dirty="0"/>
              <a:t>Implementa las asociaciones del diagrama de clases mediante el paso de mensajes de un objeto a otro. Dicha implementación es llamada "enlace". </a:t>
            </a:r>
          </a:p>
          <a:p>
            <a:pPr algn="just">
              <a:lnSpc>
                <a:spcPct val="150000"/>
              </a:lnSpc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0223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6453336"/>
            <a:ext cx="8280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Fuente: http://datateca.unad.edu.co/contenidos/200609/exeuml/leccin_19_diagrama_de_secuencia.html</a:t>
            </a:r>
            <a:endParaRPr lang="es-ES" sz="1000" dirty="0"/>
          </a:p>
        </p:txBody>
      </p:sp>
      <p:sp>
        <p:nvSpPr>
          <p:cNvPr id="3" name="2 Rectángulo redondeado"/>
          <p:cNvSpPr/>
          <p:nvPr/>
        </p:nvSpPr>
        <p:spPr>
          <a:xfrm>
            <a:off x="644054" y="1689268"/>
            <a:ext cx="7848872" cy="36724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s-ES" dirty="0" smtClean="0">
                <a:solidFill>
                  <a:schemeClr val="tx1"/>
                </a:solidFill>
              </a:rPr>
              <a:t>Los </a:t>
            </a:r>
            <a:r>
              <a:rPr lang="es-ES" dirty="0">
                <a:solidFill>
                  <a:schemeClr val="tx1"/>
                </a:solidFill>
              </a:rPr>
              <a:t>objetos interactúan entre sí </a:t>
            </a:r>
            <a:r>
              <a:rPr lang="es-ES" dirty="0" smtClean="0">
                <a:solidFill>
                  <a:schemeClr val="tx1"/>
                </a:solidFill>
              </a:rPr>
              <a:t> a través de  </a:t>
            </a:r>
            <a:r>
              <a:rPr lang="es-ES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mensajes.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s-ES" dirty="0">
                <a:solidFill>
                  <a:schemeClr val="tx1"/>
                </a:solidFill>
              </a:rPr>
              <a:t>Los objetos se conectan a través de </a:t>
            </a:r>
            <a:r>
              <a:rPr lang="es-ES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enlaces</a:t>
            </a:r>
            <a:r>
              <a:rPr lang="es-ES" dirty="0">
                <a:solidFill>
                  <a:schemeClr val="tx1"/>
                </a:solidFill>
              </a:rPr>
              <a:t>.</a:t>
            </a:r>
            <a:endParaRPr lang="es-ES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s-ES" b="1" dirty="0">
                <a:solidFill>
                  <a:schemeClr val="tx1"/>
                </a:solidFill>
              </a:rPr>
              <a:t>Mensaje:</a:t>
            </a:r>
            <a:r>
              <a:rPr lang="es-ES" dirty="0">
                <a:solidFill>
                  <a:schemeClr val="tx1"/>
                </a:solidFill>
              </a:rPr>
              <a:t> especifica transmisión de información entre objetos.</a:t>
            </a:r>
            <a:endParaRPr lang="es-ES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s-ES" b="1" dirty="0">
                <a:solidFill>
                  <a:schemeClr val="tx1"/>
                </a:solidFill>
              </a:rPr>
              <a:t>Enlace:</a:t>
            </a:r>
            <a:r>
              <a:rPr lang="es-ES" dirty="0">
                <a:solidFill>
                  <a:schemeClr val="tx1"/>
                </a:solidFill>
              </a:rPr>
              <a:t> especifica un camino a lo largo del cual un objeto puede enviar un mensaje a otro objeto.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ES" dirty="0">
                <a:solidFill>
                  <a:schemeClr val="tx1"/>
                </a:solidFill>
              </a:rPr>
              <a:t>Es una conexión semántica entre objetos.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ES" dirty="0">
                <a:solidFill>
                  <a:schemeClr val="tx1"/>
                </a:solidFill>
              </a:rPr>
              <a:t>Es una instancia de una relación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03848" y="653523"/>
            <a:ext cx="5112568" cy="48991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29992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s-CO" sz="2000" dirty="0">
                <a:latin typeface="Berlin Sans FB" pitchFamily="34" charset="0"/>
              </a:rPr>
              <a:t>DEFINICIÓN DIAGRAMAS DE COMUNICACIÓN </a:t>
            </a:r>
          </a:p>
        </p:txBody>
      </p:sp>
    </p:spTree>
    <p:extLst>
      <p:ext uri="{BB962C8B-B14F-4D97-AF65-F5344CB8AC3E}">
        <p14:creationId xmlns:p14="http://schemas.microsoft.com/office/powerpoint/2010/main" val="402261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908720"/>
            <a:ext cx="7139136" cy="508918"/>
          </a:xfrm>
        </p:spPr>
        <p:txBody>
          <a:bodyPr>
            <a:noAutofit/>
          </a:bodyPr>
          <a:lstStyle/>
          <a:p>
            <a:r>
              <a:rPr lang="es-CO" sz="2400" dirty="0" smtClean="0"/>
              <a:t>ELEMENTOS DEL DIAGRAMA DE COMUNICACIÓN</a:t>
            </a:r>
            <a:endParaRPr lang="es-CO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683568" y="2348880"/>
            <a:ext cx="776652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b="1" dirty="0" smtClean="0"/>
              <a:t>Enlaces:  </a:t>
            </a:r>
            <a:r>
              <a:rPr lang="es-MX" dirty="0" smtClean="0"/>
              <a:t>es </a:t>
            </a:r>
            <a:r>
              <a:rPr lang="es-MX" dirty="0"/>
              <a:t>una instancia de una asociación en un diagrama de clases. Se representa como una línea continua que une a dos objetos. </a:t>
            </a:r>
            <a:endParaRPr lang="es-MX" dirty="0" smtClean="0"/>
          </a:p>
          <a:p>
            <a:pPr algn="just"/>
            <a:endParaRPr lang="es-MX" dirty="0"/>
          </a:p>
          <a:p>
            <a:pPr algn="just"/>
            <a:r>
              <a:rPr lang="es-MX" b="1" dirty="0" smtClean="0"/>
              <a:t>Mensajes</a:t>
            </a:r>
            <a:r>
              <a:rPr lang="es-MX" b="1" dirty="0"/>
              <a:t>: </a:t>
            </a:r>
            <a:r>
              <a:rPr lang="es-MX" dirty="0" smtClean="0"/>
              <a:t>se </a:t>
            </a:r>
            <a:r>
              <a:rPr lang="es-MX" dirty="0"/>
              <a:t>muestran como flechas etiquetadas unidas a los enlaces. Cada mensaje tiene un número de </a:t>
            </a:r>
            <a:r>
              <a:rPr lang="es-MX" dirty="0" smtClean="0"/>
              <a:t>secuencia.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14944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0152" t="17517" r="34504" b="10625"/>
          <a:stretch/>
        </p:blipFill>
        <p:spPr>
          <a:xfrm>
            <a:off x="971600" y="1052736"/>
            <a:ext cx="7560840" cy="525658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6309320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Fuente: </a:t>
            </a:r>
            <a:r>
              <a:rPr lang="es-CO" sz="1600" dirty="0">
                <a:hlinkClick r:id="rId3"/>
              </a:rPr>
              <a:t>http://</a:t>
            </a:r>
            <a:r>
              <a:rPr lang="es-CO" sz="1600" dirty="0" err="1">
                <a:hlinkClick r:id="rId3"/>
              </a:rPr>
              <a:t>arantxa.ii.uam.es</a:t>
            </a:r>
            <a:r>
              <a:rPr lang="es-CO" sz="1600" dirty="0">
                <a:hlinkClick r:id="rId3"/>
              </a:rPr>
              <a:t>/~</a:t>
            </a:r>
            <a:r>
              <a:rPr lang="es-CO" sz="1600" dirty="0" err="1">
                <a:hlinkClick r:id="rId3"/>
              </a:rPr>
              <a:t>eguerra</a:t>
            </a:r>
            <a:r>
              <a:rPr lang="es-CO" sz="1600" dirty="0">
                <a:hlinkClick r:id="rId3"/>
              </a:rPr>
              <a:t>/docencia/0708/</a:t>
            </a:r>
            <a:r>
              <a:rPr lang="es-CO" sz="1600" dirty="0" err="1">
                <a:hlinkClick r:id="rId3"/>
              </a:rPr>
              <a:t>00%20Tema%201.pdf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76479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9599" t="18500" r="34504" b="19485"/>
          <a:stretch/>
        </p:blipFill>
        <p:spPr>
          <a:xfrm>
            <a:off x="755576" y="1196751"/>
            <a:ext cx="7776864" cy="485091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6309320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Fuente: </a:t>
            </a:r>
            <a:r>
              <a:rPr lang="es-CO" sz="1600" dirty="0">
                <a:hlinkClick r:id="rId3"/>
              </a:rPr>
              <a:t>http://</a:t>
            </a:r>
            <a:r>
              <a:rPr lang="es-CO" sz="1600" dirty="0" err="1">
                <a:hlinkClick r:id="rId3"/>
              </a:rPr>
              <a:t>arantxa.ii.uam.es</a:t>
            </a:r>
            <a:r>
              <a:rPr lang="es-CO" sz="1600" dirty="0">
                <a:hlinkClick r:id="rId3"/>
              </a:rPr>
              <a:t>/~</a:t>
            </a:r>
            <a:r>
              <a:rPr lang="es-CO" sz="1600" dirty="0" err="1">
                <a:hlinkClick r:id="rId3"/>
              </a:rPr>
              <a:t>eguerra</a:t>
            </a:r>
            <a:r>
              <a:rPr lang="es-CO" sz="1600" dirty="0">
                <a:hlinkClick r:id="rId3"/>
              </a:rPr>
              <a:t>/docencia/0708/</a:t>
            </a:r>
            <a:r>
              <a:rPr lang="es-CO" sz="1600" dirty="0" err="1">
                <a:hlinkClick r:id="rId3"/>
              </a:rPr>
              <a:t>00%20Tema%201.pdf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03928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0152" t="17517" r="34504" b="19485"/>
          <a:stretch/>
        </p:blipFill>
        <p:spPr>
          <a:xfrm>
            <a:off x="827584" y="1268760"/>
            <a:ext cx="7650850" cy="489654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6309320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Fuente: </a:t>
            </a:r>
            <a:r>
              <a:rPr lang="es-CO" sz="1600" dirty="0">
                <a:hlinkClick r:id="rId3"/>
              </a:rPr>
              <a:t>http://</a:t>
            </a:r>
            <a:r>
              <a:rPr lang="es-CO" sz="1600" dirty="0" err="1">
                <a:hlinkClick r:id="rId3"/>
              </a:rPr>
              <a:t>arantxa.ii.uam.es</a:t>
            </a:r>
            <a:r>
              <a:rPr lang="es-CO" sz="1600" dirty="0">
                <a:hlinkClick r:id="rId3"/>
              </a:rPr>
              <a:t>/~</a:t>
            </a:r>
            <a:r>
              <a:rPr lang="es-CO" sz="1600" dirty="0" err="1">
                <a:hlinkClick r:id="rId3"/>
              </a:rPr>
              <a:t>eguerra</a:t>
            </a:r>
            <a:r>
              <a:rPr lang="es-CO" sz="1600" dirty="0">
                <a:hlinkClick r:id="rId3"/>
              </a:rPr>
              <a:t>/docencia/0708/</a:t>
            </a:r>
            <a:r>
              <a:rPr lang="es-CO" sz="1600" dirty="0" err="1">
                <a:hlinkClick r:id="rId3"/>
              </a:rPr>
              <a:t>00%20Tema%201.pdf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22188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9046" t="17516" r="33951" b="14563"/>
          <a:stretch/>
        </p:blipFill>
        <p:spPr>
          <a:xfrm>
            <a:off x="899592" y="1124744"/>
            <a:ext cx="7416824" cy="496855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6309320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Fuente: </a:t>
            </a:r>
            <a:r>
              <a:rPr lang="es-CO" sz="1600" dirty="0">
                <a:hlinkClick r:id="rId3"/>
              </a:rPr>
              <a:t>http://</a:t>
            </a:r>
            <a:r>
              <a:rPr lang="es-CO" sz="1600" dirty="0" err="1">
                <a:hlinkClick r:id="rId3"/>
              </a:rPr>
              <a:t>arantxa.ii.uam.es</a:t>
            </a:r>
            <a:r>
              <a:rPr lang="es-CO" sz="1600" dirty="0">
                <a:hlinkClick r:id="rId3"/>
              </a:rPr>
              <a:t>/~</a:t>
            </a:r>
            <a:r>
              <a:rPr lang="es-CO" sz="1600" dirty="0" err="1">
                <a:hlinkClick r:id="rId3"/>
              </a:rPr>
              <a:t>eguerra</a:t>
            </a:r>
            <a:r>
              <a:rPr lang="es-CO" sz="1600" dirty="0">
                <a:hlinkClick r:id="rId3"/>
              </a:rPr>
              <a:t>/docencia/0708/</a:t>
            </a:r>
            <a:r>
              <a:rPr lang="es-CO" sz="1600" dirty="0" err="1">
                <a:hlinkClick r:id="rId3"/>
              </a:rPr>
              <a:t>00%20Tema%201.pdf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177525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13871</TotalTime>
  <Words>411</Words>
  <Application>Microsoft Office PowerPoint</Application>
  <PresentationFormat>Presentación en pantalla (4:3)</PresentationFormat>
  <Paragraphs>60</Paragraphs>
  <Slides>21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Berlin Sans FB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ELEMENTOS DEL DIAGRAMA DE COMUNICACIÓN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Eydy-Suarez</dc:creator>
  <cp:lastModifiedBy>Eydy del Carmen Suárez Brieva</cp:lastModifiedBy>
  <cp:revision>288</cp:revision>
  <dcterms:created xsi:type="dcterms:W3CDTF">2016-03-28T00:11:12Z</dcterms:created>
  <dcterms:modified xsi:type="dcterms:W3CDTF">2020-05-20T14:32:45Z</dcterms:modified>
</cp:coreProperties>
</file>