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4"/>
  </p:notes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6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4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A113B-C307-E54C-A740-5D2AF76D00E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FFAF45F6-2FCA-364D-9B63-E9A579160D6B}">
      <dgm:prSet custT="1"/>
      <dgm:spPr/>
      <dgm:t>
        <a:bodyPr/>
        <a:lstStyle/>
        <a:p>
          <a:pPr rtl="0"/>
          <a:r>
            <a:rPr lang="es-ES_tradnl" sz="1400" b="1" i="1" dirty="0">
              <a:latin typeface="+mn-lt"/>
            </a:rPr>
            <a:t>IBM </a:t>
          </a:r>
          <a:r>
            <a:rPr lang="es-ES_tradnl" sz="1400" b="1" i="1" dirty="0" err="1">
              <a:latin typeface="+mn-lt"/>
            </a:rPr>
            <a:t>Client</a:t>
          </a:r>
          <a:r>
            <a:rPr lang="es-ES_tradnl" sz="1400" b="1" i="1" dirty="0">
              <a:latin typeface="+mn-lt"/>
            </a:rPr>
            <a:t> Center </a:t>
          </a:r>
          <a:r>
            <a:rPr lang="es-ES_tradnl" sz="1400" b="1" i="1" dirty="0" err="1">
              <a:latin typeface="+mn-lt"/>
            </a:rPr>
            <a:t>Technology</a:t>
          </a:r>
          <a:r>
            <a:rPr lang="es-ES_tradnl" sz="1400" b="1" i="1" dirty="0">
              <a:latin typeface="+mn-lt"/>
            </a:rPr>
            <a:t> </a:t>
          </a:r>
          <a:r>
            <a:rPr lang="es-ES_tradnl" sz="1400" b="1" i="1" dirty="0" err="1">
              <a:latin typeface="+mn-lt"/>
            </a:rPr>
            <a:t>Solutions</a:t>
          </a:r>
          <a:endParaRPr lang="es-ES_tradnl" sz="1400" b="1" i="1" dirty="0">
            <a:latin typeface="+mn-lt"/>
          </a:endParaRPr>
        </a:p>
        <a:p>
          <a:pPr rtl="0"/>
          <a:r>
            <a:rPr lang="es-ES_tradnl" sz="1400" dirty="0">
              <a:latin typeface="+mn-lt"/>
            </a:rPr>
            <a:t>IBM Madrid, C/ Santa Hortensia 26 – 28 Madrid 28002</a:t>
          </a:r>
        </a:p>
        <a:p>
          <a:pPr rtl="0"/>
          <a:r>
            <a:rPr lang="es-ES_tradnl" sz="1400" dirty="0">
              <a:latin typeface="+mn-lt"/>
            </a:rPr>
            <a:t>Horario: 9:30 </a:t>
          </a:r>
          <a:r>
            <a:rPr lang="mr-IN" sz="1400" dirty="0">
              <a:latin typeface="+mn-lt"/>
            </a:rPr>
            <a:t>–</a:t>
          </a:r>
          <a:r>
            <a:rPr lang="es-ES_tradnl" sz="1400" dirty="0">
              <a:latin typeface="+mn-lt"/>
            </a:rPr>
            <a:t> 17:30</a:t>
          </a:r>
        </a:p>
      </dgm:t>
    </dgm:pt>
    <dgm:pt modelId="{DF73EA37-EB42-474C-8C84-E4F1082181A5}" type="parTrans" cxnId="{D85ACD5D-C5A1-FF49-996F-037126DE35C8}">
      <dgm:prSet/>
      <dgm:spPr/>
      <dgm:t>
        <a:bodyPr/>
        <a:lstStyle/>
        <a:p>
          <a:endParaRPr lang="es-ES_tradnl"/>
        </a:p>
      </dgm:t>
    </dgm:pt>
    <dgm:pt modelId="{4E065838-8E65-D845-ACDF-8F345B614E69}" type="sibTrans" cxnId="{D85ACD5D-C5A1-FF49-996F-037126DE35C8}">
      <dgm:prSet/>
      <dgm:spPr/>
      <dgm:t>
        <a:bodyPr/>
        <a:lstStyle/>
        <a:p>
          <a:endParaRPr lang="es-ES_tradnl"/>
        </a:p>
      </dgm:t>
    </dgm:pt>
    <dgm:pt modelId="{FF64177D-5E08-0149-AF30-D1D8F48A8686}" type="pres">
      <dgm:prSet presAssocID="{690A113B-C307-E54C-A740-5D2AF76D00ED}" presName="linear" presStyleCnt="0">
        <dgm:presLayoutVars>
          <dgm:animLvl val="lvl"/>
          <dgm:resizeHandles val="exact"/>
        </dgm:presLayoutVars>
      </dgm:prSet>
      <dgm:spPr/>
    </dgm:pt>
    <dgm:pt modelId="{0F1B566F-9BDD-CE4E-8360-F3920E22050A}" type="pres">
      <dgm:prSet presAssocID="{FFAF45F6-2FCA-364D-9B63-E9A579160D6B}" presName="parentText" presStyleLbl="node1" presStyleIdx="0" presStyleCnt="1" custScaleY="247825" custLinFactNeighborX="5625" custLinFactNeighborY="-56616">
        <dgm:presLayoutVars>
          <dgm:chMax val="0"/>
          <dgm:bulletEnabled val="1"/>
        </dgm:presLayoutVars>
      </dgm:prSet>
      <dgm:spPr/>
    </dgm:pt>
  </dgm:ptLst>
  <dgm:cxnLst>
    <dgm:cxn modelId="{D85ACD5D-C5A1-FF49-996F-037126DE35C8}" srcId="{690A113B-C307-E54C-A740-5D2AF76D00ED}" destId="{FFAF45F6-2FCA-364D-9B63-E9A579160D6B}" srcOrd="0" destOrd="0" parTransId="{DF73EA37-EB42-474C-8C84-E4F1082181A5}" sibTransId="{4E065838-8E65-D845-ACDF-8F345B614E69}"/>
    <dgm:cxn modelId="{34ACD66E-491A-2D42-B906-9CBD574A88EC}" type="presOf" srcId="{FFAF45F6-2FCA-364D-9B63-E9A579160D6B}" destId="{0F1B566F-9BDD-CE4E-8360-F3920E22050A}" srcOrd="0" destOrd="0" presId="urn:microsoft.com/office/officeart/2005/8/layout/vList2"/>
    <dgm:cxn modelId="{B8D57187-73D3-DC4A-8CB7-9EB9CFF6480A}" type="presOf" srcId="{690A113B-C307-E54C-A740-5D2AF76D00ED}" destId="{FF64177D-5E08-0149-AF30-D1D8F48A8686}" srcOrd="0" destOrd="0" presId="urn:microsoft.com/office/officeart/2005/8/layout/vList2"/>
    <dgm:cxn modelId="{AC46D249-8C1B-7E49-ABD3-154A47F75CD6}" type="presParOf" srcId="{FF64177D-5E08-0149-AF30-D1D8F48A8686}" destId="{0F1B566F-9BDD-CE4E-8360-F3920E2205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566F-9BDD-CE4E-8360-F3920E22050A}">
      <dsp:nvSpPr>
        <dsp:cNvPr id="0" name=""/>
        <dsp:cNvSpPr/>
      </dsp:nvSpPr>
      <dsp:spPr>
        <a:xfrm>
          <a:off x="0" y="0"/>
          <a:ext cx="3617679" cy="10128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i="1" kern="1200" dirty="0">
              <a:latin typeface="+mn-lt"/>
            </a:rPr>
            <a:t>IBM </a:t>
          </a:r>
          <a:r>
            <a:rPr lang="es-ES_tradnl" sz="1400" b="1" i="1" kern="1200" dirty="0" err="1">
              <a:latin typeface="+mn-lt"/>
            </a:rPr>
            <a:t>Client</a:t>
          </a:r>
          <a:r>
            <a:rPr lang="es-ES_tradnl" sz="1400" b="1" i="1" kern="1200" dirty="0">
              <a:latin typeface="+mn-lt"/>
            </a:rPr>
            <a:t> Center </a:t>
          </a:r>
          <a:r>
            <a:rPr lang="es-ES_tradnl" sz="1400" b="1" i="1" kern="1200" dirty="0" err="1">
              <a:latin typeface="+mn-lt"/>
            </a:rPr>
            <a:t>Technology</a:t>
          </a:r>
          <a:r>
            <a:rPr lang="es-ES_tradnl" sz="1400" b="1" i="1" kern="1200" dirty="0">
              <a:latin typeface="+mn-lt"/>
            </a:rPr>
            <a:t> </a:t>
          </a:r>
          <a:r>
            <a:rPr lang="es-ES_tradnl" sz="1400" b="1" i="1" kern="1200" dirty="0" err="1">
              <a:latin typeface="+mn-lt"/>
            </a:rPr>
            <a:t>Solutions</a:t>
          </a:r>
          <a:endParaRPr lang="es-ES_tradnl" sz="1400" b="1" i="1" kern="1200" dirty="0">
            <a:latin typeface="+mn-lt"/>
          </a:endParaRP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IBM Madrid, C/ Santa Hortensia 26 – 28 Madrid 28002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>
              <a:latin typeface="+mn-lt"/>
            </a:rPr>
            <a:t>Horario: 9:30 </a:t>
          </a:r>
          <a:r>
            <a:rPr lang="mr-IN" sz="1400" kern="1200" dirty="0">
              <a:latin typeface="+mn-lt"/>
            </a:rPr>
            <a:t>–</a:t>
          </a:r>
          <a:r>
            <a:rPr lang="es-ES_tradnl" sz="1400" kern="1200" dirty="0">
              <a:latin typeface="+mn-lt"/>
            </a:rPr>
            <a:t> 17:30</a:t>
          </a:r>
        </a:p>
      </dsp:txBody>
      <dsp:txXfrm>
        <a:off x="49444" y="49444"/>
        <a:ext cx="3518791" cy="91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0EEC-B429-A549-9BCD-5C7F534FD767}" type="datetimeFigureOut">
              <a:rPr lang="es-ES_tradnl" smtClean="0"/>
              <a:t>4/10/18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F95-4689-D645-AF64-8B699AC90A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22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6448040"/>
            <a:ext cx="5143500" cy="1725606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5532047"/>
            <a:ext cx="5143500" cy="89342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08122"/>
            <a:ext cx="5915025" cy="118351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1" y="1426283"/>
            <a:ext cx="5915025" cy="488183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91634"/>
            <a:ext cx="5914132" cy="985793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3"/>
            <a:ext cx="5915025" cy="510516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4688"/>
            <a:ext cx="5914132" cy="2169304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527403"/>
            <a:ext cx="5232798" cy="432308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" y="6502498"/>
            <a:ext cx="5913239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62" y="1136524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3962400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1177"/>
            <a:ext cx="5915025" cy="362820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006395"/>
            <a:ext cx="5914132" cy="1647597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1" y="2724150"/>
            <a:ext cx="1657613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9" y="3714750"/>
            <a:ext cx="1646635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2724150"/>
            <a:ext cx="1651636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3714750"/>
            <a:ext cx="1657572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3" y="2724150"/>
            <a:ext cx="1649314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3" y="3714750"/>
            <a:ext cx="1649314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8" y="6207505"/>
            <a:ext cx="1653779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8" y="3259178"/>
            <a:ext cx="165377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8" y="7039885"/>
            <a:ext cx="165377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1" y="6207505"/>
            <a:ext cx="1648421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259178"/>
            <a:ext cx="1648421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0" y="7039883"/>
            <a:ext cx="1650604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2" y="6207505"/>
            <a:ext cx="1649314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1" y="3259178"/>
            <a:ext cx="164931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1" y="7039881"/>
            <a:ext cx="165149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6448040"/>
            <a:ext cx="5143500" cy="1725606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5532046"/>
            <a:ext cx="5143500" cy="8924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637014"/>
            <a:ext cx="2826684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0" y="2637014"/>
            <a:ext cx="2831603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428347"/>
            <a:ext cx="2826684" cy="1190095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618442"/>
            <a:ext cx="2826684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2428347"/>
            <a:ext cx="2832496" cy="11900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3618442"/>
            <a:ext cx="283249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637014"/>
            <a:ext cx="575651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CCCTS@es.ibm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3416" y="417855"/>
            <a:ext cx="6459900" cy="10724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InfoSphere</a:t>
            </a:r>
            <a:r>
              <a:rPr lang="en-US" sz="3200" dirty="0"/>
              <a:t> </a:t>
            </a:r>
            <a:r>
              <a:rPr lang="en-US" sz="3200" dirty="0" err="1"/>
              <a:t>QualityStage</a:t>
            </a:r>
            <a:r>
              <a:rPr lang="en-US" sz="3200" dirty="0"/>
              <a:t> &amp;</a:t>
            </a:r>
            <a:endParaRPr lang="en-GB" sz="3200" dirty="0"/>
          </a:p>
          <a:p>
            <a:r>
              <a:rPr lang="es-ES" sz="3200" dirty="0" err="1"/>
              <a:t>Infosphere</a:t>
            </a:r>
            <a:r>
              <a:rPr lang="es-ES" sz="3200" dirty="0"/>
              <a:t> </a:t>
            </a:r>
            <a:r>
              <a:rPr lang="es-ES" sz="3200" dirty="0" err="1"/>
              <a:t>Governance</a:t>
            </a:r>
            <a:r>
              <a:rPr lang="es-ES" sz="3200" dirty="0"/>
              <a:t> </a:t>
            </a:r>
            <a:r>
              <a:rPr lang="es-ES" sz="3200" dirty="0" err="1"/>
              <a:t>Catalog</a:t>
            </a:r>
            <a:r>
              <a:rPr lang="es-ES" sz="3200" dirty="0"/>
              <a:t> </a:t>
            </a:r>
            <a:r>
              <a:rPr lang="es-ES" sz="3200" dirty="0" err="1"/>
              <a:t>PoT</a:t>
            </a:r>
            <a:endParaRPr lang="en-GB" sz="32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689872" y="43041"/>
            <a:ext cx="2696639" cy="433460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dirty="0"/>
              <a:t>IBM </a:t>
            </a:r>
            <a:r>
              <a:rPr lang="es-ES_tradnl" dirty="0" err="1"/>
              <a:t>Proof</a:t>
            </a:r>
            <a:r>
              <a:rPr lang="es-ES_tradnl" dirty="0"/>
              <a:t> of </a:t>
            </a:r>
            <a:r>
              <a:rPr lang="es-ES_tradnl" dirty="0" err="1"/>
              <a:t>Technology</a:t>
            </a:r>
            <a:endParaRPr lang="es-ES_tradnl" dirty="0"/>
          </a:p>
        </p:txBody>
      </p:sp>
      <p:graphicFrame>
        <p:nvGraphicFramePr>
          <p:cNvPr id="4" name="Diagrama 8"/>
          <p:cNvGraphicFramePr/>
          <p:nvPr>
            <p:extLst>
              <p:ext uri="{D42A27DB-BD31-4B8C-83A1-F6EECF244321}">
                <p14:modId xmlns:p14="http://schemas.microsoft.com/office/powerpoint/2010/main" val="238718446"/>
              </p:ext>
            </p:extLst>
          </p:nvPr>
        </p:nvGraphicFramePr>
        <p:xfrm>
          <a:off x="2917784" y="1916629"/>
          <a:ext cx="3617679" cy="101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6" name="CuadroTexto 27"/>
          <p:cNvSpPr txBox="1"/>
          <p:nvPr/>
        </p:nvSpPr>
        <p:spPr>
          <a:xfrm>
            <a:off x="108732" y="1833154"/>
            <a:ext cx="2757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Madrid </a:t>
            </a:r>
          </a:p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20 y 21 de Noviembre de 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416" y="2930481"/>
            <a:ext cx="6282048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ea typeface="Calibri" charset="0"/>
                <a:cs typeface="Times New Roman" charset="0"/>
              </a:rPr>
              <a:t>DESCRIPCION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600" b="1" dirty="0">
                <a:ea typeface="Calibri" charset="0"/>
                <a:cs typeface="Times New Roman" charset="0"/>
              </a:rPr>
              <a:t>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Information</a:t>
            </a:r>
            <a:r>
              <a:rPr lang="es-ES" sz="1600" b="1" dirty="0">
                <a:ea typeface="Calibri" charset="0"/>
                <a:cs typeface="Times New Roman" charset="0"/>
              </a:rPr>
              <a:t> Server</a:t>
            </a:r>
            <a:r>
              <a:rPr lang="es-ES" sz="1600" dirty="0">
                <a:ea typeface="Calibri" charset="0"/>
                <a:cs typeface="Times New Roman" charset="0"/>
              </a:rPr>
              <a:t> es la plataforma de integración de datos de IBM líder en el mercado que permite comprender, depurar, transformar y ofrecer información fiable a las iniciativas empresariales, como por ejemplo las analíticas de negocio, el data </a:t>
            </a:r>
            <a:r>
              <a:rPr lang="es-ES" sz="1600" dirty="0" err="1">
                <a:ea typeface="Calibri" charset="0"/>
                <a:cs typeface="Times New Roman" charset="0"/>
              </a:rPr>
              <a:t>warehousing</a:t>
            </a:r>
            <a:r>
              <a:rPr lang="es-ES" sz="1600" dirty="0">
                <a:ea typeface="Calibri" charset="0"/>
                <a:cs typeface="Times New Roman" charset="0"/>
              </a:rPr>
              <a:t>, la gestión de datos maestros y la consolidación y migración de datos de aplicaciones.</a:t>
            </a:r>
            <a:endParaRPr lang="en-GB" sz="1600" dirty="0">
              <a:ea typeface="Calibri" charset="0"/>
              <a:cs typeface="Times New Roman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sz="1600" dirty="0">
                <a:ea typeface="Calibri" charset="0"/>
                <a:cs typeface="Times New Roman" charset="0"/>
              </a:rPr>
              <a:t>En este seminario se estudiarán sus componentes: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GB" sz="1600" dirty="0">
              <a:ea typeface="Calibri" charset="0"/>
              <a:cs typeface="Times New Roman" charset="0"/>
            </a:endParaRPr>
          </a:p>
          <a:p>
            <a:r>
              <a:rPr lang="es-ES" sz="1600" b="1" dirty="0"/>
              <a:t>	</a:t>
            </a:r>
            <a:r>
              <a:rPr lang="es-ES" sz="1600" b="1" dirty="0">
                <a:ea typeface="Calibri" charset="0"/>
                <a:cs typeface="Times New Roman" charset="0"/>
              </a:rPr>
              <a:t> IBM </a:t>
            </a:r>
            <a:r>
              <a:rPr lang="es-ES" sz="1600" b="1" dirty="0" err="1">
                <a:ea typeface="Calibri" charset="0"/>
                <a:cs typeface="Times New Roman" charset="0"/>
              </a:rPr>
              <a:t>InfoSphere</a:t>
            </a:r>
            <a:r>
              <a:rPr lang="es-ES" sz="1600" b="1" dirty="0">
                <a:ea typeface="Calibri" charset="0"/>
                <a:cs typeface="Times New Roman" charset="0"/>
              </a:rPr>
              <a:t> </a:t>
            </a:r>
            <a:r>
              <a:rPr lang="es-ES" sz="1600" b="1" dirty="0" err="1">
                <a:ea typeface="Calibri" charset="0"/>
                <a:cs typeface="Times New Roman" charset="0"/>
              </a:rPr>
              <a:t>QualityStage</a:t>
            </a:r>
            <a:r>
              <a:rPr lang="es-ES" sz="1600" b="1" dirty="0">
                <a:ea typeface="Calibri" charset="0"/>
                <a:cs typeface="Times New Roman" charset="0"/>
              </a:rPr>
              <a:t>: </a:t>
            </a:r>
            <a:r>
              <a:rPr lang="es-ES_tradnl" sz="1600" i="1" dirty="0">
                <a:ea typeface="Calibri" charset="0"/>
                <a:cs typeface="Arial Narrow" charset="0"/>
              </a:rPr>
              <a:t>Además de integrar datos de múltiples sistemas, se utiliza para construir procesos que investigan, estandarizan, emparejan, y consolidan los registros de datos. Cooperativo con </a:t>
            </a:r>
            <a:r>
              <a:rPr lang="es-ES_tradnl" sz="1600" i="1" dirty="0" err="1">
                <a:ea typeface="Calibri" charset="0"/>
                <a:cs typeface="Arial Narrow" charset="0"/>
              </a:rPr>
              <a:t>DataStage</a:t>
            </a:r>
            <a:r>
              <a:rPr lang="es-ES_tradnl" sz="1600" i="1" dirty="0">
                <a:ea typeface="Calibri" charset="0"/>
                <a:cs typeface="Arial Narrow" charset="0"/>
              </a:rPr>
              <a:t> e </a:t>
            </a:r>
            <a:r>
              <a:rPr lang="es-ES_tradnl" sz="1600" i="1" dirty="0" err="1">
                <a:ea typeface="Calibri" charset="0"/>
                <a:cs typeface="Arial Narrow" charset="0"/>
              </a:rPr>
              <a:t>Information</a:t>
            </a:r>
            <a:r>
              <a:rPr lang="es-ES_tradnl" sz="1600" i="1" dirty="0">
                <a:ea typeface="Calibri" charset="0"/>
                <a:cs typeface="Arial Narrow" charset="0"/>
              </a:rPr>
              <a:t> </a:t>
            </a:r>
            <a:r>
              <a:rPr lang="es-ES_tradnl" sz="1600" i="1" dirty="0" err="1">
                <a:ea typeface="Calibri" charset="0"/>
                <a:cs typeface="Arial Narrow" charset="0"/>
              </a:rPr>
              <a:t>Analyzer</a:t>
            </a:r>
            <a:r>
              <a:rPr lang="es-ES_tradnl" sz="1600" i="1" dirty="0">
                <a:ea typeface="Calibri" charset="0"/>
                <a:cs typeface="Arial Narrow" charset="0"/>
              </a:rPr>
              <a:t> usando las reglas Reglas y perfilado obtenido con IA. </a:t>
            </a:r>
            <a:endParaRPr lang="es-ES" sz="1600" i="1" dirty="0"/>
          </a:p>
          <a:p>
            <a:endParaRPr lang="en-GB" sz="1600" dirty="0"/>
          </a:p>
          <a:p>
            <a:r>
              <a:rPr lang="es-ES" sz="1600" b="1" dirty="0"/>
              <a:t>	IBM </a:t>
            </a:r>
            <a:r>
              <a:rPr lang="es-ES" sz="1600" b="1" dirty="0" err="1"/>
              <a:t>InfoSphere</a:t>
            </a:r>
            <a:r>
              <a:rPr lang="es-ES" sz="1600" b="1" dirty="0"/>
              <a:t> </a:t>
            </a:r>
            <a:r>
              <a:rPr lang="es-ES" sz="1600" b="1" dirty="0" err="1"/>
              <a:t>Information</a:t>
            </a:r>
            <a:r>
              <a:rPr lang="es-ES" sz="1600" b="1" dirty="0"/>
              <a:t> </a:t>
            </a:r>
            <a:r>
              <a:rPr lang="es-ES" sz="1600" b="1" dirty="0" err="1"/>
              <a:t>Governance</a:t>
            </a:r>
            <a:r>
              <a:rPr lang="es-ES" sz="1600" b="1" dirty="0"/>
              <a:t> </a:t>
            </a:r>
            <a:r>
              <a:rPr lang="es-ES" sz="1600" b="1" dirty="0" err="1"/>
              <a:t>Catalog</a:t>
            </a:r>
            <a:r>
              <a:rPr lang="es-ES_tradnl" sz="1600" i="1" dirty="0"/>
              <a:t>: Ofrece capacidades para ayudar a entender y gobernar la información de toda la empresa. Permite descubrir e identificar los activos de TI y definir un lenguaje común que una los conceptos de negocio con los activos. Además gestiona y explora el linaje de datos creando información de confianza que soporta los esfuerzos de gobierno y cumplimiento de políticas y reglas definidos en la empresa.</a:t>
            </a:r>
          </a:p>
          <a:p>
            <a:endParaRPr lang="en-GB" sz="16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latin typeface="Arial Narrow" charset="0"/>
                <a:ea typeface="Calibri" charset="0"/>
                <a:cs typeface="Times New Roman" charset="0"/>
              </a:rPr>
              <a:t> </a:t>
            </a:r>
            <a:endParaRPr lang="en-GB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26"/>
          <p:cNvSpPr>
            <a:spLocks noGrp="1"/>
          </p:cNvSpPr>
          <p:nvPr>
            <p:ph type="ctrTitle"/>
          </p:nvPr>
        </p:nvSpPr>
        <p:spPr>
          <a:xfrm>
            <a:off x="613292" y="7424963"/>
            <a:ext cx="5677448" cy="1261241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2000" b="1" dirty="0">
                <a:latin typeface="+mn-lt"/>
                <a:ea typeface="Arial Narrow" charset="0"/>
                <a:cs typeface="Arial Narrow" charset="0"/>
              </a:rPr>
              <a:t>INSCRIPCIÓN</a:t>
            </a:r>
          </a:p>
          <a:p>
            <a:pPr algn="ctr"/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Envíe un correo electrónico a  </a:t>
            </a:r>
            <a:r>
              <a:rPr lang="es-ES" sz="2000" dirty="0">
                <a:latin typeface="+mn-lt"/>
                <a:ea typeface="Arial Narrow" charset="0"/>
                <a:cs typeface="Arial Narrow" charset="0"/>
                <a:hlinkClick r:id="rId2"/>
              </a:rPr>
              <a:t>ICCTS@es.ibm.com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indicando:</a:t>
            </a:r>
            <a:endParaRPr lang="es-ES_tradnl" sz="2000" dirty="0">
              <a:latin typeface="+mn-lt"/>
              <a:ea typeface="Arial Narrow" charset="0"/>
              <a:cs typeface="Arial Narrow" charset="0"/>
            </a:endParaRPr>
          </a:p>
          <a:p>
            <a:pPr algn="ctr"/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­ </a:t>
            </a:r>
            <a:r>
              <a:rPr lang="es-ES" sz="1800" dirty="0">
                <a:latin typeface="+mn-lt"/>
                <a:ea typeface="Corbel" charset="0"/>
                <a:cs typeface="Corbel" charset="0"/>
              </a:rPr>
              <a:t>Empresa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-­ Nombre y Apellidos - DNI - Email </a:t>
            </a:r>
            <a:r>
              <a:rPr lang="mr-IN" sz="2000" dirty="0">
                <a:latin typeface="+mn-lt"/>
                <a:ea typeface="Arial Narrow" charset="0"/>
                <a:cs typeface="Arial Narrow" charset="0"/>
              </a:rPr>
              <a:t>–</a:t>
            </a: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 Teléfono</a:t>
            </a:r>
            <a:br>
              <a:rPr lang="es-ES" sz="2000" dirty="0">
                <a:latin typeface="+mn-lt"/>
                <a:ea typeface="Arial Narrow" charset="0"/>
                <a:cs typeface="Arial Narrow" charset="0"/>
              </a:rPr>
            </a:br>
            <a:r>
              <a:rPr lang="es-ES" sz="2000" dirty="0">
                <a:latin typeface="+mn-lt"/>
                <a:ea typeface="Arial Narrow" charset="0"/>
                <a:cs typeface="Arial Narrow" charset="0"/>
              </a:rPr>
              <a:t>Nombre del seminario en el que desea registrarse</a:t>
            </a:r>
            <a:endParaRPr lang="es-ES_tradnl" sz="2000" dirty="0">
              <a:latin typeface="+mn-lt"/>
              <a:ea typeface="Arial Narrow" charset="0"/>
              <a:cs typeface="Arial Narrow" charset="0"/>
            </a:endParaRPr>
          </a:p>
          <a:p>
            <a:pPr algn="ctr"/>
            <a:endParaRPr lang="es-ES_tradnl" dirty="0"/>
          </a:p>
        </p:txBody>
      </p:sp>
      <p:sp>
        <p:nvSpPr>
          <p:cNvPr id="5" name="CuadroTexto 10"/>
          <p:cNvSpPr txBox="1">
            <a:spLocks noGrp="1"/>
          </p:cNvSpPr>
          <p:nvPr>
            <p:ph type="subTitle" idx="1"/>
          </p:nvPr>
        </p:nvSpPr>
        <p:spPr>
          <a:xfrm>
            <a:off x="362673" y="1333744"/>
            <a:ext cx="6178685" cy="50566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s-ES" sz="1600" b="1" i="1" u="sng" dirty="0"/>
              <a:t>Día 3 de Julio: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Quality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Stage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QualityStage</a:t>
            </a:r>
            <a:r>
              <a:rPr lang="es-ES" sz="1600" dirty="0"/>
              <a:t> Características y Entorno de Trabajo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Uso de Reglas de </a:t>
            </a:r>
            <a:r>
              <a:rPr lang="es-ES" sz="1600" dirty="0" err="1"/>
              <a:t>Information</a:t>
            </a:r>
            <a:r>
              <a:rPr lang="es-ES" sz="1600" dirty="0"/>
              <a:t> </a:t>
            </a:r>
            <a:r>
              <a:rPr lang="es-ES" sz="1600" dirty="0" err="1"/>
              <a:t>Analyzer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Investigación de Patrones y </a:t>
            </a:r>
            <a:r>
              <a:rPr lang="es-ES" sz="1600" dirty="0" err="1"/>
              <a:t>Tokens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Estandarización Normalización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Gestión de Estandarización Normalización mediante Cliente Web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Importancia de frecuencias en el </a:t>
            </a:r>
            <a:r>
              <a:rPr lang="es-ES" sz="1600" dirty="0" err="1"/>
              <a:t>Matching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 err="1"/>
              <a:t>Deduplicación</a:t>
            </a:r>
            <a:r>
              <a:rPr lang="es-ES" sz="1600" dirty="0"/>
              <a:t> de registros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Obtención del “Golden Record”</a:t>
            </a:r>
            <a:endParaRPr lang="en-GB" sz="1600" dirty="0"/>
          </a:p>
          <a:p>
            <a:pPr algn="l"/>
            <a:endParaRPr lang="es-ES" sz="1600" b="1" i="1" u="sng" dirty="0"/>
          </a:p>
          <a:p>
            <a:pPr algn="l"/>
            <a:r>
              <a:rPr lang="es-ES" sz="1600" b="1" i="1" u="sng" dirty="0"/>
              <a:t>Día 4 de Julio: </a:t>
            </a:r>
            <a:r>
              <a:rPr lang="es-ES" sz="1600" b="1" i="1" u="sng" dirty="0" err="1"/>
              <a:t>InfoSphere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Information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Governance</a:t>
            </a:r>
            <a:r>
              <a:rPr lang="es-ES" sz="1600" b="1" i="1" u="sng" dirty="0"/>
              <a:t> </a:t>
            </a:r>
            <a:r>
              <a:rPr lang="es-ES" sz="1600" b="1" i="1" u="sng" dirty="0" err="1"/>
              <a:t>Catalog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IBM </a:t>
            </a:r>
            <a:r>
              <a:rPr lang="es-ES" sz="1600" dirty="0" err="1"/>
              <a:t>InfoSphere</a:t>
            </a:r>
            <a:r>
              <a:rPr lang="es-ES" sz="1600" dirty="0"/>
              <a:t> </a:t>
            </a:r>
            <a:r>
              <a:rPr lang="es-ES" sz="1600" dirty="0" err="1"/>
              <a:t>Information</a:t>
            </a:r>
            <a:r>
              <a:rPr lang="es-ES" sz="1600" dirty="0"/>
              <a:t> </a:t>
            </a:r>
            <a:r>
              <a:rPr lang="es-ES" sz="1600" dirty="0" err="1"/>
              <a:t>Governance</a:t>
            </a:r>
            <a:r>
              <a:rPr lang="es-ES" sz="1600" dirty="0"/>
              <a:t> </a:t>
            </a:r>
            <a:r>
              <a:rPr lang="es-ES" sz="1600" dirty="0" err="1"/>
              <a:t>Catalog</a:t>
            </a:r>
            <a:r>
              <a:rPr lang="es-ES" sz="1600" dirty="0"/>
              <a:t>. Visión general 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Entorno de Trabajo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Incorporación de metadatos. Descubrimiento de activos de TI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Exploración de metadatos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Diccionario de términos de negocio</a:t>
            </a:r>
          </a:p>
          <a:p>
            <a:pPr marL="800100" lvl="2" indent="-285750" algn="l">
              <a:buFont typeface="Arial" charset="0"/>
              <a:buChar char="•"/>
            </a:pPr>
            <a:r>
              <a:rPr lang="es-ES" sz="1488" dirty="0"/>
              <a:t>Activos(Términos, Categorías, Clases de Datos, Reglas y Políticas)</a:t>
            </a:r>
          </a:p>
          <a:p>
            <a:pPr marL="542925" lvl="1" indent="-285750" algn="l">
              <a:buFont typeface="Arial" charset="0"/>
              <a:buChar char="•"/>
            </a:pPr>
            <a:r>
              <a:rPr lang="es-ES" sz="1600" dirty="0"/>
              <a:t>Análisis de metadatos. Linaje</a:t>
            </a:r>
            <a:endParaRPr lang="en-GB" sz="1600" dirty="0"/>
          </a:p>
          <a:p>
            <a:pPr marL="542925" lvl="1" indent="-285750" algn="l">
              <a:buFont typeface="Arial" charset="0"/>
              <a:buChar char="•"/>
            </a:pPr>
            <a:endParaRPr lang="es-ES" sz="1600" dirty="0"/>
          </a:p>
        </p:txBody>
      </p:sp>
      <p:grpSp>
        <p:nvGrpSpPr>
          <p:cNvPr id="6" name="Agrupar 11"/>
          <p:cNvGrpSpPr/>
          <p:nvPr/>
        </p:nvGrpSpPr>
        <p:grpSpPr>
          <a:xfrm>
            <a:off x="2452113" y="252099"/>
            <a:ext cx="1204856" cy="530791"/>
            <a:chOff x="3201951" y="-2437105"/>
            <a:chExt cx="3585826" cy="655201"/>
          </a:xfrm>
        </p:grpSpPr>
        <p:sp>
          <p:nvSpPr>
            <p:cNvPr id="7" name="Rectángulo redondeado 12"/>
            <p:cNvSpPr/>
            <p:nvPr/>
          </p:nvSpPr>
          <p:spPr>
            <a:xfrm>
              <a:off x="3201951" y="-2437105"/>
              <a:ext cx="3585826" cy="655201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13"/>
            <p:cNvSpPr/>
            <p:nvPr/>
          </p:nvSpPr>
          <p:spPr>
            <a:xfrm>
              <a:off x="3201951" y="-2405122"/>
              <a:ext cx="3521857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kern="1200" dirty="0"/>
                <a:t>AGENDA</a:t>
              </a:r>
              <a:endParaRPr lang="es-ES_tradnl" sz="2000" kern="1200" dirty="0"/>
            </a:p>
          </p:txBody>
        </p:sp>
      </p:grpSp>
      <p:sp>
        <p:nvSpPr>
          <p:cNvPr id="9" name="CuadroTexto 18"/>
          <p:cNvSpPr txBox="1"/>
          <p:nvPr/>
        </p:nvSpPr>
        <p:spPr>
          <a:xfrm>
            <a:off x="362675" y="8821881"/>
            <a:ext cx="6178684" cy="646331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Consulte nuestro calendario de eventos en:</a:t>
            </a:r>
          </a:p>
          <a:p>
            <a:pPr algn="ctr"/>
            <a:r>
              <a:rPr lang="es-ES_tradnl" dirty="0" err="1"/>
              <a:t>www.ibm.com</a:t>
            </a:r>
            <a:r>
              <a:rPr lang="es-ES_tradnl" dirty="0"/>
              <a:t>/es/</a:t>
            </a:r>
            <a:r>
              <a:rPr lang="es-ES_tradnl" dirty="0" err="1"/>
              <a:t>iccts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81578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261</Words>
  <Application>Microsoft Macintosh PowerPoint</Application>
  <PresentationFormat>A4 Paper (210x297 mm)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Corbel</vt:lpstr>
      <vt:lpstr>Times New Roman</vt:lpstr>
      <vt:lpstr>Depth</vt:lpstr>
      <vt:lpstr>PowerPoint Presentation</vt:lpstr>
      <vt:lpstr>INSCRIPCIÓN Envíe un correo electrónico a  ICCTS@es.ibm.com indicando: ­ Empresa -­ Nombre y Apellidos - DNI - Email – Teléfono Nombre del seminario en el que desea registrarse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AMAIA Aguerri Benavides</dc:creator>
  <cp:lastModifiedBy>Microsoft Office User</cp:lastModifiedBy>
  <cp:revision>30</cp:revision>
  <cp:lastPrinted>2018-06-19T12:12:35Z</cp:lastPrinted>
  <dcterms:created xsi:type="dcterms:W3CDTF">2018-01-09T14:17:18Z</dcterms:created>
  <dcterms:modified xsi:type="dcterms:W3CDTF">2018-10-04T13:19:55Z</dcterms:modified>
</cp:coreProperties>
</file>