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4"/>
  </p:notesMasterIdLst>
  <p:sldIdLst>
    <p:sldId id="258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/>
    <p:restoredTop sz="86388"/>
  </p:normalViewPr>
  <p:slideViewPr>
    <p:cSldViewPr snapToGrid="0" snapToObjects="1">
      <p:cViewPr varScale="1">
        <p:scale>
          <a:sx n="69" d="100"/>
          <a:sy n="69" d="100"/>
        </p:scale>
        <p:origin x="322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A113B-C307-E54C-A740-5D2AF76D00E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FFAF45F6-2FCA-364D-9B63-E9A579160D6B}">
      <dgm:prSet custT="1"/>
      <dgm:spPr/>
      <dgm:t>
        <a:bodyPr/>
        <a:lstStyle/>
        <a:p>
          <a:pPr rtl="0"/>
          <a:r>
            <a:rPr lang="es-ES_tradnl" sz="1400" b="1" i="1" dirty="0">
              <a:latin typeface="+mn-lt"/>
            </a:rPr>
            <a:t>IBM </a:t>
          </a:r>
          <a:r>
            <a:rPr lang="es-ES_tradnl" sz="1400" b="1" i="1" dirty="0" err="1">
              <a:latin typeface="+mn-lt"/>
            </a:rPr>
            <a:t>Client</a:t>
          </a:r>
          <a:r>
            <a:rPr lang="es-ES_tradnl" sz="1400" b="1" i="1" dirty="0">
              <a:latin typeface="+mn-lt"/>
            </a:rPr>
            <a:t> Center </a:t>
          </a:r>
          <a:r>
            <a:rPr lang="es-ES_tradnl" sz="1400" b="1" i="1" dirty="0" err="1">
              <a:latin typeface="+mn-lt"/>
            </a:rPr>
            <a:t>Technology</a:t>
          </a:r>
          <a:r>
            <a:rPr lang="es-ES_tradnl" sz="1400" b="1" i="1" dirty="0">
              <a:latin typeface="+mn-lt"/>
            </a:rPr>
            <a:t> </a:t>
          </a:r>
          <a:r>
            <a:rPr lang="es-ES_tradnl" sz="1400" b="1" i="1" dirty="0" err="1">
              <a:latin typeface="+mn-lt"/>
            </a:rPr>
            <a:t>Solutions</a:t>
          </a:r>
          <a:endParaRPr lang="es-ES_tradnl" sz="1400" b="1" i="1" dirty="0">
            <a:latin typeface="+mn-lt"/>
          </a:endParaRPr>
        </a:p>
        <a:p>
          <a:pPr rtl="0"/>
          <a:r>
            <a:rPr lang="es-ES_tradnl" sz="1400" dirty="0">
              <a:latin typeface="+mn-lt"/>
            </a:rPr>
            <a:t>IBM Madrid, C/ Santa Hortensia 26 – 28 Madrid 28002</a:t>
          </a:r>
        </a:p>
        <a:p>
          <a:pPr rtl="0"/>
          <a:r>
            <a:rPr lang="es-ES_tradnl" sz="1400" dirty="0">
              <a:latin typeface="+mn-lt"/>
            </a:rPr>
            <a:t>Horario: 9:30 </a:t>
          </a:r>
          <a:r>
            <a:rPr lang="mr-IN" sz="1400" dirty="0">
              <a:latin typeface="+mn-lt"/>
            </a:rPr>
            <a:t>–</a:t>
          </a:r>
          <a:r>
            <a:rPr lang="es-ES_tradnl" sz="1400" dirty="0">
              <a:latin typeface="+mn-lt"/>
            </a:rPr>
            <a:t> 17:30</a:t>
          </a:r>
        </a:p>
      </dgm:t>
    </dgm:pt>
    <dgm:pt modelId="{DF73EA37-EB42-474C-8C84-E4F1082181A5}" type="parTrans" cxnId="{D85ACD5D-C5A1-FF49-996F-037126DE35C8}">
      <dgm:prSet/>
      <dgm:spPr/>
      <dgm:t>
        <a:bodyPr/>
        <a:lstStyle/>
        <a:p>
          <a:endParaRPr lang="es-ES_tradnl"/>
        </a:p>
      </dgm:t>
    </dgm:pt>
    <dgm:pt modelId="{4E065838-8E65-D845-ACDF-8F345B614E69}" type="sibTrans" cxnId="{D85ACD5D-C5A1-FF49-996F-037126DE35C8}">
      <dgm:prSet/>
      <dgm:spPr/>
      <dgm:t>
        <a:bodyPr/>
        <a:lstStyle/>
        <a:p>
          <a:endParaRPr lang="es-ES_tradnl"/>
        </a:p>
      </dgm:t>
    </dgm:pt>
    <dgm:pt modelId="{FF64177D-5E08-0149-AF30-D1D8F48A8686}" type="pres">
      <dgm:prSet presAssocID="{690A113B-C307-E54C-A740-5D2AF76D00ED}" presName="linear" presStyleCnt="0">
        <dgm:presLayoutVars>
          <dgm:animLvl val="lvl"/>
          <dgm:resizeHandles val="exact"/>
        </dgm:presLayoutVars>
      </dgm:prSet>
      <dgm:spPr/>
    </dgm:pt>
    <dgm:pt modelId="{0F1B566F-9BDD-CE4E-8360-F3920E22050A}" type="pres">
      <dgm:prSet presAssocID="{FFAF45F6-2FCA-364D-9B63-E9A579160D6B}" presName="parentText" presStyleLbl="node1" presStyleIdx="0" presStyleCnt="1" custScaleY="247825" custLinFactNeighborX="7556" custLinFactNeighborY="121">
        <dgm:presLayoutVars>
          <dgm:chMax val="0"/>
          <dgm:bulletEnabled val="1"/>
        </dgm:presLayoutVars>
      </dgm:prSet>
      <dgm:spPr/>
    </dgm:pt>
  </dgm:ptLst>
  <dgm:cxnLst>
    <dgm:cxn modelId="{D85ACD5D-C5A1-FF49-996F-037126DE35C8}" srcId="{690A113B-C307-E54C-A740-5D2AF76D00ED}" destId="{FFAF45F6-2FCA-364D-9B63-E9A579160D6B}" srcOrd="0" destOrd="0" parTransId="{DF73EA37-EB42-474C-8C84-E4F1082181A5}" sibTransId="{4E065838-8E65-D845-ACDF-8F345B614E69}"/>
    <dgm:cxn modelId="{34ACD66E-491A-2D42-B906-9CBD574A88EC}" type="presOf" srcId="{FFAF45F6-2FCA-364D-9B63-E9A579160D6B}" destId="{0F1B566F-9BDD-CE4E-8360-F3920E22050A}" srcOrd="0" destOrd="0" presId="urn:microsoft.com/office/officeart/2005/8/layout/vList2"/>
    <dgm:cxn modelId="{B8D57187-73D3-DC4A-8CB7-9EB9CFF6480A}" type="presOf" srcId="{690A113B-C307-E54C-A740-5D2AF76D00ED}" destId="{FF64177D-5E08-0149-AF30-D1D8F48A8686}" srcOrd="0" destOrd="0" presId="urn:microsoft.com/office/officeart/2005/8/layout/vList2"/>
    <dgm:cxn modelId="{AC46D249-8C1B-7E49-ABD3-154A47F75CD6}" type="presParOf" srcId="{FF64177D-5E08-0149-AF30-D1D8F48A8686}" destId="{0F1B566F-9BDD-CE4E-8360-F3920E2205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566F-9BDD-CE4E-8360-F3920E22050A}">
      <dsp:nvSpPr>
        <dsp:cNvPr id="0" name=""/>
        <dsp:cNvSpPr/>
      </dsp:nvSpPr>
      <dsp:spPr>
        <a:xfrm>
          <a:off x="0" y="989"/>
          <a:ext cx="3160770" cy="10128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i="1" kern="1200" dirty="0">
              <a:latin typeface="+mn-lt"/>
            </a:rPr>
            <a:t>IBM </a:t>
          </a:r>
          <a:r>
            <a:rPr lang="es-ES_tradnl" sz="1400" b="1" i="1" kern="1200" dirty="0" err="1">
              <a:latin typeface="+mn-lt"/>
            </a:rPr>
            <a:t>Client</a:t>
          </a:r>
          <a:r>
            <a:rPr lang="es-ES_tradnl" sz="1400" b="1" i="1" kern="1200" dirty="0">
              <a:latin typeface="+mn-lt"/>
            </a:rPr>
            <a:t> Center </a:t>
          </a:r>
          <a:r>
            <a:rPr lang="es-ES_tradnl" sz="1400" b="1" i="1" kern="1200" dirty="0" err="1">
              <a:latin typeface="+mn-lt"/>
            </a:rPr>
            <a:t>Technology</a:t>
          </a:r>
          <a:r>
            <a:rPr lang="es-ES_tradnl" sz="1400" b="1" i="1" kern="1200" dirty="0">
              <a:latin typeface="+mn-lt"/>
            </a:rPr>
            <a:t> </a:t>
          </a:r>
          <a:r>
            <a:rPr lang="es-ES_tradnl" sz="1400" b="1" i="1" kern="1200" dirty="0" err="1">
              <a:latin typeface="+mn-lt"/>
            </a:rPr>
            <a:t>Solutions</a:t>
          </a:r>
          <a:endParaRPr lang="es-ES_tradnl" sz="1400" b="1" i="1" kern="1200" dirty="0">
            <a:latin typeface="+mn-lt"/>
          </a:endParaRP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+mn-lt"/>
            </a:rPr>
            <a:t>IBM Madrid, C/ Santa Hortensia 26 – 28 Madrid 28002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+mn-lt"/>
            </a:rPr>
            <a:t>Horario: 9:30 </a:t>
          </a:r>
          <a:r>
            <a:rPr lang="mr-IN" sz="1400" kern="1200" dirty="0">
              <a:latin typeface="+mn-lt"/>
            </a:rPr>
            <a:t>–</a:t>
          </a:r>
          <a:r>
            <a:rPr lang="es-ES_tradnl" sz="1400" kern="1200" dirty="0">
              <a:latin typeface="+mn-lt"/>
            </a:rPr>
            <a:t> 17:30</a:t>
          </a:r>
        </a:p>
      </dsp:txBody>
      <dsp:txXfrm>
        <a:off x="49444" y="50433"/>
        <a:ext cx="3061882" cy="913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0EEC-B429-A549-9BCD-5C7F534FD767}" type="datetimeFigureOut">
              <a:rPr lang="es-ES_tradnl" smtClean="0"/>
              <a:t>18/01/2019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F6F95-4689-D645-AF64-8B699AC90A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484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F6F95-4689-D645-AF64-8B699AC90AF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22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3" y="6448040"/>
            <a:ext cx="5143500" cy="1725606"/>
          </a:xfrm>
        </p:spPr>
        <p:txBody>
          <a:bodyPr wrap="none" anchor="t">
            <a:normAutofit/>
          </a:bodyPr>
          <a:lstStyle>
            <a:lvl1pPr algn="r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5532047"/>
            <a:ext cx="5143500" cy="893422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08122"/>
            <a:ext cx="5915025" cy="1183513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381" y="1426283"/>
            <a:ext cx="5915025" cy="488183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491634"/>
            <a:ext cx="5914132" cy="985793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3"/>
            <a:ext cx="5915025" cy="5105164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4688"/>
            <a:ext cx="5914132" cy="2169304"/>
          </a:xfrm>
        </p:spPr>
        <p:txBody>
          <a:bodyPr anchor="ctr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527403"/>
            <a:ext cx="5232798" cy="4323084"/>
          </a:xfrm>
        </p:spPr>
        <p:txBody>
          <a:bodyPr anchor="ctr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61360"/>
            <a:ext cx="4923168" cy="792954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487" y="6502498"/>
            <a:ext cx="5913239" cy="2151494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962" y="1136524"/>
            <a:ext cx="342900" cy="8446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269" y="3962400"/>
            <a:ext cx="342900" cy="8446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1177"/>
            <a:ext cx="5915025" cy="3628206"/>
          </a:xfr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006395"/>
            <a:ext cx="5914132" cy="1647597"/>
          </a:xfrm>
        </p:spPr>
        <p:txBody>
          <a:bodyPr anchor="t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2221" y="2724150"/>
            <a:ext cx="1657613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3199" y="3714750"/>
            <a:ext cx="1646635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0747" y="2724150"/>
            <a:ext cx="1651636" cy="83237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74811" y="3714750"/>
            <a:ext cx="1657572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03833" y="2724150"/>
            <a:ext cx="1649314" cy="83237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03833" y="3714750"/>
            <a:ext cx="1649314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9298" y="6207505"/>
            <a:ext cx="1653779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9298" y="3259178"/>
            <a:ext cx="1653779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9298" y="7039885"/>
            <a:ext cx="1653779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0061" y="6207505"/>
            <a:ext cx="1648421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70060" y="3259178"/>
            <a:ext cx="1648421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69300" y="7039883"/>
            <a:ext cx="1650604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89932" y="6207505"/>
            <a:ext cx="1649314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389931" y="3259178"/>
            <a:ext cx="1649314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389861" y="7039881"/>
            <a:ext cx="1651499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80674" y="6448040"/>
            <a:ext cx="5143500" cy="1725606"/>
          </a:xfrm>
        </p:spPr>
        <p:txBody>
          <a:bodyPr wrap="none" anchor="t">
            <a:normAutofit/>
          </a:bodyPr>
          <a:lstStyle>
            <a:lvl1pPr algn="l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80674" y="5532046"/>
            <a:ext cx="5143500" cy="8924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637014"/>
            <a:ext cx="2826684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4910" y="2637014"/>
            <a:ext cx="2831603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428347"/>
            <a:ext cx="2826684" cy="1190095"/>
          </a:xfrm>
        </p:spPr>
        <p:txBody>
          <a:bodyPr anchor="b">
            <a:normAutofit/>
          </a:bodyPr>
          <a:lstStyle>
            <a:lvl1pPr marL="0" indent="0">
              <a:buNone/>
              <a:defRPr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0" y="3618442"/>
            <a:ext cx="2826684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4910" y="2428347"/>
            <a:ext cx="2832496" cy="119009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4910" y="3618442"/>
            <a:ext cx="2832496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2971800"/>
            <a:ext cx="2054264" cy="550562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2971800"/>
            <a:ext cx="2054264" cy="550562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637014"/>
            <a:ext cx="5756513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2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3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ccts.eu-gb.mybluemix.net/calendario" TargetMode="External"/><Relationship Id="rId2" Type="http://schemas.openxmlformats.org/officeDocument/2006/relationships/hyperlink" Target="https://iccts.eu-gb.mybluemix.net/calendario/1920febIIS.ph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3416" y="417855"/>
            <a:ext cx="6459900" cy="10724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InfoSphere</a:t>
            </a:r>
            <a:r>
              <a:rPr lang="en-US" sz="3200" dirty="0"/>
              <a:t> </a:t>
            </a:r>
            <a:r>
              <a:rPr lang="en-US" sz="3200" dirty="0" err="1"/>
              <a:t>QualityStage</a:t>
            </a:r>
            <a:r>
              <a:rPr lang="en-US" sz="3200" dirty="0"/>
              <a:t> &amp;</a:t>
            </a:r>
            <a:endParaRPr lang="en-GB" sz="3200" dirty="0"/>
          </a:p>
          <a:p>
            <a:r>
              <a:rPr lang="es-ES" sz="3200" dirty="0" err="1"/>
              <a:t>Infosphere</a:t>
            </a:r>
            <a:r>
              <a:rPr lang="es-ES" sz="3200" dirty="0"/>
              <a:t> </a:t>
            </a:r>
            <a:r>
              <a:rPr lang="es-ES" sz="3200" dirty="0" err="1"/>
              <a:t>Governance</a:t>
            </a:r>
            <a:r>
              <a:rPr lang="es-ES" sz="3200" dirty="0"/>
              <a:t> </a:t>
            </a:r>
            <a:r>
              <a:rPr lang="es-ES" sz="3200" dirty="0" err="1"/>
              <a:t>Catalog</a:t>
            </a:r>
            <a:r>
              <a:rPr lang="es-ES" sz="3200" dirty="0"/>
              <a:t> </a:t>
            </a:r>
            <a:r>
              <a:rPr lang="es-ES" sz="3200" dirty="0" err="1"/>
              <a:t>PoT</a:t>
            </a:r>
            <a:endParaRPr lang="en-GB" sz="3200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3689872" y="43041"/>
            <a:ext cx="2696639" cy="433460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dirty="0"/>
              <a:t>IBM </a:t>
            </a:r>
            <a:r>
              <a:rPr lang="es-ES_tradnl" dirty="0" err="1"/>
              <a:t>Proof</a:t>
            </a:r>
            <a:r>
              <a:rPr lang="es-ES_tradnl" dirty="0"/>
              <a:t> of </a:t>
            </a:r>
            <a:r>
              <a:rPr lang="es-ES_tradnl" dirty="0" err="1"/>
              <a:t>Technology</a:t>
            </a:r>
            <a:endParaRPr lang="es-ES_tradnl" dirty="0"/>
          </a:p>
        </p:txBody>
      </p:sp>
      <p:graphicFrame>
        <p:nvGraphicFramePr>
          <p:cNvPr id="4" name="Diagrama 8"/>
          <p:cNvGraphicFramePr/>
          <p:nvPr>
            <p:extLst>
              <p:ext uri="{D42A27DB-BD31-4B8C-83A1-F6EECF244321}">
                <p14:modId xmlns:p14="http://schemas.microsoft.com/office/powerpoint/2010/main" val="2357219426"/>
              </p:ext>
            </p:extLst>
          </p:nvPr>
        </p:nvGraphicFramePr>
        <p:xfrm>
          <a:off x="3394440" y="1926589"/>
          <a:ext cx="3160770" cy="1013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6" name="CuadroTexto 27"/>
          <p:cNvSpPr txBox="1"/>
          <p:nvPr/>
        </p:nvSpPr>
        <p:spPr>
          <a:xfrm>
            <a:off x="150471" y="1908208"/>
            <a:ext cx="305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>
                <a:solidFill>
                  <a:schemeClr val="accent1"/>
                </a:solidFill>
              </a:rPr>
              <a:t>Madrid </a:t>
            </a:r>
          </a:p>
          <a:p>
            <a:pPr algn="ctr"/>
            <a:r>
              <a:rPr lang="es-ES_tradnl" sz="2000" b="1" dirty="0">
                <a:solidFill>
                  <a:schemeClr val="accent1"/>
                </a:solidFill>
              </a:rPr>
              <a:t>19 y 20 de febrero de 2019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416" y="2930481"/>
            <a:ext cx="6282048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ea typeface="Calibri" charset="0"/>
                <a:cs typeface="Times New Roman" charset="0"/>
              </a:rPr>
              <a:t>DESCRIPCION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b="1" dirty="0">
                <a:ea typeface="Calibri" charset="0"/>
                <a:cs typeface="Times New Roman" charset="0"/>
              </a:rPr>
              <a:t>IBM </a:t>
            </a:r>
            <a:r>
              <a:rPr lang="es-ES" sz="1600" b="1" dirty="0" err="1">
                <a:ea typeface="Calibri" charset="0"/>
                <a:cs typeface="Times New Roman" charset="0"/>
              </a:rPr>
              <a:t>InfoSphere</a:t>
            </a:r>
            <a:r>
              <a:rPr lang="es-ES" sz="1600" b="1" dirty="0">
                <a:ea typeface="Calibri" charset="0"/>
                <a:cs typeface="Times New Roman" charset="0"/>
              </a:rPr>
              <a:t> </a:t>
            </a:r>
            <a:r>
              <a:rPr lang="es-ES" sz="1600" b="1" dirty="0" err="1">
                <a:ea typeface="Calibri" charset="0"/>
                <a:cs typeface="Times New Roman" charset="0"/>
              </a:rPr>
              <a:t>Information</a:t>
            </a:r>
            <a:r>
              <a:rPr lang="es-ES" sz="1600" b="1" dirty="0">
                <a:ea typeface="Calibri" charset="0"/>
                <a:cs typeface="Times New Roman" charset="0"/>
              </a:rPr>
              <a:t> Server</a:t>
            </a:r>
            <a:r>
              <a:rPr lang="es-ES" sz="1600" dirty="0">
                <a:ea typeface="Calibri" charset="0"/>
                <a:cs typeface="Times New Roman" charset="0"/>
              </a:rPr>
              <a:t> es la plataforma de integración de datos de IBM líder en el mercado que permite comprender, depurar, transformar y ofrecer información fiable a las iniciativas empresariales, como por ejemplo las analíticas de negocio, el data </a:t>
            </a:r>
            <a:r>
              <a:rPr lang="es-ES" sz="1600" dirty="0" err="1">
                <a:ea typeface="Calibri" charset="0"/>
                <a:cs typeface="Times New Roman" charset="0"/>
              </a:rPr>
              <a:t>warehousing</a:t>
            </a:r>
            <a:r>
              <a:rPr lang="es-ES" sz="1600" dirty="0">
                <a:ea typeface="Calibri" charset="0"/>
                <a:cs typeface="Times New Roman" charset="0"/>
              </a:rPr>
              <a:t>, la gestión de datos maestros y la consolidación y migración de datos de aplicaciones.</a:t>
            </a:r>
            <a:endParaRPr lang="en-GB" sz="1600" dirty="0">
              <a:ea typeface="Calibri" charset="0"/>
              <a:cs typeface="Times New Roman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600" dirty="0">
                <a:ea typeface="Calibri" charset="0"/>
                <a:cs typeface="Times New Roman" charset="0"/>
              </a:rPr>
              <a:t>En este seminario se estudiarán sus componentes: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GB" sz="1600" dirty="0">
              <a:ea typeface="Calibri" charset="0"/>
              <a:cs typeface="Times New Roman" charset="0"/>
            </a:endParaRPr>
          </a:p>
          <a:p>
            <a:r>
              <a:rPr lang="es-ES" sz="1600" b="1" dirty="0"/>
              <a:t>	</a:t>
            </a:r>
            <a:r>
              <a:rPr lang="es-ES" sz="1600" b="1" dirty="0">
                <a:ea typeface="Calibri" charset="0"/>
                <a:cs typeface="Times New Roman" charset="0"/>
              </a:rPr>
              <a:t> IBM </a:t>
            </a:r>
            <a:r>
              <a:rPr lang="es-ES" sz="1600" b="1" dirty="0" err="1">
                <a:ea typeface="Calibri" charset="0"/>
                <a:cs typeface="Times New Roman" charset="0"/>
              </a:rPr>
              <a:t>InfoSphere</a:t>
            </a:r>
            <a:r>
              <a:rPr lang="es-ES" sz="1600" b="1" dirty="0">
                <a:ea typeface="Calibri" charset="0"/>
                <a:cs typeface="Times New Roman" charset="0"/>
              </a:rPr>
              <a:t> </a:t>
            </a:r>
            <a:r>
              <a:rPr lang="es-ES" sz="1600" b="1" dirty="0" err="1">
                <a:ea typeface="Calibri" charset="0"/>
                <a:cs typeface="Times New Roman" charset="0"/>
              </a:rPr>
              <a:t>QualityStage</a:t>
            </a:r>
            <a:r>
              <a:rPr lang="es-ES" sz="1600" b="1" dirty="0">
                <a:ea typeface="Calibri" charset="0"/>
                <a:cs typeface="Times New Roman" charset="0"/>
              </a:rPr>
              <a:t>: </a:t>
            </a:r>
            <a:r>
              <a:rPr lang="es-ES_tradnl" sz="1600" i="1" dirty="0">
                <a:ea typeface="Calibri" charset="0"/>
                <a:cs typeface="Arial Narrow" charset="0"/>
              </a:rPr>
              <a:t>Además de integrar datos de múltiples sistemas, se utiliza para construir procesos que investigan, estandarizan, emparejan, y consolidan los registros de datos. Cooperativo con </a:t>
            </a:r>
            <a:r>
              <a:rPr lang="es-ES_tradnl" sz="1600" i="1" dirty="0" err="1">
                <a:ea typeface="Calibri" charset="0"/>
                <a:cs typeface="Arial Narrow" charset="0"/>
              </a:rPr>
              <a:t>DataStage</a:t>
            </a:r>
            <a:r>
              <a:rPr lang="es-ES_tradnl" sz="1600" i="1" dirty="0">
                <a:ea typeface="Calibri" charset="0"/>
                <a:cs typeface="Arial Narrow" charset="0"/>
              </a:rPr>
              <a:t> e </a:t>
            </a:r>
            <a:r>
              <a:rPr lang="es-ES_tradnl" sz="1600" i="1" dirty="0" err="1">
                <a:ea typeface="Calibri" charset="0"/>
                <a:cs typeface="Arial Narrow" charset="0"/>
              </a:rPr>
              <a:t>Information</a:t>
            </a:r>
            <a:r>
              <a:rPr lang="es-ES_tradnl" sz="1600" i="1" dirty="0">
                <a:ea typeface="Calibri" charset="0"/>
                <a:cs typeface="Arial Narrow" charset="0"/>
              </a:rPr>
              <a:t> </a:t>
            </a:r>
            <a:r>
              <a:rPr lang="es-ES_tradnl" sz="1600" i="1" dirty="0" err="1">
                <a:ea typeface="Calibri" charset="0"/>
                <a:cs typeface="Arial Narrow" charset="0"/>
              </a:rPr>
              <a:t>Analyzer</a:t>
            </a:r>
            <a:r>
              <a:rPr lang="es-ES_tradnl" sz="1600" i="1" dirty="0">
                <a:ea typeface="Calibri" charset="0"/>
                <a:cs typeface="Arial Narrow" charset="0"/>
              </a:rPr>
              <a:t> usando las reglas Reglas y perfilado obtenido con IA. </a:t>
            </a:r>
            <a:endParaRPr lang="es-ES" sz="1600" i="1" dirty="0"/>
          </a:p>
          <a:p>
            <a:endParaRPr lang="en-GB" sz="1600" dirty="0"/>
          </a:p>
          <a:p>
            <a:r>
              <a:rPr lang="es-ES" sz="1600" b="1" dirty="0"/>
              <a:t>	IBM </a:t>
            </a:r>
            <a:r>
              <a:rPr lang="es-ES" sz="1600" b="1" dirty="0" err="1"/>
              <a:t>InfoSphere</a:t>
            </a:r>
            <a:r>
              <a:rPr lang="es-ES" sz="1600" b="1" dirty="0"/>
              <a:t> </a:t>
            </a:r>
            <a:r>
              <a:rPr lang="es-ES" sz="1600" b="1" dirty="0" err="1"/>
              <a:t>Information</a:t>
            </a:r>
            <a:r>
              <a:rPr lang="es-ES" sz="1600" b="1" dirty="0"/>
              <a:t> </a:t>
            </a:r>
            <a:r>
              <a:rPr lang="es-ES" sz="1600" b="1" dirty="0" err="1"/>
              <a:t>Governance</a:t>
            </a:r>
            <a:r>
              <a:rPr lang="es-ES" sz="1600" b="1" dirty="0"/>
              <a:t> </a:t>
            </a:r>
            <a:r>
              <a:rPr lang="es-ES" sz="1600" b="1" dirty="0" err="1"/>
              <a:t>Catalog</a:t>
            </a:r>
            <a:r>
              <a:rPr lang="es-ES_tradnl" sz="1600" i="1" dirty="0"/>
              <a:t>: Ofrece capacidades para ayudar a entender y gobernar la información de toda la empresa. Permite descubrir e identificar los activos de TI y definir un lenguaje común que una los conceptos de negocio con los activos. Además gestiona y explora el linaje de datos creando información de confianza que soporta los esfuerzos de gobierno y cumplimiento de políticas y reglas definidos en la empresa.</a:t>
            </a:r>
          </a:p>
          <a:p>
            <a:endParaRPr lang="en-GB" sz="16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latin typeface="Arial Narrow" charset="0"/>
                <a:ea typeface="Calibri" charset="0"/>
                <a:cs typeface="Times New Roman" charset="0"/>
              </a:rPr>
              <a:t> </a:t>
            </a:r>
            <a:endParaRPr lang="en-GB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7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10"/>
          <p:cNvSpPr txBox="1">
            <a:spLocks noGrp="1"/>
          </p:cNvSpPr>
          <p:nvPr>
            <p:ph type="subTitle" idx="1"/>
          </p:nvPr>
        </p:nvSpPr>
        <p:spPr>
          <a:xfrm>
            <a:off x="362673" y="1333744"/>
            <a:ext cx="6178685" cy="50566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s-ES" sz="1600" b="1" i="1" u="sng" dirty="0"/>
              <a:t>Día 19 de febrero:  </a:t>
            </a:r>
            <a:r>
              <a:rPr lang="es-ES" sz="1600" b="1" i="1" u="sng" dirty="0" err="1"/>
              <a:t>InfoSphere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Quality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Stage</a:t>
            </a:r>
            <a:endParaRPr lang="es-ES" sz="1600" b="1" i="1" u="sng" dirty="0"/>
          </a:p>
          <a:p>
            <a:pPr algn="l"/>
            <a:r>
              <a:rPr lang="es-ES" sz="1600" b="1" dirty="0"/>
              <a:t>Requisito:</a:t>
            </a:r>
            <a:r>
              <a:rPr lang="es-ES" sz="1600" b="1" i="1" dirty="0"/>
              <a:t> </a:t>
            </a:r>
            <a:r>
              <a:rPr lang="es-ES" sz="1600" i="1" dirty="0"/>
              <a:t> tener nociones básicas de </a:t>
            </a:r>
            <a:r>
              <a:rPr lang="es-ES" sz="1600" i="1" dirty="0" err="1"/>
              <a:t>desarrolllo</a:t>
            </a:r>
            <a:r>
              <a:rPr lang="es-ES" sz="1600" i="1" dirty="0"/>
              <a:t> con </a:t>
            </a:r>
            <a:r>
              <a:rPr lang="es-ES" sz="1600" i="1"/>
              <a:t>DataStage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IBM </a:t>
            </a:r>
            <a:r>
              <a:rPr lang="es-ES" sz="1600" dirty="0" err="1"/>
              <a:t>QualityStage</a:t>
            </a:r>
            <a:r>
              <a:rPr lang="es-ES" sz="1600" dirty="0"/>
              <a:t> Características y Entorno de Trabajo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Uso de Reglas de </a:t>
            </a:r>
            <a:r>
              <a:rPr lang="es-ES" sz="1600" dirty="0" err="1"/>
              <a:t>Information</a:t>
            </a:r>
            <a:r>
              <a:rPr lang="es-ES" sz="1600" dirty="0"/>
              <a:t> </a:t>
            </a:r>
            <a:r>
              <a:rPr lang="es-ES" sz="1600" dirty="0" err="1"/>
              <a:t>Analyzer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Investigación de Patrones y </a:t>
            </a:r>
            <a:r>
              <a:rPr lang="es-ES" sz="1600" dirty="0" err="1"/>
              <a:t>Tokens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Estandarización Normalización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Gestión de Estandarización Normalización mediante Cliente Web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Importancia de frecuencias en el </a:t>
            </a:r>
            <a:r>
              <a:rPr lang="es-ES" sz="1600" dirty="0" err="1"/>
              <a:t>Matching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 err="1"/>
              <a:t>Deduplicación</a:t>
            </a:r>
            <a:r>
              <a:rPr lang="es-ES" sz="1600" dirty="0"/>
              <a:t> de registros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Obtención del “Golden Record”</a:t>
            </a:r>
            <a:endParaRPr lang="es-ES" dirty="0"/>
          </a:p>
          <a:p>
            <a:pPr algn="l"/>
            <a:r>
              <a:rPr lang="es-ES" sz="1600" b="1" i="1" u="sng" dirty="0"/>
              <a:t>Día 20 de febrero:  </a:t>
            </a:r>
            <a:r>
              <a:rPr lang="es-ES" sz="1600" b="1" i="1" u="sng" dirty="0" err="1"/>
              <a:t>InfoSphere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Information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Governance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Catalog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IBM </a:t>
            </a:r>
            <a:r>
              <a:rPr lang="es-ES" sz="1600" dirty="0" err="1"/>
              <a:t>InfoSphere</a:t>
            </a:r>
            <a:r>
              <a:rPr lang="es-ES" sz="1600" dirty="0"/>
              <a:t> </a:t>
            </a:r>
            <a:r>
              <a:rPr lang="es-ES" sz="1600" dirty="0" err="1"/>
              <a:t>Information</a:t>
            </a:r>
            <a:r>
              <a:rPr lang="es-ES" sz="1600" dirty="0"/>
              <a:t> </a:t>
            </a:r>
            <a:r>
              <a:rPr lang="es-ES" sz="1600" dirty="0" err="1"/>
              <a:t>Governance</a:t>
            </a:r>
            <a:r>
              <a:rPr lang="es-ES" sz="1600" dirty="0"/>
              <a:t> </a:t>
            </a:r>
            <a:r>
              <a:rPr lang="es-ES" sz="1600" dirty="0" err="1"/>
              <a:t>Catalog</a:t>
            </a:r>
            <a:r>
              <a:rPr lang="es-ES" sz="1600" dirty="0"/>
              <a:t>. Visión general 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Entorno de Trabajo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Incorporación de metadatos. Descubrimiento de activos de TI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Exploración de metadatos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Diccionario de términos de negocio</a:t>
            </a:r>
          </a:p>
          <a:p>
            <a:pPr marL="800100" lvl="2" indent="-285750" algn="l">
              <a:buFont typeface="Arial" charset="0"/>
              <a:buChar char="•"/>
            </a:pPr>
            <a:r>
              <a:rPr lang="es-ES" sz="1488" dirty="0"/>
              <a:t>Activos(Términos, Categorías, Clases de Datos, Reglas y Políticas)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Análisis de metadatos. Linaje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endParaRPr lang="es-ES" sz="1600" dirty="0"/>
          </a:p>
        </p:txBody>
      </p:sp>
      <p:grpSp>
        <p:nvGrpSpPr>
          <p:cNvPr id="6" name="Agrupar 11"/>
          <p:cNvGrpSpPr/>
          <p:nvPr/>
        </p:nvGrpSpPr>
        <p:grpSpPr>
          <a:xfrm>
            <a:off x="2452113" y="252099"/>
            <a:ext cx="1204856" cy="530791"/>
            <a:chOff x="3201951" y="-2437105"/>
            <a:chExt cx="3585826" cy="655201"/>
          </a:xfrm>
        </p:grpSpPr>
        <p:sp>
          <p:nvSpPr>
            <p:cNvPr id="7" name="Rectángulo redondeado 12"/>
            <p:cNvSpPr/>
            <p:nvPr/>
          </p:nvSpPr>
          <p:spPr>
            <a:xfrm>
              <a:off x="3201951" y="-2437105"/>
              <a:ext cx="3585826" cy="65520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13"/>
            <p:cNvSpPr/>
            <p:nvPr/>
          </p:nvSpPr>
          <p:spPr>
            <a:xfrm>
              <a:off x="3201951" y="-2405122"/>
              <a:ext cx="3521857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b="1" kern="1200" dirty="0"/>
                <a:t>AGENDA</a:t>
              </a:r>
              <a:endParaRPr lang="es-ES_tradnl" sz="2000" kern="1200" dirty="0"/>
            </a:p>
          </p:txBody>
        </p:sp>
      </p:grpSp>
      <p:sp>
        <p:nvSpPr>
          <p:cNvPr id="10" name="Rectángulo redondeado 26">
            <a:extLst>
              <a:ext uri="{FF2B5EF4-FFF2-40B4-BE49-F238E27FC236}">
                <a16:creationId xmlns:a16="http://schemas.microsoft.com/office/drawing/2014/main" id="{698D757C-B2CA-C446-9743-F077B70F8D7D}"/>
              </a:ext>
            </a:extLst>
          </p:cNvPr>
          <p:cNvSpPr/>
          <p:nvPr/>
        </p:nvSpPr>
        <p:spPr>
          <a:xfrm>
            <a:off x="324361" y="6784879"/>
            <a:ext cx="6368027" cy="906570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1600" b="1" dirty="0">
                <a:latin typeface="+mj-lt"/>
                <a:ea typeface="Arial Narrow" charset="0"/>
                <a:cs typeface="Arial Narrow" charset="0"/>
              </a:rPr>
              <a:t>INSCRIPCIÓN</a:t>
            </a:r>
          </a:p>
          <a:p>
            <a:pPr algn="ctr"/>
            <a:r>
              <a:rPr lang="es-ES" b="1" dirty="0">
                <a:solidFill>
                  <a:srgbClr val="0000FF"/>
                </a:solidFill>
                <a:hlinkClick r:id="rId2"/>
              </a:rPr>
              <a:t>https://iccts.eu-gb.mybluemix.net/calendario</a:t>
            </a:r>
            <a:r>
              <a:rPr lang="es-ES" b="1">
                <a:solidFill>
                  <a:srgbClr val="0000FF"/>
                </a:solidFill>
                <a:hlinkClick r:id="rId2"/>
              </a:rPr>
              <a:t>/1920febIIS</a:t>
            </a:r>
            <a:r>
              <a:rPr lang="es-ES" b="1" dirty="0">
                <a:solidFill>
                  <a:srgbClr val="0000FF"/>
                </a:solidFill>
                <a:hlinkClick r:id="rId2"/>
              </a:rPr>
              <a:t>.php</a:t>
            </a:r>
            <a:endParaRPr lang="es-ES" dirty="0"/>
          </a:p>
          <a:p>
            <a:pPr algn="ctr"/>
            <a:endParaRPr lang="es-ES_tradnl" dirty="0">
              <a:ea typeface="Arial Narrow" charset="0"/>
              <a:cs typeface="Arial Narrow" charset="0"/>
            </a:endParaRPr>
          </a:p>
          <a:p>
            <a:pPr algn="ctr"/>
            <a:endParaRPr lang="es-ES_tradnl" dirty="0"/>
          </a:p>
        </p:txBody>
      </p:sp>
      <p:sp>
        <p:nvSpPr>
          <p:cNvPr id="12" name="CuadroTexto 18">
            <a:extLst>
              <a:ext uri="{FF2B5EF4-FFF2-40B4-BE49-F238E27FC236}">
                <a16:creationId xmlns:a16="http://schemas.microsoft.com/office/drawing/2014/main" id="{500379BC-F64C-BF42-ACA8-B58960D606D7}"/>
              </a:ext>
            </a:extLst>
          </p:cNvPr>
          <p:cNvSpPr txBox="1"/>
          <p:nvPr/>
        </p:nvSpPr>
        <p:spPr>
          <a:xfrm>
            <a:off x="377142" y="8085943"/>
            <a:ext cx="6178684" cy="861774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Consulte nuestro calendario de eventos en:</a:t>
            </a:r>
          </a:p>
          <a:p>
            <a:pPr algn="ctr"/>
            <a:r>
              <a:rPr lang="es-ES" sz="1600" dirty="0">
                <a:ea typeface="Arial Narrow" charset="0"/>
                <a:cs typeface="Arial Narrow" charset="0"/>
                <a:hlinkClick r:id="rId3"/>
              </a:rPr>
              <a:t>https://iccts.eu-gb.mybluemix.net/calendario</a:t>
            </a:r>
            <a:endParaRPr lang="es-ES_tradnl" sz="1600" dirty="0"/>
          </a:p>
          <a:p>
            <a:pPr algn="ctr"/>
            <a:endParaRPr lang="es-ES_tradnl" sz="1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130697-AE10-5448-9585-74BDD3881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66500"/>
              </p:ext>
            </p:extLst>
          </p:nvPr>
        </p:nvGraphicFramePr>
        <p:xfrm>
          <a:off x="630238" y="6497183"/>
          <a:ext cx="5689539" cy="245809"/>
        </p:xfrm>
        <a:graphic>
          <a:graphicData uri="http://schemas.openxmlformats.org/drawingml/2006/table">
            <a:tbl>
              <a:tblPr/>
              <a:tblGrid>
                <a:gridCol w="5689539">
                  <a:extLst>
                    <a:ext uri="{9D8B030D-6E8A-4147-A177-3AD203B41FA5}">
                      <a16:colId xmlns:a16="http://schemas.microsoft.com/office/drawing/2014/main" val="2704812537"/>
                    </a:ext>
                  </a:extLst>
                </a:gridCol>
              </a:tblGrid>
              <a:tr h="2045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52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1578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4777</TotalTime>
  <Words>261</Words>
  <Application>Microsoft Office PowerPoint</Application>
  <PresentationFormat>A4 Paper (210x297 mm)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Corbel</vt:lpstr>
      <vt:lpstr>Depth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AMAIA Aguerri Benavides</dc:creator>
  <cp:lastModifiedBy>Ricardo Santos Mesa</cp:lastModifiedBy>
  <cp:revision>39</cp:revision>
  <cp:lastPrinted>2018-06-19T12:12:35Z</cp:lastPrinted>
  <dcterms:created xsi:type="dcterms:W3CDTF">2018-01-09T14:17:18Z</dcterms:created>
  <dcterms:modified xsi:type="dcterms:W3CDTF">2019-01-18T12:26:52Z</dcterms:modified>
</cp:coreProperties>
</file>